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76" r:id="rId4"/>
    <p:sldId id="266" r:id="rId5"/>
    <p:sldId id="279" r:id="rId6"/>
    <p:sldId id="267" r:id="rId7"/>
    <p:sldId id="274" r:id="rId8"/>
    <p:sldId id="268" r:id="rId9"/>
    <p:sldId id="269" r:id="rId10"/>
    <p:sldId id="265" r:id="rId11"/>
    <p:sldId id="277" r:id="rId12"/>
    <p:sldId id="278" r:id="rId13"/>
    <p:sldId id="275" r:id="rId14"/>
    <p:sldId id="272" r:id="rId15"/>
    <p:sldId id="273" r:id="rId16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830"/>
  </p:normalViewPr>
  <p:slideViewPr>
    <p:cSldViewPr snapToGrid="0" snapToObjects="1">
      <p:cViewPr varScale="1">
        <p:scale>
          <a:sx n="157" d="100"/>
          <a:sy n="157" d="100"/>
        </p:scale>
        <p:origin x="1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81C18F-2D04-5543-8488-9CD0CA9296F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SimSun" pitchFamily="2"/>
              <a:cs typeface="Lucida Sans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251414-D6B6-534D-A3FF-1E140B55266B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SimSun" pitchFamily="2"/>
              <a:cs typeface="Lucida Sans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3A115-F67F-7447-B767-048E51130AAA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SimSun" pitchFamily="2"/>
              <a:cs typeface="Lucida Sans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D7039B-2137-6C42-BF96-9C1BD0B09443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4AD1BF8-1F98-4044-96EA-97608970E96C}" type="slidenum">
              <a:t>‹#›</a:t>
            </a:fld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507609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C53E0E-E7B8-694E-ADDE-DD66296E14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599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D996A3-99F8-E145-A4BC-223335CE972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F17967F-EC9F-CC46-BA7A-FBBCC6F905DD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Tahoma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05291-3FB6-514B-AED5-F2A898270745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Tahoma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12502-D829-5E45-BC6D-EEA0A680168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Tahoma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30231-840E-104A-A919-B5A67DDD8F0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Tahoma" pitchFamily="2"/>
                <a:cs typeface="Tahoma" pitchFamily="2"/>
              </a:defRPr>
            </a:lvl1pPr>
          </a:lstStyle>
          <a:p>
            <a:pPr lvl="0"/>
            <a:fld id="{E18DDEEA-04AF-024E-8A33-1134E3FF42E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97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sz="2000" b="0" i="0" u="none" strike="noStrike" kern="1200" cap="none">
        <a:ln>
          <a:noFill/>
        </a:ln>
        <a:latin typeface="Liberation Sans" pitchFamily="18"/>
        <a:ea typeface="SimSun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4000F6-95A5-E74D-84D0-A934CADDBD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6A1C6FF-AB59-8746-8387-F136C34092F2}" type="slidenum">
              <a:t>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21897E-C286-2044-A89C-49BA6E6395F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CFBD1D-7E00-714F-94A4-B81FF8FDFC3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2E7F5-9FD2-BF45-A26F-F88B0369335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312C17E-70D0-CE4C-9764-C0AACA5C3A6C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E7BB15-7534-1E43-976D-2EEA225E59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15DF4-C55C-7642-8D61-8287D32BC18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20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2E7F5-9FD2-BF45-A26F-F88B0369335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312C17E-70D0-CE4C-9764-C0AACA5C3A6C}" type="slidenum">
              <a:t>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E7BB15-7534-1E43-976D-2EEA225E59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15DF4-C55C-7642-8D61-8287D32BC18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54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176BE-3D3F-8246-9C31-0D2FFC47DA0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C611ECF-8575-834C-BF30-2102672348A8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42CA0E-685E-0941-86C5-65B88C11B6E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BE55E1-E369-174D-8907-33FC8478CBD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66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E6E0F-73AB-DF42-80E5-D45B0BB9BD9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FD0BD16-FD9D-5C4B-BB2B-D9278E683DCD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8C13D4-E833-7744-B078-AFC93599C5D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69B1DE-27C5-A64E-A5A4-273FD1962F5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A7F12-4538-CD43-A913-ED6B52C805D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8AB0234-2D8D-3A4A-8474-3626EBC0215B}" type="slidenum">
              <a:t>15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E64C9C-847A-EB42-9815-4C032F10F0C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256893-6C28-5744-84BD-0362BAD675E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517A0-0344-7D46-AD4C-05E4746DBD6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6CA1190-20D2-294B-A815-C5443111B7AF}" type="slidenum">
              <a:t>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95A502-17B4-1248-8214-7FEBA16EF51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1D0440-E5E9-B249-81B9-4BC894012F9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9A0D4-E8AE-E545-ACB6-3F1004F2CC8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7C0CD8A-15A4-5C41-968A-5F61743E2E86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481877-1A52-2B45-B822-E029EA3896A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15AA45-D2F1-734A-A0A8-69CC72A1B8B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9A0D4-E8AE-E545-ACB6-3F1004F2CC8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7C0CD8A-15A4-5C41-968A-5F61743E2E86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481877-1A52-2B45-B822-E029EA3896A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15AA45-D2F1-734A-A0A8-69CC72A1B8B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33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069803-F896-A34E-8D60-F799F9A9EC1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B03D4EF-8D10-8E4F-B660-AA24CEC177A4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7B5D23-632C-D044-98BC-1F4F01F9D93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682837-6D9D-6644-9966-B9099EE22A3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069803-F896-A34E-8D60-F799F9A9EC1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B03D4EF-8D10-8E4F-B660-AA24CEC177A4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7B5D23-632C-D044-98BC-1F4F01F9D93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682837-6D9D-6644-9966-B9099EE22A3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17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3E3B0-9300-144F-9F17-D20A280811B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461EEF4-28FC-724C-9959-6385BE9EB912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CAF181-6203-A241-A164-31A79B7FA7F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C16D21-E2F7-0148-B781-2C5073AF6BA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2E7F5-9FD2-BF45-A26F-F88B0369335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312C17E-70D0-CE4C-9764-C0AACA5C3A6C}" type="slidenum">
              <a:t>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E7BB15-7534-1E43-976D-2EEA225E59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15DF4-C55C-7642-8D61-8287D32BC18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176BE-3D3F-8246-9C31-0D2FFC47DA0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C611ECF-8575-834C-BF30-2102672348A8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42CA0E-685E-0941-86C5-65B88C11B6E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BE55E1-E369-174D-8907-33FC8478CBD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279C9-B6BD-F443-8613-5890EF86B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20F586-813D-114E-AA48-7B7E32534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EA80F-2421-9540-B3E4-0151CFCAF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C62F7-D21A-5848-BB29-E5AF48AB1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30188-0C0A-944C-905E-77103E1DB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5623B54-D3BF-6244-9369-BCF0A8C1181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7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85571-1FD2-0A45-8A2C-B47C55998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C5733-3F16-6044-BA90-638D641CF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ED31C-34A1-B648-8B57-52F713956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7249-D614-AE42-BDBE-D8D3C699B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9B758-E205-824C-B537-2BA7CDE2A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2E815D8-E674-CA41-BEB8-85FA36DB95A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7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5AC44B-F0A1-E147-883A-778E641A9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F3FD39-76D1-CC4C-BAD5-C08995293E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D4941-C5F2-8244-8A7F-65DDE72C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3E500-026F-0E4F-9011-FBF28052F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FA109-5F3D-2748-811F-2757D43D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40CFBD6-00C8-7848-BF41-BF916EBFE07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36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EBEE5-015A-6B4B-BFD7-3402EA5C7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60D4F-D1D2-4C41-A57E-C59C3D4D8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D0BD4F-D64D-2744-8F52-B7AB8843D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62AE2-4A33-434B-B757-8F500397A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AB3FA-258D-784C-A67F-09732C446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09C948-457E-A942-8209-787E1FD1B7F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7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DE119-462A-EB49-840F-14B19B76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B50EE-D325-584C-B3B5-C268115BD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FEC71-B06B-C44A-B85B-6B0690162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1126D-BAF3-3B40-B6B2-69723A96D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68DA0-EA8D-7040-8D9F-F9440CC4E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A424AE3-2DBC-A146-A76B-AD82F3AFE1B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26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66A74-A63E-914D-A4AB-A4036BF9A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3B17-4FC4-3946-998E-67D2983F6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02CC9-F051-504C-9484-10DE7EB8E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E6D18-4B60-EA4E-B682-C02A10B6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1F26A-92C5-EA4D-91FC-0CBDFC8F2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2155D-E89C-6442-B140-EC68D17DB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1D1A7C5-1A13-0C4E-9FB9-31D6793EC18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05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A0A9F-227E-2C46-8AB1-4CE14752E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BD7AA-6062-4240-AE77-10DDAF2BB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5CCECE-1F00-D247-BD80-FBE0C0540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9969A-9190-234C-B3F1-A85BE7B2D0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8B407-C3AB-FF4C-8C0C-D0F9D1921F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F789C0-2F2F-B349-BD29-98B5941D7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CC6E0-0D71-564C-A8B6-98686B18A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8E7E74-20B0-4045-9653-21C6CFE7C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6314247-539F-F347-A036-F03E1543D98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4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0D62F-0338-9741-8B40-F0F3C2D3C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0B3E8E-124B-104E-9F4F-2D7B41356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F54D42-553B-DD4A-BD92-56936C26C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291B7-F516-D549-8437-671C404BC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D43C196-C89F-5144-8662-B884A8919EC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80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1C355B-F2CC-EA47-899F-6E6443507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9AA54-50F7-1B4E-BDBE-CC55607A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326FC-93A5-354C-BABD-18003861F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9DE6A3F-6D20-3143-97F0-359CD71FC11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8645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8FDE2-4849-A243-A484-AD65F53D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403B2-58EE-374F-A089-A2C5597B0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CBCDC-D184-0B4F-A359-30D02B3AF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552A9-FF09-0C4E-81B6-5A00D0CE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F9C36-1245-6447-A5CB-412142AE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4698A-0D99-724C-81AF-5DE41AB5D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CCF7632-3341-824F-BA16-FCFCC94027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5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47D0A-26AF-7248-8A76-1472AE105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A1429E-0609-3142-A707-474383F81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90200-7D14-9944-B515-41FE0AE79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2CBE7-D6EA-7745-B51A-4A5FB9F2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D16C8-7216-E64A-AF66-9CCFFDB27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9D556-2851-8948-9427-6C5F0B243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7D18084-7879-0B46-A70F-00CD52753E3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4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A7B376-06CC-B44C-8BC4-FAE27F4903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BF27A-3A86-1048-95F3-002B982475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76868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35655-F474-FD46-81A5-1B5B78DE654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640" y="688680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Tahoma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37C4D-77BE-D141-BCA0-0DEF89A9E43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rtl="0" hangingPunct="0">
              <a:buNone/>
              <a:tabLst/>
              <a:defRPr lang="en-US" sz="1400" kern="1200">
                <a:latin typeface="Liberation Serif" pitchFamily="18"/>
                <a:ea typeface="Tahoma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0AEE4-CE83-D545-8A80-0F303E9FE6B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000" y="688680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Tahoma" pitchFamily="2"/>
                <a:cs typeface="Tahoma" pitchFamily="2"/>
              </a:defRPr>
            </a:lvl1pPr>
          </a:lstStyle>
          <a:p>
            <a:pPr lvl="0"/>
            <a:fld id="{A57D87C7-EC55-7F4B-89D9-4AF9C329CE27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hangingPunct="0">
        <a:tabLst/>
        <a:defRPr lang="en-US" sz="4400" b="0" i="0" u="none" strike="noStrike" kern="1200" cap="none">
          <a:ln>
            <a:noFill/>
          </a:ln>
          <a:latin typeface="Liberation Sans" pitchFamily="18"/>
          <a:ea typeface="SimSun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2"/>
        </a:spcAft>
        <a:tabLst/>
        <a:defRPr lang="en-US" sz="3200" b="0" i="0" u="none" strike="noStrike" kern="1200" cap="none">
          <a:ln>
            <a:noFill/>
          </a:ln>
          <a:latin typeface="Liberation Sans" pitchFamily="18"/>
          <a:ea typeface="SimSun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4lrg.org/net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k4lrg.org/nets/digital-mode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4BDB11-636C-A741-9E16-B161C8C481C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2920" y="2138040"/>
            <a:ext cx="9789120" cy="53535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D7C308-BADE-724C-9FB3-7D95C2CA2E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593486"/>
            <a:ext cx="9071640" cy="677108"/>
          </a:xfrm>
        </p:spPr>
        <p:txBody>
          <a:bodyPr>
            <a:spAutoFit/>
          </a:bodyPr>
          <a:lstStyle/>
          <a:p>
            <a:pPr lvl="0"/>
            <a:r>
              <a:rPr lang="en-US" dirty="0">
                <a:solidFill>
                  <a:srgbClr val="800000"/>
                </a:solidFill>
              </a:rPr>
              <a:t>HF Digital Operation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214AAEC-29B7-2244-B10C-39FBA261E4FB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5258520" y="2019240"/>
            <a:ext cx="4525560" cy="2187000"/>
          </a:xfrm>
        </p:spPr>
        <p:txBody>
          <a:bodyPr anchor="ctr"/>
          <a:lstStyle/>
          <a:p>
            <a:pPr lvl="0" algn="ctr"/>
            <a:r>
              <a:rPr lang="en-US" dirty="0">
                <a:solidFill>
                  <a:srgbClr val="EEEEEE"/>
                </a:solidFill>
              </a:rPr>
              <a:t>A Presentation by</a:t>
            </a:r>
          </a:p>
          <a:p>
            <a:pPr lvl="0" algn="ctr"/>
            <a:r>
              <a:rPr lang="en-US" dirty="0">
                <a:solidFill>
                  <a:srgbClr val="EEEEEE"/>
                </a:solidFill>
              </a:rPr>
              <a:t>John </a:t>
            </a:r>
            <a:r>
              <a:rPr lang="en-US" dirty="0" err="1">
                <a:solidFill>
                  <a:srgbClr val="EEEEEE"/>
                </a:solidFill>
              </a:rPr>
              <a:t>Westerman</a:t>
            </a:r>
            <a:endParaRPr lang="en-US" dirty="0">
              <a:solidFill>
                <a:srgbClr val="EEEEEE"/>
              </a:solidFill>
            </a:endParaRPr>
          </a:p>
          <a:p>
            <a:pPr lvl="0" algn="ctr"/>
            <a:r>
              <a:rPr lang="en-US" dirty="0">
                <a:solidFill>
                  <a:srgbClr val="EEEEEE"/>
                </a:solidFill>
              </a:rPr>
              <a:t>W5ODJ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F3BE742-E117-4540-ACC3-34D3D1560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42" y="932040"/>
            <a:ext cx="8976435" cy="659661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53F8194-6114-C24D-BF4C-3E9A06DB95FE}"/>
              </a:ext>
            </a:extLst>
          </p:cNvPr>
          <p:cNvSpPr txBox="1">
            <a:spLocks/>
          </p:cNvSpPr>
          <p:nvPr/>
        </p:nvSpPr>
        <p:spPr>
          <a:xfrm>
            <a:off x="503640" y="300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latin typeface="Liberation Sans" pitchFamily="18"/>
                <a:ea typeface="SimSun" pitchFamily="2"/>
              </a:defRPr>
            </a:lvl1pPr>
          </a:lstStyle>
          <a:p>
            <a:r>
              <a:rPr lang="en-US" dirty="0">
                <a:solidFill>
                  <a:sysClr val="windowText" lastClr="000000"/>
                </a:solidFill>
              </a:rPr>
              <a:t>Digital Operation - Design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6121043" y="0"/>
            <a:ext cx="3959582" cy="7559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C8318-006A-2D41-A729-B2003DE129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058" y="705570"/>
            <a:ext cx="2792332" cy="408837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lvl="0" algn="l" hangingPunct="1">
              <a:lnSpc>
                <a:spcPct val="90000"/>
              </a:lnSpc>
              <a:spcBef>
                <a:spcPct val="0"/>
              </a:spcBef>
            </a:pPr>
            <a:r>
              <a:rPr lang="en-US" sz="4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Digital Operation – IC7610 Setup</a:t>
            </a:r>
          </a:p>
        </p:txBody>
      </p:sp>
      <p:pic>
        <p:nvPicPr>
          <p:cNvPr id="5" name="Picture 4" descr="A picture containing indoor, cluttered&#10;">
            <a:extLst>
              <a:ext uri="{FF2B5EF4-FFF2-40B4-BE49-F238E27FC236}">
                <a16:creationId xmlns:a16="http://schemas.microsoft.com/office/drawing/2014/main" id="{D94874B7-BECB-6E4B-B6FB-85A4CDE49A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66" r="28928"/>
          <a:stretch/>
        </p:blipFill>
        <p:spPr>
          <a:xfrm>
            <a:off x="20" y="10"/>
            <a:ext cx="6229806" cy="75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4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6121043" y="0"/>
            <a:ext cx="3959582" cy="75596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C8318-006A-2D41-A729-B2003DE129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759058" y="705570"/>
            <a:ext cx="2792332" cy="408837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lvl="0" algn="l" hangingPunct="1">
              <a:lnSpc>
                <a:spcPct val="90000"/>
              </a:lnSpc>
              <a:spcBef>
                <a:spcPct val="0"/>
              </a:spcBef>
            </a:pPr>
            <a:r>
              <a:rPr lang="en-US" sz="4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Digital Operation – IC7300 Setup</a:t>
            </a:r>
          </a:p>
        </p:txBody>
      </p:sp>
      <p:pic>
        <p:nvPicPr>
          <p:cNvPr id="4" name="Picture 3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9C531170-DC79-1A4F-ADAD-5283D4A98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7" r="20187"/>
          <a:stretch/>
        </p:blipFill>
        <p:spPr>
          <a:xfrm>
            <a:off x="20" y="10"/>
            <a:ext cx="6229806" cy="75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34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F51B14D-237D-CA42-B304-B2C400858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33817"/>
            <a:ext cx="10080625" cy="5667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EDE3B20-82C2-0E42-A529-C8F8A7865229}"/>
              </a:ext>
            </a:extLst>
          </p:cNvPr>
          <p:cNvSpPr txBox="1">
            <a:spLocks/>
          </p:cNvSpPr>
          <p:nvPr/>
        </p:nvSpPr>
        <p:spPr>
          <a:xfrm>
            <a:off x="504491" y="171657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en-US" sz="4400" b="0" i="0" u="none" strike="noStrike" kern="1200" cap="none">
                <a:ln>
                  <a:noFill/>
                </a:ln>
                <a:latin typeface="Liberation Sans" pitchFamily="18"/>
                <a:ea typeface="SimSun" pitchFamily="2"/>
              </a:defRPr>
            </a:lvl1pPr>
          </a:lstStyle>
          <a:p>
            <a:r>
              <a:rPr lang="en-US" dirty="0">
                <a:solidFill>
                  <a:sysClr val="windowText" lastClr="000000"/>
                </a:solidFill>
              </a:rPr>
              <a:t>JS8 Operation</a:t>
            </a:r>
          </a:p>
        </p:txBody>
      </p:sp>
    </p:spTree>
    <p:extLst>
      <p:ext uri="{BB962C8B-B14F-4D97-AF65-F5344CB8AC3E}">
        <p14:creationId xmlns:p14="http://schemas.microsoft.com/office/powerpoint/2010/main" val="2477010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805D-BE44-8045-8C16-2A9425D4F56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593486"/>
            <a:ext cx="9071640" cy="6771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Live 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E93B9-8316-BC4B-8DAB-AED9FC0440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768679"/>
            <a:ext cx="9071640" cy="5361325"/>
          </a:xfrm>
        </p:spPr>
        <p:txBody>
          <a:bodyPr/>
          <a:lstStyle/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Raspberry Pi 4</a:t>
            </a:r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Remote VNC control</a:t>
            </a:r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JS8Call digital software</a:t>
            </a:r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Antenna tuned for 40 meters; 7.078 </a:t>
            </a:r>
            <a:r>
              <a:rPr lang="en-US" dirty="0" err="1"/>
              <a:t>Mhz</a:t>
            </a:r>
            <a:endParaRPr lang="en-US" dirty="0"/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25 watts</a:t>
            </a:r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IC-7610 set for USB-D mode</a:t>
            </a:r>
          </a:p>
          <a:p>
            <a:pPr marL="1371600" lvl="3" indent="-457200" hangingPunct="0">
              <a:spcBef>
                <a:spcPts val="0"/>
              </a:spcBef>
              <a:spcAft>
                <a:spcPts val="1412"/>
              </a:spcAft>
              <a:buSzPct val="75000"/>
              <a:buFont typeface="Courier New" panose="02070309020205020404" pitchFamily="49" charset="0"/>
              <a:buChar char="o"/>
            </a:pPr>
            <a:r>
              <a:rPr lang="en-US" sz="2600" dirty="0">
                <a:latin typeface="Liberation Sans" pitchFamily="18"/>
                <a:ea typeface="SimSun" pitchFamily="2"/>
              </a:rPr>
              <a:t>Digital modes always use USB</a:t>
            </a:r>
          </a:p>
          <a:p>
            <a:pPr marL="1371600" lvl="3" indent="-457200" hangingPunct="0">
              <a:spcBef>
                <a:spcPts val="0"/>
              </a:spcBef>
              <a:spcAft>
                <a:spcPts val="1412"/>
              </a:spcAft>
              <a:buSzPct val="75000"/>
              <a:buFont typeface="Courier New" panose="02070309020205020404" pitchFamily="49" charset="0"/>
              <a:buChar char="o"/>
            </a:pPr>
            <a:r>
              <a:rPr lang="en-US" sz="2600" dirty="0">
                <a:latin typeface="Liberation Sans" pitchFamily="18"/>
                <a:ea typeface="SimSun" pitchFamily="2"/>
              </a:rPr>
              <a:t>D(</a:t>
            </a:r>
            <a:r>
              <a:rPr lang="en-US" sz="2600" dirty="0" err="1">
                <a:latin typeface="Liberation Sans" pitchFamily="18"/>
                <a:ea typeface="SimSun" pitchFamily="2"/>
              </a:rPr>
              <a:t>igital</a:t>
            </a:r>
            <a:r>
              <a:rPr lang="en-US" sz="2600" dirty="0">
                <a:latin typeface="Liberation Sans" pitchFamily="18"/>
                <a:ea typeface="SimSun" pitchFamily="2"/>
              </a:rPr>
              <a:t>) mode will mute microphone input</a:t>
            </a:r>
          </a:p>
          <a:p>
            <a:pPr lvl="0">
              <a:buSzPct val="45000"/>
              <a:buFont typeface="StarSymbol"/>
              <a:buChar char="●"/>
            </a:pP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DEA95-FB45-964B-933E-24B129E709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7F25F-6950-034B-B0BD-1D646316F4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algn="ctr"/>
            <a:r>
              <a:rPr lang="en-US" sz="6000" dirty="0"/>
              <a:t>The end...</a:t>
            </a:r>
          </a:p>
          <a:p>
            <a:pPr algn="ctr"/>
            <a:r>
              <a:rPr lang="en-US" sz="6000" dirty="0"/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59B7F-CA90-AE48-84AF-BCB689D6BD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593486"/>
            <a:ext cx="9071640" cy="6771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Digital Operation -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A4EF8-BD3A-0C4B-8A4E-ADE8B1FD0B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Digital Modes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dirty="0"/>
              <a:t>Digital Operation Tips</a:t>
            </a:r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Individual components of digital kit</a:t>
            </a:r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Details of how to sew system together</a:t>
            </a:r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Questions</a:t>
            </a:r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Live demonstration</a:t>
            </a:r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30 minutes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FB02831-7293-A64F-A236-B8B9522E7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94" y="330581"/>
            <a:ext cx="9016236" cy="689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87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2648-6933-3B41-99CA-8EEDFE9BF2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Digital Operation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FE4AF-0ED4-1747-8C4C-A828761604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768680"/>
            <a:ext cx="9071640" cy="5303452"/>
          </a:xfrm>
        </p:spPr>
        <p:txBody>
          <a:bodyPr/>
          <a:lstStyle/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All digital communications use USB.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dirty="0"/>
              <a:t>Most radios want to use “D” (digital) mode; D(</a:t>
            </a:r>
            <a:r>
              <a:rPr lang="en-US" dirty="0" err="1"/>
              <a:t>igital</a:t>
            </a:r>
            <a:r>
              <a:rPr lang="en-US" dirty="0"/>
              <a:t>) mode will mute microphone input.</a:t>
            </a:r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Digital in most bands requires very little power (&lt;= 25 watts), esp. when band is active/open.</a:t>
            </a:r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Digital modes consume consistent power as compared to CW or voice SSB.</a:t>
            </a:r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Computer will open carrier and transmit, even idle, 100% of the time.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2648-6933-3B41-99CA-8EEDFE9BF2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/>
              <a:t>Digital Operation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FE4AF-0ED4-1747-8C4C-A828761604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768680"/>
            <a:ext cx="9071640" cy="5303452"/>
          </a:xfrm>
        </p:spPr>
        <p:txBody>
          <a:bodyPr/>
          <a:lstStyle/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Shorthand follows CW</a:t>
            </a:r>
          </a:p>
          <a:p>
            <a:pPr marL="1143000" lvl="1" indent="-457200">
              <a:buSzPct val="75000"/>
              <a:buFont typeface="Wingdings" pitchFamily="2" charset="2"/>
              <a:buChar char="Ø"/>
            </a:pPr>
            <a:r>
              <a:rPr lang="en-US" dirty="0"/>
              <a:t>K = “Over”</a:t>
            </a:r>
          </a:p>
          <a:p>
            <a:pPr marL="1143000" lvl="1" indent="-457200">
              <a:buSzPct val="75000"/>
              <a:buFont typeface="Wingdings" pitchFamily="2" charset="2"/>
              <a:buChar char="Ø"/>
            </a:pPr>
            <a:r>
              <a:rPr lang="en-US" dirty="0"/>
              <a:t>KN = “Over to N0GQ”</a:t>
            </a:r>
          </a:p>
          <a:p>
            <a:pPr marL="1143000" lvl="1" indent="-457200">
              <a:buSzPct val="75000"/>
              <a:buFont typeface="Wingdings" pitchFamily="2" charset="2"/>
              <a:buChar char="Ø"/>
            </a:pPr>
            <a:r>
              <a:rPr lang="en-US" dirty="0"/>
              <a:t>SK = “End of transmission”</a:t>
            </a:r>
          </a:p>
          <a:p>
            <a:pPr marL="1143000" lvl="1" indent="-457200">
              <a:buSzPct val="75000"/>
              <a:buFont typeface="Wingdings" pitchFamily="2" charset="2"/>
              <a:buChar char="Ø"/>
            </a:pPr>
            <a:r>
              <a:rPr lang="en-US" dirty="0"/>
              <a:t>BK = “Break”</a:t>
            </a:r>
          </a:p>
          <a:p>
            <a:pPr marL="1143000" lvl="1" indent="-457200">
              <a:buSzPct val="75000"/>
              <a:buFont typeface="Wingdings" pitchFamily="2" charset="2"/>
              <a:buChar char="Ø"/>
            </a:pPr>
            <a:r>
              <a:rPr lang="en-US" dirty="0"/>
              <a:t>CQ = “Calling all stations”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dirty="0"/>
              <a:t>Anything works!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dirty="0"/>
              <a:t>Don’t get caught up in semantics; no one cares.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dirty="0"/>
              <a:t>Observe the flow; get in and fumble around.</a:t>
            </a:r>
          </a:p>
        </p:txBody>
      </p:sp>
    </p:spTree>
    <p:extLst>
      <p:ext uri="{BB962C8B-B14F-4D97-AF65-F5344CB8AC3E}">
        <p14:creationId xmlns:p14="http://schemas.microsoft.com/office/powerpoint/2010/main" val="94831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F1C6-3963-484E-B255-B487D455D76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/>
              <a:t>Digital Operation - Power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294CE-4823-C548-B81A-A677C6A73F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768679"/>
            <a:ext cx="9071640" cy="5257153"/>
          </a:xfrm>
        </p:spPr>
        <p:txBody>
          <a:bodyPr/>
          <a:lstStyle/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It is best to use only the power you need at all times. You will be very surprised what you can do with 5 watts using OLIVIA protocol.</a:t>
            </a:r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If low power doesn’t do the job often aggressive power won’t either.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dirty="0"/>
              <a:t>Unnecessary high power in digital mode wastes bandwidth.</a:t>
            </a:r>
          </a:p>
          <a:p>
            <a:pPr marL="457200" indent="-457200">
              <a:buSzPct val="75000"/>
              <a:buFont typeface="Wingdings" pitchFamily="2" charset="2"/>
              <a:buChar char="Ø"/>
            </a:pPr>
            <a:r>
              <a:rPr lang="en-US" dirty="0"/>
              <a:t>It is obvious when used (“splatter”) and does nothing for readability of your transmission.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F1C6-3963-484E-B255-B487D455D76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/>
              <a:t>Digital Operation - VNC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294CE-4823-C548-B81A-A677C6A73F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768679"/>
            <a:ext cx="9071640" cy="5490036"/>
          </a:xfrm>
        </p:spPr>
        <p:txBody>
          <a:bodyPr/>
          <a:lstStyle/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sz="2600" dirty="0"/>
              <a:t>VNC (“Virtual Network Computing”) is common remote control software</a:t>
            </a:r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sz="2600" dirty="0"/>
              <a:t>Use any computer as a client; Access Raspberry Pi remotely. Works well with VPN Works on any OS including phones and tablets.</a:t>
            </a:r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sz="2600" dirty="0"/>
              <a:t>Let Pi computer focus on very few tasks; removing these tasks from your computer.</a:t>
            </a:r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sz="2600" dirty="0"/>
              <a:t>RPi uses very little power in idle mode. I leave powered on.</a:t>
            </a:r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sz="2600" dirty="0"/>
              <a:t>Use this setup with multiple radios; each with their own control computer. I use two; one on IC7610, the other IC7300. Each have their own antenna</a:t>
            </a:r>
          </a:p>
        </p:txBody>
      </p:sp>
    </p:spTree>
    <p:extLst>
      <p:ext uri="{BB962C8B-B14F-4D97-AF65-F5344CB8AC3E}">
        <p14:creationId xmlns:p14="http://schemas.microsoft.com/office/powerpoint/2010/main" val="156143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EC703-B4EA-664C-B145-1B1265726E6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/>
              <a:t>Digital Operation - LARG Nets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1D561-26E2-7C47-9359-A18E32557B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3640" y="1768679"/>
            <a:ext cx="9071640" cy="5490035"/>
          </a:xfrm>
        </p:spPr>
        <p:txBody>
          <a:bodyPr/>
          <a:lstStyle/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LARG DIGITAL NETS</a:t>
            </a:r>
          </a:p>
          <a:p>
            <a:pPr marL="914400" lvl="2" indent="-45720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5000"/>
              <a:buFont typeface="Wingdings" pitchFamily="2" charset="2"/>
              <a:buChar char="Ø"/>
            </a:pPr>
            <a:r>
              <a:rPr lang="en-US" sz="2400" dirty="0">
                <a:latin typeface="Liberation Sans" pitchFamily="18"/>
                <a:ea typeface="SimSun" pitchFamily="2"/>
              </a:rPr>
              <a:t>Digital Watering Hole</a:t>
            </a:r>
          </a:p>
          <a:p>
            <a:pPr marL="914400" lvl="3" indent="-45720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5000"/>
              <a:buFont typeface="Wingdings" pitchFamily="2" charset="2"/>
              <a:buChar char="Ø"/>
            </a:pPr>
            <a:r>
              <a:rPr lang="en-US" sz="2400" dirty="0">
                <a:latin typeface="Liberation Sans" pitchFamily="18"/>
                <a:ea typeface="SimSun" pitchFamily="2"/>
              </a:rPr>
              <a:t>Sunday night, 19:30 local time</a:t>
            </a:r>
          </a:p>
          <a:p>
            <a:pPr marL="914400" lvl="3" indent="-45720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5000"/>
              <a:buFont typeface="Wingdings" pitchFamily="2" charset="2"/>
              <a:buChar char="Ø"/>
            </a:pPr>
            <a:r>
              <a:rPr lang="en-US" sz="2400" dirty="0">
                <a:latin typeface="Liberation Sans" pitchFamily="18"/>
                <a:ea typeface="SimSun" pitchFamily="2"/>
              </a:rPr>
              <a:t>In winter 80 meters is used.</a:t>
            </a:r>
          </a:p>
          <a:p>
            <a:pPr marL="914400" lvl="3" indent="-45720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5000"/>
              <a:buFont typeface="Wingdings" pitchFamily="2" charset="2"/>
              <a:buChar char="Ø"/>
            </a:pPr>
            <a:r>
              <a:rPr lang="en-US" sz="2400" dirty="0">
                <a:latin typeface="Liberation Sans" pitchFamily="18"/>
                <a:ea typeface="SimSun" pitchFamily="2"/>
              </a:rPr>
              <a:t>Center frequency 3582.75 kHz</a:t>
            </a:r>
          </a:p>
          <a:p>
            <a:pPr marL="914400" lvl="3" indent="-45720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5000"/>
              <a:buFont typeface="Wingdings" pitchFamily="2" charset="2"/>
              <a:buChar char="Ø"/>
            </a:pPr>
            <a:r>
              <a:rPr lang="en-US" sz="2400" dirty="0">
                <a:latin typeface="Liberation Sans" pitchFamily="18"/>
                <a:ea typeface="SimSun" pitchFamily="2"/>
              </a:rPr>
              <a:t>Olivia 500/8 mode</a:t>
            </a:r>
          </a:p>
          <a:p>
            <a:pPr marL="914400" lvl="3" indent="-45720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5000"/>
              <a:buFont typeface="Wingdings" pitchFamily="2" charset="2"/>
              <a:buChar char="Ø"/>
            </a:pPr>
            <a:r>
              <a:rPr lang="en-US" sz="2400" dirty="0">
                <a:latin typeface="Liberation Sans" pitchFamily="18"/>
                <a:ea typeface="SimSun" pitchFamily="2"/>
              </a:rPr>
              <a:t>USB-D Mode 3581.25 kHz + 1500 Hz for center</a:t>
            </a:r>
          </a:p>
          <a:p>
            <a:pPr marL="914400" lvl="3" indent="-45720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5000"/>
              <a:buFont typeface="Wingdings" pitchFamily="2" charset="2"/>
              <a:buChar char="Ø"/>
            </a:pPr>
            <a:r>
              <a:rPr lang="en-US" sz="2400" dirty="0">
                <a:latin typeface="Liberation Sans" pitchFamily="18"/>
                <a:ea typeface="SimSun" pitchFamily="2"/>
              </a:rPr>
              <a:t>Reference: </a:t>
            </a:r>
            <a:r>
              <a:rPr lang="en-US" sz="2400" dirty="0">
                <a:latin typeface="Liberation Sans" pitchFamily="18"/>
                <a:ea typeface="SimSun" pitchFamily="2"/>
                <a:hlinkClick r:id="rId3"/>
              </a:rPr>
              <a:t>https://k4lrg.org/nets/</a:t>
            </a:r>
            <a:endParaRPr lang="en-US" sz="2400" dirty="0">
              <a:latin typeface="Liberation Sans" pitchFamily="18"/>
              <a:ea typeface="SimSun" pitchFamily="2"/>
            </a:endParaRPr>
          </a:p>
          <a:p>
            <a:pPr marL="457200" lvl="1" indent="-457200" hangingPunct="0">
              <a:spcBef>
                <a:spcPts val="0"/>
              </a:spcBef>
              <a:spcAft>
                <a:spcPts val="1412"/>
              </a:spcAft>
              <a:buSzPct val="75000"/>
              <a:buFont typeface="Wingdings" pitchFamily="2" charset="2"/>
              <a:buChar char="Ø"/>
            </a:pPr>
            <a:r>
              <a:rPr lang="en-US" sz="3200" dirty="0">
                <a:latin typeface="Liberation Sans" pitchFamily="18"/>
                <a:ea typeface="SimSun" pitchFamily="2"/>
              </a:rPr>
              <a:t>CW</a:t>
            </a:r>
          </a:p>
          <a:p>
            <a:pPr marL="914400" lvl="3" indent="-45720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5000"/>
              <a:buFont typeface="Wingdings" pitchFamily="2" charset="2"/>
              <a:buChar char="Ø"/>
            </a:pPr>
            <a:r>
              <a:rPr lang="en-US" sz="2400" dirty="0">
                <a:latin typeface="Liberation Sans" pitchFamily="18"/>
                <a:ea typeface="SimSun" pitchFamily="2"/>
              </a:rPr>
              <a:t>The original digital mode</a:t>
            </a:r>
          </a:p>
          <a:p>
            <a:pPr marL="914400" lvl="3" indent="-457200" hangingPunc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75000"/>
              <a:buFont typeface="Wingdings" pitchFamily="2" charset="2"/>
              <a:buChar char="Ø"/>
            </a:pPr>
            <a:r>
              <a:rPr lang="en-US" sz="2400" dirty="0">
                <a:latin typeface="Liberation Sans" pitchFamily="18"/>
                <a:ea typeface="SimSun" pitchFamily="2"/>
              </a:rPr>
              <a:t>Tuesday nights 20:00 local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C8318-006A-2D41-A729-B2003DE129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/>
              <a:t>Digital Operation - Frequencies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5B381-0E4D-D348-937C-B67B8ABE29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Frequencies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2"/>
              </a:spcAft>
              <a:buSzPct val="75000"/>
              <a:buFont typeface="Wingdings" pitchFamily="2" charset="2"/>
              <a:buChar char="Ø"/>
            </a:pPr>
            <a:r>
              <a:rPr lang="en-US" sz="2800" dirty="0">
                <a:latin typeface="Liberation Sans" pitchFamily="18"/>
                <a:ea typeface="SimSun" pitchFamily="2"/>
              </a:rPr>
              <a:t>Many! See ARRL Band plan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2"/>
              </a:spcAft>
              <a:buSzPct val="75000"/>
              <a:buFont typeface="Wingdings" pitchFamily="2" charset="2"/>
              <a:buChar char="Ø"/>
            </a:pPr>
            <a:r>
              <a:rPr lang="en-US" sz="2800" dirty="0">
                <a:latin typeface="Liberation Sans" pitchFamily="18"/>
                <a:ea typeface="SimSun" pitchFamily="2"/>
              </a:rPr>
              <a:t>40 meters: 7.040 </a:t>
            </a:r>
            <a:r>
              <a:rPr lang="en-US" sz="2800" dirty="0" err="1">
                <a:latin typeface="Liberation Sans" pitchFamily="18"/>
                <a:ea typeface="SimSun" pitchFamily="2"/>
              </a:rPr>
              <a:t>Mhz</a:t>
            </a:r>
            <a:r>
              <a:rPr lang="en-US" sz="2800" dirty="0">
                <a:latin typeface="Liberation Sans" pitchFamily="18"/>
                <a:ea typeface="SimSun" pitchFamily="2"/>
              </a:rPr>
              <a:t> (±)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2"/>
              </a:spcAft>
              <a:buSzPct val="75000"/>
              <a:buFont typeface="Wingdings" pitchFamily="2" charset="2"/>
              <a:buChar char="Ø"/>
            </a:pPr>
            <a:r>
              <a:rPr lang="en-US" sz="2800" dirty="0">
                <a:latin typeface="Liberation Sans" pitchFamily="18"/>
                <a:ea typeface="SimSun" pitchFamily="2"/>
              </a:rPr>
              <a:t>40 meters: 7.078 </a:t>
            </a:r>
            <a:r>
              <a:rPr lang="en-US" sz="2800" dirty="0" err="1">
                <a:latin typeface="Liberation Sans" pitchFamily="18"/>
                <a:ea typeface="SimSun" pitchFamily="2"/>
              </a:rPr>
              <a:t>Mhz</a:t>
            </a:r>
            <a:r>
              <a:rPr lang="en-US" sz="2800" dirty="0">
                <a:latin typeface="Liberation Sans" pitchFamily="18"/>
                <a:ea typeface="SimSun" pitchFamily="2"/>
              </a:rPr>
              <a:t> (JS8Call)</a:t>
            </a:r>
          </a:p>
          <a:p>
            <a:pPr marL="914400" lvl="2" indent="-457200" hangingPunct="0">
              <a:spcBef>
                <a:spcPts val="0"/>
              </a:spcBef>
              <a:spcAft>
                <a:spcPts val="1412"/>
              </a:spcAft>
              <a:buSzPct val="75000"/>
              <a:buFont typeface="Wingdings" pitchFamily="2" charset="2"/>
              <a:buChar char="Ø"/>
            </a:pPr>
            <a:r>
              <a:rPr lang="en-US" sz="2800" dirty="0">
                <a:latin typeface="Liberation Sans" pitchFamily="18"/>
                <a:ea typeface="SimSun" pitchFamily="2"/>
              </a:rPr>
              <a:t>20 meters 14.070 </a:t>
            </a:r>
            <a:r>
              <a:rPr lang="en-US" sz="2800" dirty="0" err="1">
                <a:latin typeface="Liberation Sans" pitchFamily="18"/>
                <a:ea typeface="SimSun" pitchFamily="2"/>
              </a:rPr>
              <a:t>Mhz</a:t>
            </a:r>
            <a:r>
              <a:rPr lang="en-US" sz="2800" dirty="0">
                <a:latin typeface="Liberation Sans" pitchFamily="18"/>
                <a:ea typeface="SimSun" pitchFamily="2"/>
              </a:rPr>
              <a:t> (±)</a:t>
            </a:r>
          </a:p>
          <a:p>
            <a:pPr marL="457200" lvl="1" indent="-457200" hangingPunct="0">
              <a:spcBef>
                <a:spcPts val="0"/>
              </a:spcBef>
              <a:spcAft>
                <a:spcPts val="1412"/>
              </a:spcAft>
              <a:buSzPct val="75000"/>
              <a:buFont typeface="Wingdings" pitchFamily="2" charset="2"/>
              <a:buChar char="Ø"/>
            </a:pPr>
            <a:r>
              <a:rPr lang="en-US" sz="3200" dirty="0">
                <a:latin typeface="Liberation Sans" pitchFamily="18"/>
                <a:ea typeface="SimSun" pitchFamily="2"/>
              </a:rPr>
              <a:t>Reference LARG web site:</a:t>
            </a:r>
            <a:br>
              <a:rPr lang="en-US" sz="3200" dirty="0">
                <a:latin typeface="Liberation Sans" pitchFamily="18"/>
                <a:ea typeface="SimSun" pitchFamily="2"/>
              </a:rPr>
            </a:br>
            <a:r>
              <a:rPr lang="en-US" sz="3200" dirty="0">
                <a:latin typeface="Liberation Sans" pitchFamily="18"/>
                <a:ea typeface="SimSun" pitchFamily="2"/>
                <a:hlinkClick r:id="rId3"/>
              </a:rPr>
              <a:t>https://k4lrg.org/nets/digital-modes/</a:t>
            </a:r>
            <a:endParaRPr lang="en-US" sz="3200" dirty="0">
              <a:latin typeface="Liberation Sans" pitchFamily="18"/>
              <a:ea typeface="SimSun" pitchFamily="2"/>
            </a:endParaRPr>
          </a:p>
          <a:p>
            <a:pPr marL="457200" lvl="0" indent="-457200">
              <a:buSzPct val="75000"/>
              <a:buFont typeface="Wingdings" pitchFamily="2" charset="2"/>
              <a:buChar char="Ø"/>
            </a:pPr>
            <a:r>
              <a:rPr lang="en-US" dirty="0"/>
              <a:t>Get out there and listen around!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539</Words>
  <Application>Microsoft Macintosh PowerPoint</Application>
  <PresentationFormat>Custom</PresentationFormat>
  <Paragraphs>88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Liberation Sans</vt:lpstr>
      <vt:lpstr>Liberation Serif</vt:lpstr>
      <vt:lpstr>StarSymbol</vt:lpstr>
      <vt:lpstr>Wingdings</vt:lpstr>
      <vt:lpstr>Default</vt:lpstr>
      <vt:lpstr>HF Digital Operation</vt:lpstr>
      <vt:lpstr>Digital Operation - Agenda</vt:lpstr>
      <vt:lpstr>PowerPoint Presentation</vt:lpstr>
      <vt:lpstr>Digital Operation</vt:lpstr>
      <vt:lpstr>Digital Operation</vt:lpstr>
      <vt:lpstr>Digital Operation - Power</vt:lpstr>
      <vt:lpstr>Digital Operation - VNC</vt:lpstr>
      <vt:lpstr>Digital Operation - LARG Nets</vt:lpstr>
      <vt:lpstr>Digital Operation - Frequencies</vt:lpstr>
      <vt:lpstr>PowerPoint Presentation</vt:lpstr>
      <vt:lpstr>Digital Operation – IC7610 Setup</vt:lpstr>
      <vt:lpstr>Digital Operation – IC7300 Setup</vt:lpstr>
      <vt:lpstr>PowerPoint Presentation</vt:lpstr>
      <vt:lpstr>Live Demo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 Digital Operation</dc:title>
  <dc:subject/>
  <dc:creator>John Westerman, W5ODJ</dc:creator>
  <cp:keywords/>
  <dc:description/>
  <cp:lastModifiedBy>John Westerman</cp:lastModifiedBy>
  <cp:revision>8</cp:revision>
  <cp:lastPrinted>2021-01-16T06:12:44Z</cp:lastPrinted>
  <dcterms:created xsi:type="dcterms:W3CDTF">2021-01-13T05:10:40Z</dcterms:created>
  <dcterms:modified xsi:type="dcterms:W3CDTF">2021-01-16T06:14:05Z</dcterms:modified>
  <cp:category/>
</cp:coreProperties>
</file>