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274" r:id="rId4"/>
    <p:sldId id="275" r:id="rId5"/>
    <p:sldId id="276" r:id="rId6"/>
    <p:sldId id="277" r:id="rId7"/>
    <p:sldId id="278" r:id="rId8"/>
    <p:sldId id="279" r:id="rId9"/>
    <p:sldId id="280" r:id="rId10"/>
    <p:sldId id="281" r:id="rId11"/>
    <p:sldId id="282" r:id="rId12"/>
    <p:sldId id="272" r:id="rId13"/>
    <p:sldId id="273" r:id="rId14"/>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0"/>
    <p:restoredTop sz="94830"/>
  </p:normalViewPr>
  <p:slideViewPr>
    <p:cSldViewPr snapToGrid="0" snapToObjects="1">
      <p:cViewPr varScale="1">
        <p:scale>
          <a:sx n="110" d="100"/>
          <a:sy n="110" d="100"/>
        </p:scale>
        <p:origin x="20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81C18F-2D04-5543-8488-9CD0CA9296F9}"/>
              </a:ext>
            </a:extLst>
          </p:cNvPr>
          <p:cNvSpPr txBox="1">
            <a:spLocks noGrp="1"/>
          </p:cNvSpPr>
          <p:nvPr>
            <p:ph type="hdr" sz="quarter"/>
          </p:nvPr>
        </p:nvSpPr>
        <p:spPr>
          <a:xfrm>
            <a:off x="0" y="0"/>
            <a:ext cx="3372840" cy="50256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SimSun" pitchFamily="2"/>
              <a:cs typeface="Lucida Sans" pitchFamily="2"/>
            </a:endParaRPr>
          </a:p>
        </p:txBody>
      </p:sp>
      <p:sp>
        <p:nvSpPr>
          <p:cNvPr id="3" name="Date Placeholder 2">
            <a:extLst>
              <a:ext uri="{FF2B5EF4-FFF2-40B4-BE49-F238E27FC236}">
                <a16:creationId xmlns:a16="http://schemas.microsoft.com/office/drawing/2014/main" id="{5B251414-D6B6-534D-A3FF-1E140B55266B}"/>
              </a:ext>
            </a:extLst>
          </p:cNvPr>
          <p:cNvSpPr txBox="1">
            <a:spLocks noGrp="1"/>
          </p:cNvSpPr>
          <p:nvPr>
            <p:ph type="dt" sz="quarter" idx="1"/>
          </p:nvPr>
        </p:nvSpPr>
        <p:spPr>
          <a:xfrm>
            <a:off x="4399200" y="0"/>
            <a:ext cx="3372840" cy="50256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SimSun" pitchFamily="2"/>
              <a:cs typeface="Lucida Sans" pitchFamily="2"/>
            </a:endParaRPr>
          </a:p>
        </p:txBody>
      </p:sp>
      <p:sp>
        <p:nvSpPr>
          <p:cNvPr id="4" name="Footer Placeholder 3">
            <a:extLst>
              <a:ext uri="{FF2B5EF4-FFF2-40B4-BE49-F238E27FC236}">
                <a16:creationId xmlns:a16="http://schemas.microsoft.com/office/drawing/2014/main" id="{AEA3A115-F67F-7447-B767-048E51130AAA}"/>
              </a:ext>
            </a:extLst>
          </p:cNvPr>
          <p:cNvSpPr txBox="1">
            <a:spLocks noGrp="1"/>
          </p:cNvSpPr>
          <p:nvPr>
            <p:ph type="ftr" sz="quarter" idx="2"/>
          </p:nvPr>
        </p:nvSpPr>
        <p:spPr>
          <a:xfrm>
            <a:off x="0" y="9555480"/>
            <a:ext cx="3372840" cy="50256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SimSun" pitchFamily="2"/>
              <a:cs typeface="Lucida Sans" pitchFamily="2"/>
            </a:endParaRPr>
          </a:p>
        </p:txBody>
      </p:sp>
      <p:sp>
        <p:nvSpPr>
          <p:cNvPr id="5" name="Slide Number Placeholder 4">
            <a:extLst>
              <a:ext uri="{FF2B5EF4-FFF2-40B4-BE49-F238E27FC236}">
                <a16:creationId xmlns:a16="http://schemas.microsoft.com/office/drawing/2014/main" id="{82D7039B-2137-6C42-BF96-9C1BD0B09443}"/>
              </a:ext>
            </a:extLst>
          </p:cNvPr>
          <p:cNvSpPr txBox="1">
            <a:spLocks noGrp="1"/>
          </p:cNvSpPr>
          <p:nvPr>
            <p:ph type="sldNum" sz="quarter" idx="3"/>
          </p:nvPr>
        </p:nvSpPr>
        <p:spPr>
          <a:xfrm>
            <a:off x="4399200" y="9555480"/>
            <a:ext cx="3372840" cy="50256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14AD1BF8-1F98-4044-96EA-97608970E96C}" type="slidenum">
              <a:t>‹#›</a:t>
            </a:fld>
            <a:endParaRPr lang="en-US" sz="1400" b="0" i="0" u="none" strike="noStrike" kern="1200" cap="none">
              <a:ln>
                <a:noFill/>
              </a:ln>
              <a:latin typeface="Liberation Sans" pitchFamily="18"/>
              <a:ea typeface="SimSun" pitchFamily="2"/>
              <a:cs typeface="Lucida Sans" pitchFamily="2"/>
            </a:endParaRPr>
          </a:p>
        </p:txBody>
      </p:sp>
    </p:spTree>
    <p:extLst>
      <p:ext uri="{BB962C8B-B14F-4D97-AF65-F5344CB8AC3E}">
        <p14:creationId xmlns:p14="http://schemas.microsoft.com/office/powerpoint/2010/main" val="1507609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53E0E-E7B8-694E-ADDE-DD66296E14C6}"/>
              </a:ext>
            </a:extLst>
          </p:cNvPr>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a:extLst>
              <a:ext uri="{FF2B5EF4-FFF2-40B4-BE49-F238E27FC236}">
                <a16:creationId xmlns:a16="http://schemas.microsoft.com/office/drawing/2014/main" id="{0BD996A3-99F8-E145-A4BC-223335CE9726}"/>
              </a:ext>
            </a:extLst>
          </p:cNvPr>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EF17967F-EC9F-CC46-BA7A-FBBCC6F905DD}"/>
              </a:ext>
            </a:extLst>
          </p:cNvPr>
          <p:cNvSpPr txBox="1">
            <a:spLocks noGrp="1"/>
          </p:cNvSpPr>
          <p:nvPr>
            <p:ph type="hdr" sz="quarter"/>
          </p:nvPr>
        </p:nvSpPr>
        <p:spPr>
          <a:xfrm>
            <a:off x="0" y="0"/>
            <a:ext cx="3372840" cy="502560"/>
          </a:xfrm>
          <a:prstGeom prst="rect">
            <a:avLst/>
          </a:prstGeom>
          <a:noFill/>
          <a:ln>
            <a:noFill/>
          </a:ln>
        </p:spPr>
        <p:txBody>
          <a:bodyPr lIns="0" tIns="0" rIns="0" bIns="0" anchorCtr="0">
            <a:noAutofit/>
          </a:bodyPr>
          <a:lstStyle>
            <a:lvl1pPr lvl="0" rtl="0" hangingPunct="0">
              <a:buNone/>
              <a:tabLst/>
              <a:defRPr lang="en-US" sz="1400" kern="1200">
                <a:latin typeface="Liberation Serif" pitchFamily="18"/>
                <a:ea typeface="Tahoma"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77705291-3FB6-514B-AED5-F2A898270745}"/>
              </a:ext>
            </a:extLst>
          </p:cNvPr>
          <p:cNvSpPr txBox="1">
            <a:spLocks noGrp="1"/>
          </p:cNvSpPr>
          <p:nvPr>
            <p:ph type="dt" idx="1"/>
          </p:nvPr>
        </p:nvSpPr>
        <p:spPr>
          <a:xfrm>
            <a:off x="4399200" y="0"/>
            <a:ext cx="3372840" cy="502560"/>
          </a:xfrm>
          <a:prstGeom prst="rect">
            <a:avLst/>
          </a:prstGeom>
          <a:noFill/>
          <a:ln>
            <a:noFill/>
          </a:ln>
        </p:spPr>
        <p:txBody>
          <a:bodyPr lIns="0" tIns="0" rIns="0" bIns="0" anchorCtr="0">
            <a:noAutofit/>
          </a:bodyPr>
          <a:lstStyle>
            <a:lvl1pPr lvl="0" algn="r" rtl="0" hangingPunct="0">
              <a:buNone/>
              <a:tabLst/>
              <a:defRPr lang="en-US" sz="1400" kern="1200">
                <a:latin typeface="Liberation Serif" pitchFamily="18"/>
                <a:ea typeface="Tahoma"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43212502-D829-5E45-BC6D-EEA0A6801682}"/>
              </a:ext>
            </a:extLst>
          </p:cNvPr>
          <p:cNvSpPr txBox="1">
            <a:spLocks noGrp="1"/>
          </p:cNvSpPr>
          <p:nvPr>
            <p:ph type="ftr" sz="quarter" idx="4"/>
          </p:nvPr>
        </p:nvSpPr>
        <p:spPr>
          <a:xfrm>
            <a:off x="0" y="9555480"/>
            <a:ext cx="3372840" cy="502560"/>
          </a:xfrm>
          <a:prstGeom prst="rect">
            <a:avLst/>
          </a:prstGeom>
          <a:noFill/>
          <a:ln>
            <a:noFill/>
          </a:ln>
        </p:spPr>
        <p:txBody>
          <a:bodyPr lIns="0" tIns="0" rIns="0" bIns="0" anchor="b" anchorCtr="0">
            <a:noAutofit/>
          </a:bodyPr>
          <a:lstStyle>
            <a:lvl1pPr lvl="0" rtl="0" hangingPunct="0">
              <a:buNone/>
              <a:tabLst/>
              <a:defRPr lang="en-US" sz="1400" kern="1200">
                <a:latin typeface="Liberation Serif" pitchFamily="18"/>
                <a:ea typeface="Tahoma"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26E30231-840E-104A-A919-B5A67DDD8F04}"/>
              </a:ext>
            </a:extLst>
          </p:cNvPr>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noAutofit/>
          </a:bodyPr>
          <a:lstStyle>
            <a:lvl1pPr lvl="0" algn="r" rtl="0" hangingPunct="0">
              <a:buNone/>
              <a:tabLst/>
              <a:defRPr lang="en-US" sz="1400" kern="1200">
                <a:latin typeface="Liberation Serif" pitchFamily="18"/>
                <a:ea typeface="Tahoma" pitchFamily="2"/>
                <a:cs typeface="Tahoma" pitchFamily="2"/>
              </a:defRPr>
            </a:lvl1pPr>
          </a:lstStyle>
          <a:p>
            <a:pPr lvl="0"/>
            <a:fld id="{E18DDEEA-04AF-024E-8A33-1134E3FF42E4}" type="slidenum">
              <a:t>‹#›</a:t>
            </a:fld>
            <a:endParaRPr lang="en-US"/>
          </a:p>
        </p:txBody>
      </p:sp>
    </p:spTree>
    <p:extLst>
      <p:ext uri="{BB962C8B-B14F-4D97-AF65-F5344CB8AC3E}">
        <p14:creationId xmlns:p14="http://schemas.microsoft.com/office/powerpoint/2010/main" val="1131197171"/>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cap="none">
        <a:ln>
          <a:noFill/>
        </a:ln>
        <a:latin typeface="Liberation Sans" pitchFamily="18"/>
        <a:ea typeface="SimSun"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64000F6-95A5-E74D-84D0-A934CADDBDB2}"/>
              </a:ext>
            </a:extLst>
          </p:cNvPr>
          <p:cNvSpPr txBox="1">
            <a:spLocks noGrp="1"/>
          </p:cNvSpPr>
          <p:nvPr>
            <p:ph type="sldNum" sz="quarter" idx="5"/>
          </p:nvPr>
        </p:nvSpPr>
        <p:spPr>
          <a:ln/>
        </p:spPr>
        <p:txBody>
          <a:bodyPr lIns="0" tIns="0" rIns="0" bIns="0" anchor="b" anchorCtr="0">
            <a:noAutofit/>
          </a:bodyPr>
          <a:lstStyle/>
          <a:p>
            <a:pPr lvl="0"/>
            <a:fld id="{A6A1C6FF-AB59-8746-8387-F136C34092F2}" type="slidenum">
              <a:t>1</a:t>
            </a:fld>
            <a:endParaRPr lang="en-US"/>
          </a:p>
        </p:txBody>
      </p:sp>
      <p:sp>
        <p:nvSpPr>
          <p:cNvPr id="2" name="Slide Image Placeholder 1">
            <a:extLst>
              <a:ext uri="{FF2B5EF4-FFF2-40B4-BE49-F238E27FC236}">
                <a16:creationId xmlns:a16="http://schemas.microsoft.com/office/drawing/2014/main" id="{1821897E-C286-2044-A89C-49BA6E6395FB}"/>
              </a:ext>
            </a:extLst>
          </p:cNvPr>
          <p:cNvSpPr>
            <a:spLocks noGrp="1" noRot="1" noChangeAspect="1" noResize="1"/>
          </p:cNvSpPr>
          <p:nvPr>
            <p:ph type="sldImg"/>
          </p:nvPr>
        </p:nvSpPr>
        <p:spPr>
          <a:xfrm>
            <a:off x="1371600" y="763588"/>
            <a:ext cx="5029200"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0CFBD1D-7E00-714F-94A4-B81FF8FDFC36}"/>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AC517A0-0344-7D46-AD4C-05E4746DBD69}"/>
              </a:ext>
            </a:extLst>
          </p:cNvPr>
          <p:cNvSpPr txBox="1">
            <a:spLocks noGrp="1"/>
          </p:cNvSpPr>
          <p:nvPr>
            <p:ph type="sldNum" sz="quarter" idx="5"/>
          </p:nvPr>
        </p:nvSpPr>
        <p:spPr>
          <a:ln/>
        </p:spPr>
        <p:txBody>
          <a:bodyPr lIns="0" tIns="0" rIns="0" bIns="0" anchor="b" anchorCtr="0">
            <a:noAutofit/>
          </a:bodyPr>
          <a:lstStyle/>
          <a:p>
            <a:pPr lvl="0"/>
            <a:fld id="{06CA1190-20D2-294B-A815-C5443111B7AF}" type="slidenum">
              <a:t>2</a:t>
            </a:fld>
            <a:endParaRPr lang="en-US"/>
          </a:p>
        </p:txBody>
      </p:sp>
      <p:sp>
        <p:nvSpPr>
          <p:cNvPr id="2" name="Slide Image Placeholder 1">
            <a:extLst>
              <a:ext uri="{FF2B5EF4-FFF2-40B4-BE49-F238E27FC236}">
                <a16:creationId xmlns:a16="http://schemas.microsoft.com/office/drawing/2014/main" id="{2295A502-17B4-1248-8214-7FEBA16EF51A}"/>
              </a:ext>
            </a:extLst>
          </p:cNvPr>
          <p:cNvSpPr>
            <a:spLocks noGrp="1" noRot="1" noChangeAspect="1" noResize="1"/>
          </p:cNvSpPr>
          <p:nvPr>
            <p:ph type="sldImg"/>
          </p:nvPr>
        </p:nvSpPr>
        <p:spPr>
          <a:xfrm>
            <a:off x="1371600" y="763588"/>
            <a:ext cx="5029200"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61D0440-E5E9-B249-81B9-4BC894012F9C}"/>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E18DDEEA-04AF-024E-8A33-1134E3FF42E4}" type="slidenum">
              <a:rPr lang="en-US" smtClean="0"/>
              <a:t>3</a:t>
            </a:fld>
            <a:endParaRPr lang="en-US"/>
          </a:p>
        </p:txBody>
      </p:sp>
    </p:spTree>
    <p:extLst>
      <p:ext uri="{BB962C8B-B14F-4D97-AF65-F5344CB8AC3E}">
        <p14:creationId xmlns:p14="http://schemas.microsoft.com/office/powerpoint/2010/main" val="366590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5BE6E0F-73AB-DF42-80E5-D45B0BB9BD90}"/>
              </a:ext>
            </a:extLst>
          </p:cNvPr>
          <p:cNvSpPr txBox="1">
            <a:spLocks noGrp="1"/>
          </p:cNvSpPr>
          <p:nvPr>
            <p:ph type="sldNum" sz="quarter" idx="5"/>
          </p:nvPr>
        </p:nvSpPr>
        <p:spPr>
          <a:ln/>
        </p:spPr>
        <p:txBody>
          <a:bodyPr lIns="0" tIns="0" rIns="0" bIns="0" anchor="b" anchorCtr="0">
            <a:noAutofit/>
          </a:bodyPr>
          <a:lstStyle/>
          <a:p>
            <a:pPr lvl="0"/>
            <a:fld id="{8FD0BD16-FD9D-5C4B-BB2B-D9278E683DCD}" type="slidenum">
              <a:t>12</a:t>
            </a:fld>
            <a:endParaRPr lang="en-US"/>
          </a:p>
        </p:txBody>
      </p:sp>
      <p:sp>
        <p:nvSpPr>
          <p:cNvPr id="2" name="Slide Image Placeholder 1">
            <a:extLst>
              <a:ext uri="{FF2B5EF4-FFF2-40B4-BE49-F238E27FC236}">
                <a16:creationId xmlns:a16="http://schemas.microsoft.com/office/drawing/2014/main" id="{998C13D4-E833-7744-B078-AFC93599C5D6}"/>
              </a:ext>
            </a:extLst>
          </p:cNvPr>
          <p:cNvSpPr>
            <a:spLocks noGrp="1" noRot="1" noChangeAspect="1" noResize="1"/>
          </p:cNvSpPr>
          <p:nvPr>
            <p:ph type="sldImg"/>
          </p:nvPr>
        </p:nvSpPr>
        <p:spPr>
          <a:xfrm>
            <a:off x="1371600" y="763588"/>
            <a:ext cx="5029200"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E69B1DE-27C5-A64E-A5A4-273FD1962F5E}"/>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52A7F12-4538-CD43-A913-ED6B52C805DF}"/>
              </a:ext>
            </a:extLst>
          </p:cNvPr>
          <p:cNvSpPr txBox="1">
            <a:spLocks noGrp="1"/>
          </p:cNvSpPr>
          <p:nvPr>
            <p:ph type="sldNum" sz="quarter" idx="5"/>
          </p:nvPr>
        </p:nvSpPr>
        <p:spPr>
          <a:ln/>
        </p:spPr>
        <p:txBody>
          <a:bodyPr lIns="0" tIns="0" rIns="0" bIns="0" anchor="b" anchorCtr="0">
            <a:noAutofit/>
          </a:bodyPr>
          <a:lstStyle/>
          <a:p>
            <a:pPr lvl="0"/>
            <a:fld id="{B8AB0234-2D8D-3A4A-8474-3626EBC0215B}" type="slidenum">
              <a:t>13</a:t>
            </a:fld>
            <a:endParaRPr lang="en-US"/>
          </a:p>
        </p:txBody>
      </p:sp>
      <p:sp>
        <p:nvSpPr>
          <p:cNvPr id="2" name="Slide Image Placeholder 1">
            <a:extLst>
              <a:ext uri="{FF2B5EF4-FFF2-40B4-BE49-F238E27FC236}">
                <a16:creationId xmlns:a16="http://schemas.microsoft.com/office/drawing/2014/main" id="{C3E64C9C-847A-EB42-9815-4C032F10F0CE}"/>
              </a:ext>
            </a:extLst>
          </p:cNvPr>
          <p:cNvSpPr>
            <a:spLocks noGrp="1" noRot="1" noChangeAspect="1" noResize="1"/>
          </p:cNvSpPr>
          <p:nvPr>
            <p:ph type="sldImg"/>
          </p:nvPr>
        </p:nvSpPr>
        <p:spPr>
          <a:xfrm>
            <a:off x="1371600" y="763588"/>
            <a:ext cx="5029200"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0256893-6C28-5744-84BD-0362BAD675E5}"/>
              </a:ext>
            </a:extLst>
          </p:cNvPr>
          <p:cNvSpPr txBox="1">
            <a:spLocks noGrp="1"/>
          </p:cNvSpPr>
          <p:nvPr>
            <p:ph type="body" sz="quarter"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79C9-B6BD-F443-8613-5890EF86B95A}"/>
              </a:ext>
            </a:extLst>
          </p:cNvPr>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20F586-813D-114E-AA48-7B7E32534ED8}"/>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4EA80F-2421-9540-B3E4-0151CFCAF01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7FC62F7-D21A-5848-BB29-E5AF48AB1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9C30188-0C0A-944C-905E-77103E1DB0AC}"/>
              </a:ext>
            </a:extLst>
          </p:cNvPr>
          <p:cNvSpPr>
            <a:spLocks noGrp="1"/>
          </p:cNvSpPr>
          <p:nvPr>
            <p:ph type="sldNum" sz="quarter" idx="12"/>
          </p:nvPr>
        </p:nvSpPr>
        <p:spPr/>
        <p:txBody>
          <a:bodyPr/>
          <a:lstStyle/>
          <a:p>
            <a:pPr lvl="0"/>
            <a:fld id="{D5623B54-D3BF-6244-9369-BCF0A8C1181D}" type="slidenum">
              <a:t>‹#›</a:t>
            </a:fld>
            <a:endParaRPr lang="en-US"/>
          </a:p>
        </p:txBody>
      </p:sp>
    </p:spTree>
    <p:extLst>
      <p:ext uri="{BB962C8B-B14F-4D97-AF65-F5344CB8AC3E}">
        <p14:creationId xmlns:p14="http://schemas.microsoft.com/office/powerpoint/2010/main" val="28257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5571-1FD2-0A45-8A2C-B47C55998D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DC5733-3F16-6044-BA90-638D641CFB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ED31C-34A1-B648-8B57-52F713956D03}"/>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CF7249-D614-AE42-BDBE-D8D3C699B05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1D39B758-E205-824C-B537-2BA7CDE2A085}"/>
              </a:ext>
            </a:extLst>
          </p:cNvPr>
          <p:cNvSpPr>
            <a:spLocks noGrp="1"/>
          </p:cNvSpPr>
          <p:nvPr>
            <p:ph type="sldNum" sz="quarter" idx="12"/>
          </p:nvPr>
        </p:nvSpPr>
        <p:spPr/>
        <p:txBody>
          <a:bodyPr/>
          <a:lstStyle/>
          <a:p>
            <a:pPr lvl="0"/>
            <a:fld id="{32E815D8-E674-CA41-BEB8-85FA36DB95A8}" type="slidenum">
              <a:t>‹#›</a:t>
            </a:fld>
            <a:endParaRPr lang="en-US"/>
          </a:p>
        </p:txBody>
      </p:sp>
    </p:spTree>
    <p:extLst>
      <p:ext uri="{BB962C8B-B14F-4D97-AF65-F5344CB8AC3E}">
        <p14:creationId xmlns:p14="http://schemas.microsoft.com/office/powerpoint/2010/main" val="122847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5AC44B-F0A1-E147-883A-778E641A9521}"/>
              </a:ext>
            </a:extLst>
          </p:cNvPr>
          <p:cNvSpPr>
            <a:spLocks noGrp="1"/>
          </p:cNvSpPr>
          <p:nvPr>
            <p:ph type="title" orient="vert"/>
          </p:nvPr>
        </p:nvSpPr>
        <p:spPr>
          <a:xfrm>
            <a:off x="7308850" y="301625"/>
            <a:ext cx="22669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F3FD39-76D1-CC4C-BAD5-C08995293E2E}"/>
              </a:ext>
            </a:extLst>
          </p:cNvPr>
          <p:cNvSpPr>
            <a:spLocks noGrp="1"/>
          </p:cNvSpPr>
          <p:nvPr>
            <p:ph type="body" orient="vert" idx="1"/>
          </p:nvPr>
        </p:nvSpPr>
        <p:spPr>
          <a:xfrm>
            <a:off x="503238" y="301625"/>
            <a:ext cx="6653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D4941-C5F2-8244-8A7F-65DDE72C855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BCE3E500-026F-0E4F-9011-FBF28052FD6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D6FA109-5F3D-2748-811F-2757D43D75D0}"/>
              </a:ext>
            </a:extLst>
          </p:cNvPr>
          <p:cNvSpPr>
            <a:spLocks noGrp="1"/>
          </p:cNvSpPr>
          <p:nvPr>
            <p:ph type="sldNum" sz="quarter" idx="12"/>
          </p:nvPr>
        </p:nvSpPr>
        <p:spPr/>
        <p:txBody>
          <a:bodyPr/>
          <a:lstStyle/>
          <a:p>
            <a:pPr lvl="0"/>
            <a:fld id="{F40CFBD6-00C8-7848-BF41-BF916EBFE072}" type="slidenum">
              <a:t>‹#›</a:t>
            </a:fld>
            <a:endParaRPr lang="en-US"/>
          </a:p>
        </p:txBody>
      </p:sp>
    </p:spTree>
    <p:extLst>
      <p:ext uri="{BB962C8B-B14F-4D97-AF65-F5344CB8AC3E}">
        <p14:creationId xmlns:p14="http://schemas.microsoft.com/office/powerpoint/2010/main" val="44723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EBEE5-015A-6B4B-BFD7-3402EA5C72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60D4F-D1D2-4C41-A57E-C59C3D4D8F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0BD4F-D64D-2744-8F52-B7AB8843D02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BA462AE2-4A33-434B-B757-8F500397A82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48AB3FA-258D-784C-A67F-09732C44654B}"/>
              </a:ext>
            </a:extLst>
          </p:cNvPr>
          <p:cNvSpPr>
            <a:spLocks noGrp="1"/>
          </p:cNvSpPr>
          <p:nvPr>
            <p:ph type="sldNum" sz="quarter" idx="12"/>
          </p:nvPr>
        </p:nvSpPr>
        <p:spPr/>
        <p:txBody>
          <a:bodyPr/>
          <a:lstStyle/>
          <a:p>
            <a:pPr lvl="0"/>
            <a:fld id="{D609C948-457E-A942-8209-787E1FD1B7FE}" type="slidenum">
              <a:t>‹#›</a:t>
            </a:fld>
            <a:endParaRPr lang="en-US"/>
          </a:p>
        </p:txBody>
      </p:sp>
    </p:spTree>
    <p:extLst>
      <p:ext uri="{BB962C8B-B14F-4D97-AF65-F5344CB8AC3E}">
        <p14:creationId xmlns:p14="http://schemas.microsoft.com/office/powerpoint/2010/main" val="229267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DE119-462A-EB49-840F-14B19B76043E}"/>
              </a:ext>
            </a:extLst>
          </p:cNvPr>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6B50EE-D325-584C-B3B5-C268115BD552}"/>
              </a:ext>
            </a:extLst>
          </p:cNvPr>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EFEC71-B06B-C44A-B85B-6B069016214E}"/>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61126D-BAF3-3B40-B6B2-69723A96DF1F}"/>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F668DA0-EA8D-7040-8D9F-F9440CC4EE2A}"/>
              </a:ext>
            </a:extLst>
          </p:cNvPr>
          <p:cNvSpPr>
            <a:spLocks noGrp="1"/>
          </p:cNvSpPr>
          <p:nvPr>
            <p:ph type="sldNum" sz="quarter" idx="12"/>
          </p:nvPr>
        </p:nvSpPr>
        <p:spPr/>
        <p:txBody>
          <a:bodyPr/>
          <a:lstStyle/>
          <a:p>
            <a:pPr lvl="0"/>
            <a:fld id="{0A424AE3-2DBC-A146-A76B-AD82F3AFE1B0}" type="slidenum">
              <a:t>‹#›</a:t>
            </a:fld>
            <a:endParaRPr lang="en-US"/>
          </a:p>
        </p:txBody>
      </p:sp>
    </p:spTree>
    <p:extLst>
      <p:ext uri="{BB962C8B-B14F-4D97-AF65-F5344CB8AC3E}">
        <p14:creationId xmlns:p14="http://schemas.microsoft.com/office/powerpoint/2010/main" val="246792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6A74-A63E-914D-A4AB-A4036BF9A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D3B17-4FC4-3946-998E-67D2983F6A6B}"/>
              </a:ext>
            </a:extLst>
          </p:cNvPr>
          <p:cNvSpPr>
            <a:spLocks noGrp="1"/>
          </p:cNvSpPr>
          <p:nvPr>
            <p:ph sz="half" idx="1"/>
          </p:nvPr>
        </p:nvSpPr>
        <p:spPr>
          <a:xfrm>
            <a:off x="503238" y="1768475"/>
            <a:ext cx="4459287" cy="438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302CC9-F051-504C-9484-10DE7EB8EBD8}"/>
              </a:ext>
            </a:extLst>
          </p:cNvPr>
          <p:cNvSpPr>
            <a:spLocks noGrp="1"/>
          </p:cNvSpPr>
          <p:nvPr>
            <p:ph sz="half" idx="2"/>
          </p:nvPr>
        </p:nvSpPr>
        <p:spPr>
          <a:xfrm>
            <a:off x="5114925" y="1768475"/>
            <a:ext cx="4460875" cy="438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7E6D18-4B60-EA4E-B682-C02A10B69185}"/>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291F26A-92C5-EA4D-91FC-0CBDFC8F2077}"/>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302155D-E89C-6442-B140-EC68D17DBF09}"/>
              </a:ext>
            </a:extLst>
          </p:cNvPr>
          <p:cNvSpPr>
            <a:spLocks noGrp="1"/>
          </p:cNvSpPr>
          <p:nvPr>
            <p:ph type="sldNum" sz="quarter" idx="12"/>
          </p:nvPr>
        </p:nvSpPr>
        <p:spPr/>
        <p:txBody>
          <a:bodyPr/>
          <a:lstStyle/>
          <a:p>
            <a:pPr lvl="0"/>
            <a:fld id="{81D1A7C5-1A13-0C4E-9FB9-31D6793EC185}" type="slidenum">
              <a:t>‹#›</a:t>
            </a:fld>
            <a:endParaRPr lang="en-US"/>
          </a:p>
        </p:txBody>
      </p:sp>
    </p:spTree>
    <p:extLst>
      <p:ext uri="{BB962C8B-B14F-4D97-AF65-F5344CB8AC3E}">
        <p14:creationId xmlns:p14="http://schemas.microsoft.com/office/powerpoint/2010/main" val="130190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0A9F-227E-2C46-8AB1-4CE14752E7DA}"/>
              </a:ext>
            </a:extLst>
          </p:cNvPr>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ABD7AA-6062-4240-AE77-10DDAF2BB8BD}"/>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CCECE-1F00-D247-BD80-FBE0C0540A3D}"/>
              </a:ext>
            </a:extLst>
          </p:cNvPr>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09969A-9190-234C-B3F1-A85BE7B2D0A0}"/>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18B407-C3AB-FF4C-8C0C-D0F9D1921F9C}"/>
              </a:ext>
            </a:extLst>
          </p:cNvPr>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F789C0-2F2F-B349-BD29-98B5941D7814}"/>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963CC6E0-0D71-564C-A8B6-98686B18A739}"/>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EE8E7E74-20B0-4045-9653-21C6CFE7C3BD}"/>
              </a:ext>
            </a:extLst>
          </p:cNvPr>
          <p:cNvSpPr>
            <a:spLocks noGrp="1"/>
          </p:cNvSpPr>
          <p:nvPr>
            <p:ph type="sldNum" sz="quarter" idx="12"/>
          </p:nvPr>
        </p:nvSpPr>
        <p:spPr/>
        <p:txBody>
          <a:bodyPr/>
          <a:lstStyle/>
          <a:p>
            <a:pPr lvl="0"/>
            <a:fld id="{76314247-539F-F347-A036-F03E1543D986}" type="slidenum">
              <a:t>‹#›</a:t>
            </a:fld>
            <a:endParaRPr lang="en-US"/>
          </a:p>
        </p:txBody>
      </p:sp>
    </p:spTree>
    <p:extLst>
      <p:ext uri="{BB962C8B-B14F-4D97-AF65-F5344CB8AC3E}">
        <p14:creationId xmlns:p14="http://schemas.microsoft.com/office/powerpoint/2010/main" val="336774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D62F-0338-9741-8B40-F0F3C2D3C4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0B3E8E-124B-104E-9F4F-2D7B41356DA7}"/>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E2F54D42-553B-DD4A-BD92-56936C26C33E}"/>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74F291B7-F516-D549-8437-671C404BCB49}"/>
              </a:ext>
            </a:extLst>
          </p:cNvPr>
          <p:cNvSpPr>
            <a:spLocks noGrp="1"/>
          </p:cNvSpPr>
          <p:nvPr>
            <p:ph type="sldNum" sz="quarter" idx="12"/>
          </p:nvPr>
        </p:nvSpPr>
        <p:spPr/>
        <p:txBody>
          <a:bodyPr/>
          <a:lstStyle/>
          <a:p>
            <a:pPr lvl="0"/>
            <a:fld id="{BD43C196-C89F-5144-8662-B884A8919ECA}" type="slidenum">
              <a:t>‹#›</a:t>
            </a:fld>
            <a:endParaRPr lang="en-US"/>
          </a:p>
        </p:txBody>
      </p:sp>
    </p:spTree>
    <p:extLst>
      <p:ext uri="{BB962C8B-B14F-4D97-AF65-F5344CB8AC3E}">
        <p14:creationId xmlns:p14="http://schemas.microsoft.com/office/powerpoint/2010/main" val="104368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1C355B-F2CC-EA47-899F-6E644350729C}"/>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E1C9AA54-50F7-1B4E-BDBE-CC55607A886A}"/>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6E4326FC-93A5-354C-BABD-18003861F408}"/>
              </a:ext>
            </a:extLst>
          </p:cNvPr>
          <p:cNvSpPr>
            <a:spLocks noGrp="1"/>
          </p:cNvSpPr>
          <p:nvPr>
            <p:ph type="sldNum" sz="quarter" idx="12"/>
          </p:nvPr>
        </p:nvSpPr>
        <p:spPr/>
        <p:txBody>
          <a:bodyPr/>
          <a:lstStyle/>
          <a:p>
            <a:pPr lvl="0"/>
            <a:fld id="{49DE6A3F-6D20-3143-97F0-359CD71FC117}" type="slidenum">
              <a:t>‹#›</a:t>
            </a:fld>
            <a:endParaRPr lang="en-US"/>
          </a:p>
        </p:txBody>
      </p:sp>
    </p:spTree>
    <p:extLst>
      <p:ext uri="{BB962C8B-B14F-4D97-AF65-F5344CB8AC3E}">
        <p14:creationId xmlns:p14="http://schemas.microsoft.com/office/powerpoint/2010/main" val="142088645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FDE2-4849-A243-A484-AD65F53DC757}"/>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403B2-58EE-374F-A089-A2C5597B04B3}"/>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0CBCDC-D184-0B4F-A359-30D02B3AFE94}"/>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552A9-FF09-0C4E-81B6-5A00D0CEE783}"/>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E1F9C36-1245-6447-A5CB-412142AEA47A}"/>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3E04698A-0D99-724C-81AF-5DE41AB5D20E}"/>
              </a:ext>
            </a:extLst>
          </p:cNvPr>
          <p:cNvSpPr>
            <a:spLocks noGrp="1"/>
          </p:cNvSpPr>
          <p:nvPr>
            <p:ph type="sldNum" sz="quarter" idx="12"/>
          </p:nvPr>
        </p:nvSpPr>
        <p:spPr/>
        <p:txBody>
          <a:bodyPr/>
          <a:lstStyle/>
          <a:p>
            <a:pPr lvl="0"/>
            <a:fld id="{9CCF7632-3341-824F-BA16-FCFCC9402719}" type="slidenum">
              <a:t>‹#›</a:t>
            </a:fld>
            <a:endParaRPr lang="en-US"/>
          </a:p>
        </p:txBody>
      </p:sp>
    </p:spTree>
    <p:extLst>
      <p:ext uri="{BB962C8B-B14F-4D97-AF65-F5344CB8AC3E}">
        <p14:creationId xmlns:p14="http://schemas.microsoft.com/office/powerpoint/2010/main" val="292225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47D0A-26AF-7248-8A76-1472AE105EDE}"/>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A1429E-0609-3142-A707-474383F812CE}"/>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990200-7D14-9944-B515-41FE0AE79878}"/>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2CBE7-D6EA-7745-B51A-4A5FB9F24280}"/>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37FD16C8-7216-E64A-AF66-9CCFFDB278B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39B9D556-2851-8948-9427-6C5F0B2437C8}"/>
              </a:ext>
            </a:extLst>
          </p:cNvPr>
          <p:cNvSpPr>
            <a:spLocks noGrp="1"/>
          </p:cNvSpPr>
          <p:nvPr>
            <p:ph type="sldNum" sz="quarter" idx="12"/>
          </p:nvPr>
        </p:nvSpPr>
        <p:spPr/>
        <p:txBody>
          <a:bodyPr/>
          <a:lstStyle/>
          <a:p>
            <a:pPr lvl="0"/>
            <a:fld id="{F7D18084-7879-0B46-A70F-00CD52753E30}" type="slidenum">
              <a:t>‹#›</a:t>
            </a:fld>
            <a:endParaRPr lang="en-US"/>
          </a:p>
        </p:txBody>
      </p:sp>
    </p:spTree>
    <p:extLst>
      <p:ext uri="{BB962C8B-B14F-4D97-AF65-F5344CB8AC3E}">
        <p14:creationId xmlns:p14="http://schemas.microsoft.com/office/powerpoint/2010/main" val="386654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A7B376-06CC-B44C-8BC4-FAE27F490364}"/>
              </a:ext>
            </a:extLst>
          </p:cNvPr>
          <p:cNvSpPr txBox="1">
            <a:spLocks noGrp="1"/>
          </p:cNvSpPr>
          <p:nvPr>
            <p:ph type="title"/>
          </p:nvPr>
        </p:nvSpPr>
        <p:spPr>
          <a:xfrm>
            <a:off x="503640" y="300960"/>
            <a:ext cx="9071640" cy="1262160"/>
          </a:xfrm>
          <a:prstGeom prst="rect">
            <a:avLst/>
          </a:prstGeom>
          <a:noFill/>
          <a:ln>
            <a:noFill/>
          </a:ln>
        </p:spPr>
        <p:txBody>
          <a:bodyPr lIns="0" tIns="0" rIns="0" bIns="0" anchor="ctr"/>
          <a:lstStyle/>
          <a:p>
            <a:endParaRPr lang="en-US"/>
          </a:p>
        </p:txBody>
      </p:sp>
      <p:sp>
        <p:nvSpPr>
          <p:cNvPr id="3" name="Text Placeholder 2">
            <a:extLst>
              <a:ext uri="{FF2B5EF4-FFF2-40B4-BE49-F238E27FC236}">
                <a16:creationId xmlns:a16="http://schemas.microsoft.com/office/drawing/2014/main" id="{CBDBF27A-3A86-1048-95F3-002B98247555}"/>
              </a:ext>
            </a:extLst>
          </p:cNvPr>
          <p:cNvSpPr txBox="1">
            <a:spLocks noGrp="1"/>
          </p:cNvSpPr>
          <p:nvPr>
            <p:ph type="body" idx="1"/>
          </p:nvPr>
        </p:nvSpPr>
        <p:spPr>
          <a:xfrm>
            <a:off x="503640" y="1768680"/>
            <a:ext cx="9071640" cy="438444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35655-F474-FD46-81A5-1B5B78DE6546}"/>
              </a:ext>
            </a:extLst>
          </p:cNvPr>
          <p:cNvSpPr txBox="1">
            <a:spLocks noGrp="1"/>
          </p:cNvSpPr>
          <p:nvPr>
            <p:ph type="dt" sz="half" idx="2"/>
          </p:nvPr>
        </p:nvSpPr>
        <p:spPr>
          <a:xfrm>
            <a:off x="503640" y="6886800"/>
            <a:ext cx="2348280" cy="521280"/>
          </a:xfrm>
          <a:prstGeom prst="rect">
            <a:avLst/>
          </a:prstGeom>
          <a:noFill/>
          <a:ln>
            <a:noFill/>
          </a:ln>
        </p:spPr>
        <p:txBody>
          <a:bodyPr lIns="0" tIns="0" rIns="0" bIns="0" anchorCtr="0">
            <a:noAutofit/>
          </a:bodyPr>
          <a:lstStyle>
            <a:lvl1pPr lvl="0" rtl="0" hangingPunct="0">
              <a:buNone/>
              <a:tabLst/>
              <a:defRPr lang="en-US" sz="1400" kern="1200">
                <a:latin typeface="Liberation Serif" pitchFamily="18"/>
                <a:ea typeface="Tahoma" pitchFamily="2"/>
                <a:cs typeface="Tahoma" pitchFamily="2"/>
              </a:defRPr>
            </a:lvl1pPr>
          </a:lstStyle>
          <a:p>
            <a:pPr lvl="0"/>
            <a:endParaRPr lang="en-US"/>
          </a:p>
        </p:txBody>
      </p:sp>
      <p:sp>
        <p:nvSpPr>
          <p:cNvPr id="5" name="Footer Placeholder 4">
            <a:extLst>
              <a:ext uri="{FF2B5EF4-FFF2-40B4-BE49-F238E27FC236}">
                <a16:creationId xmlns:a16="http://schemas.microsoft.com/office/drawing/2014/main" id="{A7C37C4D-77BE-D141-BCA0-0DEF89A9E43D}"/>
              </a:ext>
            </a:extLst>
          </p:cNvPr>
          <p:cNvSpPr txBox="1">
            <a:spLocks noGrp="1"/>
          </p:cNvSpPr>
          <p:nvPr>
            <p:ph type="ftr" sz="quarter" idx="3"/>
          </p:nvPr>
        </p:nvSpPr>
        <p:spPr>
          <a:xfrm>
            <a:off x="3447000" y="6886800"/>
            <a:ext cx="3195000" cy="521280"/>
          </a:xfrm>
          <a:prstGeom prst="rect">
            <a:avLst/>
          </a:prstGeom>
          <a:noFill/>
          <a:ln>
            <a:noFill/>
          </a:ln>
        </p:spPr>
        <p:txBody>
          <a:bodyPr lIns="0" tIns="0" rIns="0" bIns="0" anchorCtr="0">
            <a:noAutofit/>
          </a:bodyPr>
          <a:lstStyle>
            <a:lvl1pPr lvl="0" algn="ctr" rtl="0" hangingPunct="0">
              <a:buNone/>
              <a:tabLst/>
              <a:defRPr lang="en-US" sz="1400" kern="1200">
                <a:latin typeface="Liberation Serif" pitchFamily="18"/>
                <a:ea typeface="Tahoma" pitchFamily="2"/>
                <a:cs typeface="Tahoma" pitchFamily="2"/>
              </a:defRPr>
            </a:lvl1pPr>
          </a:lstStyle>
          <a:p>
            <a:pPr lvl="0"/>
            <a:endParaRPr lang="en-US"/>
          </a:p>
        </p:txBody>
      </p:sp>
      <p:sp>
        <p:nvSpPr>
          <p:cNvPr id="6" name="Slide Number Placeholder 5">
            <a:extLst>
              <a:ext uri="{FF2B5EF4-FFF2-40B4-BE49-F238E27FC236}">
                <a16:creationId xmlns:a16="http://schemas.microsoft.com/office/drawing/2014/main" id="{12A0AEE4-CE83-D545-8A80-0F303E9FE6BC}"/>
              </a:ext>
            </a:extLst>
          </p:cNvPr>
          <p:cNvSpPr txBox="1">
            <a:spLocks noGrp="1"/>
          </p:cNvSpPr>
          <p:nvPr>
            <p:ph type="sldNum" sz="quarter" idx="4"/>
          </p:nvPr>
        </p:nvSpPr>
        <p:spPr>
          <a:xfrm>
            <a:off x="7227000" y="6886800"/>
            <a:ext cx="2348280" cy="521280"/>
          </a:xfrm>
          <a:prstGeom prst="rect">
            <a:avLst/>
          </a:prstGeom>
          <a:noFill/>
          <a:ln>
            <a:noFill/>
          </a:ln>
        </p:spPr>
        <p:txBody>
          <a:bodyPr lIns="0" tIns="0" rIns="0" bIns="0" anchorCtr="0">
            <a:noAutofit/>
          </a:bodyPr>
          <a:lstStyle>
            <a:lvl1pPr lvl="0" algn="r" rtl="0" hangingPunct="0">
              <a:buNone/>
              <a:tabLst/>
              <a:defRPr lang="en-US" sz="1400" kern="1200">
                <a:latin typeface="Liberation Serif" pitchFamily="18"/>
                <a:ea typeface="Tahoma" pitchFamily="2"/>
                <a:cs typeface="Tahoma" pitchFamily="2"/>
              </a:defRPr>
            </a:lvl1pPr>
          </a:lstStyle>
          <a:p>
            <a:pPr lvl="0"/>
            <a:fld id="{A57D87C7-EC55-7F4B-89D9-4AF9C329CE27}"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en-US" sz="4400" b="0" i="0" u="none" strike="noStrike" kern="1200" cap="none">
          <a:ln>
            <a:noFill/>
          </a:ln>
          <a:latin typeface="Liberation Sans" pitchFamily="18"/>
          <a:ea typeface="SimSun" pitchFamily="2"/>
        </a:defRPr>
      </a:lvl1pPr>
    </p:titleStyle>
    <p:bodyStyle>
      <a:lvl1pPr marL="0" marR="0" indent="0" rtl="0" hangingPunct="0">
        <a:spcBef>
          <a:spcPts val="0"/>
        </a:spcBef>
        <a:spcAft>
          <a:spcPts val="1412"/>
        </a:spcAft>
        <a:tabLst/>
        <a:defRPr lang="en-US" sz="3200" b="0" i="0" u="none" strike="noStrike" kern="1200" cap="none">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files.k4lrg.org/"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k4lrg.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history.k4lrg.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k4lrg.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4BDB11-636C-A741-9E16-B161C8C481CE}"/>
              </a:ext>
            </a:extLst>
          </p:cNvPr>
          <p:cNvPicPr>
            <a:picLocks noChangeAspect="1"/>
          </p:cNvPicPr>
          <p:nvPr/>
        </p:nvPicPr>
        <p:blipFill>
          <a:blip r:embed="rId3">
            <a:lum/>
            <a:alphaModFix/>
          </a:blip>
          <a:srcRect/>
          <a:stretch>
            <a:fillRect/>
          </a:stretch>
        </p:blipFill>
        <p:spPr>
          <a:xfrm>
            <a:off x="142920" y="2138040"/>
            <a:ext cx="9789120" cy="5353560"/>
          </a:xfrm>
          <a:prstGeom prst="rect">
            <a:avLst/>
          </a:prstGeom>
          <a:noFill/>
          <a:ln>
            <a:noFill/>
          </a:ln>
        </p:spPr>
      </p:pic>
      <p:sp>
        <p:nvSpPr>
          <p:cNvPr id="3" name="Title 2">
            <a:extLst>
              <a:ext uri="{FF2B5EF4-FFF2-40B4-BE49-F238E27FC236}">
                <a16:creationId xmlns:a16="http://schemas.microsoft.com/office/drawing/2014/main" id="{66D7C308-BADE-724C-9FB3-7D95C2CA2EBE}"/>
              </a:ext>
            </a:extLst>
          </p:cNvPr>
          <p:cNvSpPr txBox="1">
            <a:spLocks noGrp="1"/>
          </p:cNvSpPr>
          <p:nvPr>
            <p:ph type="title" idx="4294967295"/>
          </p:nvPr>
        </p:nvSpPr>
        <p:spPr>
          <a:xfrm>
            <a:off x="2430684" y="822086"/>
            <a:ext cx="5213592" cy="677108"/>
          </a:xfrm>
        </p:spPr>
        <p:txBody>
          <a:bodyPr wrap="square">
            <a:spAutoFit/>
          </a:bodyPr>
          <a:lstStyle/>
          <a:p>
            <a:pPr lvl="0"/>
            <a:r>
              <a:rPr lang="en-US" dirty="0">
                <a:solidFill>
                  <a:srgbClr val="800000"/>
                </a:solidFill>
              </a:rPr>
              <a:t>The LARG Website</a:t>
            </a:r>
          </a:p>
        </p:txBody>
      </p:sp>
      <p:sp>
        <p:nvSpPr>
          <p:cNvPr id="4" name="Subtitle 3">
            <a:extLst>
              <a:ext uri="{FF2B5EF4-FFF2-40B4-BE49-F238E27FC236}">
                <a16:creationId xmlns:a16="http://schemas.microsoft.com/office/drawing/2014/main" id="{5214AAEC-29B7-2244-B10C-39FBA261E4FB}"/>
              </a:ext>
            </a:extLst>
          </p:cNvPr>
          <p:cNvSpPr txBox="1">
            <a:spLocks noGrp="1"/>
          </p:cNvSpPr>
          <p:nvPr>
            <p:ph type="subTitle" idx="4294967295"/>
          </p:nvPr>
        </p:nvSpPr>
        <p:spPr>
          <a:xfrm>
            <a:off x="5258520" y="2019240"/>
            <a:ext cx="4525560" cy="2187000"/>
          </a:xfrm>
        </p:spPr>
        <p:txBody>
          <a:bodyPr anchor="ctr"/>
          <a:lstStyle/>
          <a:p>
            <a:pPr lvl="0" algn="ctr"/>
            <a:r>
              <a:rPr lang="en-US" dirty="0">
                <a:solidFill>
                  <a:srgbClr val="EEEEEE"/>
                </a:solidFill>
              </a:rPr>
              <a:t>A Presentation by</a:t>
            </a:r>
          </a:p>
          <a:p>
            <a:pPr lvl="0" algn="ctr"/>
            <a:r>
              <a:rPr lang="en-US" dirty="0">
                <a:solidFill>
                  <a:srgbClr val="EEEEEE"/>
                </a:solidFill>
              </a:rPr>
              <a:t>John Westerman</a:t>
            </a:r>
          </a:p>
          <a:p>
            <a:pPr lvl="0" algn="ctr"/>
            <a:r>
              <a:rPr lang="en-US" dirty="0">
                <a:solidFill>
                  <a:srgbClr val="EEEEEE"/>
                </a:solidFill>
              </a:rPr>
              <a:t>W5ODJ</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CF6F-CF8C-6E98-5184-805DF41E82B5}"/>
              </a:ext>
            </a:extLst>
          </p:cNvPr>
          <p:cNvSpPr txBox="1">
            <a:spLocks/>
          </p:cNvSpPr>
          <p:nvPr/>
        </p:nvSpPr>
        <p:spPr>
          <a:xfrm>
            <a:off x="503640" y="593486"/>
            <a:ext cx="9071640" cy="677108"/>
          </a:xfrm>
          <a:prstGeom prst="rect">
            <a:avLst/>
          </a:prstGeom>
          <a:noFill/>
          <a:ln>
            <a:noFill/>
          </a:ln>
        </p:spPr>
        <p:txBody>
          <a:bodyPr lIns="0" tIns="0" rIns="0" bIns="0" anchor="ctr">
            <a:spAutoFit/>
          </a:bodyPr>
          <a:lstStyle>
            <a:lvl1pPr algn="ctr" rtl="0" hangingPunct="0">
              <a:tabLst/>
              <a:defRPr lang="en-US" sz="4400" b="0" i="0" u="none" strike="noStrike" kern="1200" cap="none">
                <a:ln>
                  <a:noFill/>
                </a:ln>
                <a:latin typeface="Liberation Sans" pitchFamily="18"/>
                <a:ea typeface="SimSun" pitchFamily="2"/>
              </a:defRPr>
            </a:lvl1pPr>
          </a:lstStyle>
          <a:p>
            <a:r>
              <a:rPr lang="en-US" dirty="0">
                <a:solidFill>
                  <a:sysClr val="windowText" lastClr="000000"/>
                </a:solidFill>
              </a:rPr>
              <a:t>The End Result</a:t>
            </a:r>
          </a:p>
        </p:txBody>
      </p:sp>
      <p:pic>
        <p:nvPicPr>
          <p:cNvPr id="5" name="Picture 4" descr="A screenshot of a computer&#10;&#10;Description automatically generated">
            <a:extLst>
              <a:ext uri="{FF2B5EF4-FFF2-40B4-BE49-F238E27FC236}">
                <a16:creationId xmlns:a16="http://schemas.microsoft.com/office/drawing/2014/main" id="{5C7328ED-2E58-6E47-6DDC-6140D5E94A90}"/>
              </a:ext>
            </a:extLst>
          </p:cNvPr>
          <p:cNvPicPr>
            <a:picLocks noChangeAspect="1"/>
          </p:cNvPicPr>
          <p:nvPr/>
        </p:nvPicPr>
        <p:blipFill>
          <a:blip r:embed="rId2"/>
          <a:stretch>
            <a:fillRect/>
          </a:stretch>
        </p:blipFill>
        <p:spPr>
          <a:xfrm>
            <a:off x="320576" y="1633355"/>
            <a:ext cx="7005422" cy="3958553"/>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E2B40901-D5D0-AFF5-C110-ED1678DDC286}"/>
              </a:ext>
            </a:extLst>
          </p:cNvPr>
          <p:cNvPicPr>
            <a:picLocks noChangeAspect="1"/>
          </p:cNvPicPr>
          <p:nvPr/>
        </p:nvPicPr>
        <p:blipFill>
          <a:blip r:embed="rId3"/>
          <a:stretch>
            <a:fillRect/>
          </a:stretch>
        </p:blipFill>
        <p:spPr>
          <a:xfrm>
            <a:off x="7485673" y="2280742"/>
            <a:ext cx="2274376" cy="4921983"/>
          </a:xfrm>
          <a:prstGeom prst="rect">
            <a:avLst/>
          </a:prstGeom>
        </p:spPr>
      </p:pic>
    </p:spTree>
    <p:extLst>
      <p:ext uri="{BB962C8B-B14F-4D97-AF65-F5344CB8AC3E}">
        <p14:creationId xmlns:p14="http://schemas.microsoft.com/office/powerpoint/2010/main" val="439385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CAA4AB58-59F5-A083-FDAA-F60D30199E7E}"/>
              </a:ext>
            </a:extLst>
          </p:cNvPr>
          <p:cNvPicPr>
            <a:picLocks noChangeAspect="1"/>
          </p:cNvPicPr>
          <p:nvPr/>
        </p:nvPicPr>
        <p:blipFill>
          <a:blip r:embed="rId2"/>
          <a:stretch>
            <a:fillRect/>
          </a:stretch>
        </p:blipFill>
        <p:spPr>
          <a:xfrm>
            <a:off x="4728117" y="4455974"/>
            <a:ext cx="5140712" cy="2908646"/>
          </a:xfrm>
          <a:prstGeom prst="rect">
            <a:avLst/>
          </a:prstGeom>
        </p:spPr>
      </p:pic>
      <p:sp>
        <p:nvSpPr>
          <p:cNvPr id="2" name="Title 1">
            <a:extLst>
              <a:ext uri="{FF2B5EF4-FFF2-40B4-BE49-F238E27FC236}">
                <a16:creationId xmlns:a16="http://schemas.microsoft.com/office/drawing/2014/main" id="{B904CF6F-CF8C-6E98-5184-805DF41E82B5}"/>
              </a:ext>
            </a:extLst>
          </p:cNvPr>
          <p:cNvSpPr txBox="1">
            <a:spLocks/>
          </p:cNvSpPr>
          <p:nvPr/>
        </p:nvSpPr>
        <p:spPr>
          <a:xfrm>
            <a:off x="503640" y="593486"/>
            <a:ext cx="9071640" cy="677108"/>
          </a:xfrm>
          <a:prstGeom prst="rect">
            <a:avLst/>
          </a:prstGeom>
          <a:noFill/>
          <a:ln>
            <a:noFill/>
          </a:ln>
        </p:spPr>
        <p:txBody>
          <a:bodyPr lIns="0" tIns="0" rIns="0" bIns="0" anchor="ctr">
            <a:spAutoFit/>
          </a:bodyPr>
          <a:lstStyle>
            <a:lvl1pPr algn="ctr" rtl="0" hangingPunct="0">
              <a:tabLst/>
              <a:defRPr lang="en-US" sz="4400" b="0" i="0" u="none" strike="noStrike" kern="1200" cap="none">
                <a:ln>
                  <a:noFill/>
                </a:ln>
                <a:latin typeface="Liberation Sans" pitchFamily="18"/>
                <a:ea typeface="SimSun" pitchFamily="2"/>
              </a:defRPr>
            </a:lvl1pPr>
          </a:lstStyle>
          <a:p>
            <a:r>
              <a:rPr lang="en-US" dirty="0">
                <a:solidFill>
                  <a:sysClr val="windowText" lastClr="000000"/>
                </a:solidFill>
              </a:rPr>
              <a:t>Contribution is Key</a:t>
            </a:r>
          </a:p>
        </p:txBody>
      </p:sp>
      <p:sp>
        <p:nvSpPr>
          <p:cNvPr id="3" name="TextBox 2">
            <a:extLst>
              <a:ext uri="{FF2B5EF4-FFF2-40B4-BE49-F238E27FC236}">
                <a16:creationId xmlns:a16="http://schemas.microsoft.com/office/drawing/2014/main" id="{E9712008-3965-6076-50B5-B1DB86569401}"/>
              </a:ext>
            </a:extLst>
          </p:cNvPr>
          <p:cNvSpPr txBox="1"/>
          <p:nvPr/>
        </p:nvSpPr>
        <p:spPr>
          <a:xfrm>
            <a:off x="503640" y="1504770"/>
            <a:ext cx="9071640" cy="343170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dirty="0"/>
              <a:t>There are a few ways to contribute.</a:t>
            </a:r>
          </a:p>
          <a:p>
            <a:pPr marL="742950" lvl="1" indent="-285750">
              <a:spcBef>
                <a:spcPts val="600"/>
              </a:spcBef>
              <a:buFont typeface="Arial" panose="020B0604020202020204" pitchFamily="34" charset="0"/>
              <a:buChar char="•"/>
            </a:pPr>
            <a:r>
              <a:rPr lang="en-US" sz="2400" dirty="0"/>
              <a:t>The old way still exists</a:t>
            </a:r>
          </a:p>
          <a:p>
            <a:pPr marL="1200150" lvl="2" indent="-285750">
              <a:spcBef>
                <a:spcPts val="600"/>
              </a:spcBef>
              <a:buFont typeface="Arial" panose="020B0604020202020204" pitchFamily="34" charset="0"/>
              <a:buChar char="•"/>
            </a:pPr>
            <a:r>
              <a:rPr lang="en-US" sz="2400" dirty="0"/>
              <a:t>(</a:t>
            </a:r>
            <a:r>
              <a:rPr lang="en-US" sz="2400" b="1" dirty="0"/>
              <a:t>Members Area </a:t>
            </a:r>
            <a:r>
              <a:rPr lang="en-US" sz="2400" dirty="0"/>
              <a:t>then </a:t>
            </a:r>
            <a:r>
              <a:rPr lang="en-US" sz="2400" b="1" dirty="0"/>
              <a:t>Members Only Area</a:t>
            </a:r>
            <a:r>
              <a:rPr lang="en-US" sz="2400" dirty="0"/>
              <a:t>)</a:t>
            </a:r>
          </a:p>
          <a:p>
            <a:pPr marL="742950" lvl="1" indent="-285750">
              <a:spcBef>
                <a:spcPts val="600"/>
              </a:spcBef>
              <a:buFont typeface="Arial" panose="020B0604020202020204" pitchFamily="34" charset="0"/>
              <a:buChar char="•"/>
            </a:pPr>
            <a:r>
              <a:rPr lang="en-US" sz="2400" dirty="0"/>
              <a:t>There is a new way to contribute to any page, add new pages, update existing information, etc.</a:t>
            </a:r>
          </a:p>
          <a:p>
            <a:pPr marL="1200150" lvl="2" indent="-285750">
              <a:spcBef>
                <a:spcPts val="600"/>
              </a:spcBef>
              <a:buFont typeface="Arial" panose="020B0604020202020204" pitchFamily="34" charset="0"/>
              <a:buChar char="•"/>
            </a:pPr>
            <a:r>
              <a:rPr lang="en-US" sz="2400" dirty="0"/>
              <a:t>(</a:t>
            </a:r>
            <a:r>
              <a:rPr lang="en-US" sz="2400" b="1" dirty="0"/>
              <a:t>Members Area </a:t>
            </a:r>
            <a:r>
              <a:rPr lang="en-US" sz="2400" dirty="0"/>
              <a:t>then </a:t>
            </a:r>
            <a:r>
              <a:rPr lang="en-US" sz="2400" b="1" dirty="0"/>
              <a:t>Contribute</a:t>
            </a:r>
            <a:r>
              <a:rPr lang="en-US" sz="2400" dirty="0"/>
              <a:t>)</a:t>
            </a:r>
          </a:p>
          <a:p>
            <a:pPr marL="742950" lvl="1" indent="-285750">
              <a:spcBef>
                <a:spcPts val="600"/>
              </a:spcBef>
              <a:buFont typeface="Arial" panose="020B0604020202020204" pitchFamily="34" charset="0"/>
              <a:buChar char="•"/>
            </a:pPr>
            <a:r>
              <a:rPr lang="en-US" sz="2400" dirty="0"/>
              <a:t>There is a way to put file into the file store (repo). (</a:t>
            </a:r>
            <a:r>
              <a:rPr lang="en-US" sz="2400" dirty="0">
                <a:hlinkClick r:id="rId3"/>
              </a:rPr>
              <a:t>https://files.k4lrg.org/</a:t>
            </a:r>
            <a:r>
              <a:rPr lang="en-US" sz="2400" dirty="0"/>
              <a:t>)</a:t>
            </a:r>
          </a:p>
        </p:txBody>
      </p:sp>
    </p:spTree>
    <p:extLst>
      <p:ext uri="{BB962C8B-B14F-4D97-AF65-F5344CB8AC3E}">
        <p14:creationId xmlns:p14="http://schemas.microsoft.com/office/powerpoint/2010/main" val="140290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7805D-BE44-8045-8C16-2A9425D4F56F}"/>
              </a:ext>
            </a:extLst>
          </p:cNvPr>
          <p:cNvSpPr txBox="1">
            <a:spLocks noGrp="1"/>
          </p:cNvSpPr>
          <p:nvPr>
            <p:ph type="title" idx="4294967295"/>
          </p:nvPr>
        </p:nvSpPr>
        <p:spPr>
          <a:xfrm>
            <a:off x="503640" y="593486"/>
            <a:ext cx="9071640" cy="677108"/>
          </a:xfrm>
        </p:spPr>
        <p:txBody>
          <a:bodyPr>
            <a:spAutoFit/>
          </a:bodyPr>
          <a:lstStyle/>
          <a:p>
            <a:pPr lvl="0"/>
            <a:r>
              <a:rPr lang="en-US" dirty="0"/>
              <a:t>Demonstration</a:t>
            </a:r>
          </a:p>
        </p:txBody>
      </p:sp>
      <p:sp>
        <p:nvSpPr>
          <p:cNvPr id="3" name="Text Placeholder 2">
            <a:extLst>
              <a:ext uri="{FF2B5EF4-FFF2-40B4-BE49-F238E27FC236}">
                <a16:creationId xmlns:a16="http://schemas.microsoft.com/office/drawing/2014/main" id="{B26E93B9-8316-BC4B-8DAB-AED9FC0440B1}"/>
              </a:ext>
            </a:extLst>
          </p:cNvPr>
          <p:cNvSpPr txBox="1">
            <a:spLocks noGrp="1"/>
          </p:cNvSpPr>
          <p:nvPr>
            <p:ph type="body" idx="4294967295"/>
          </p:nvPr>
        </p:nvSpPr>
        <p:spPr>
          <a:xfrm>
            <a:off x="503640" y="1768679"/>
            <a:ext cx="9071640" cy="5361325"/>
          </a:xfrm>
        </p:spPr>
        <p:txBody>
          <a:bodyPr/>
          <a:lstStyle/>
          <a:p>
            <a:pPr marL="457200" lvl="0" indent="-457200">
              <a:buSzPct val="75000"/>
              <a:buFont typeface="Wingdings" pitchFamily="2" charset="2"/>
              <a:buChar char="Ø"/>
            </a:pPr>
            <a:r>
              <a:rPr lang="en-US" sz="2800" dirty="0"/>
              <a:t>Navigation</a:t>
            </a:r>
          </a:p>
          <a:p>
            <a:pPr marL="457200" lvl="0" indent="-457200">
              <a:buSzPct val="75000"/>
              <a:buFont typeface="Wingdings" pitchFamily="2" charset="2"/>
              <a:buChar char="Ø"/>
            </a:pPr>
            <a:r>
              <a:rPr lang="en-US" sz="2800" dirty="0"/>
              <a:t>Authentication</a:t>
            </a:r>
          </a:p>
          <a:p>
            <a:pPr marL="1143000" lvl="1" indent="-457200">
              <a:buSzPct val="75000"/>
              <a:buFont typeface="Wingdings" pitchFamily="2" charset="2"/>
              <a:buChar char="Ø"/>
            </a:pPr>
            <a:r>
              <a:rPr lang="en-US" sz="2000" dirty="0"/>
              <a:t>The old way</a:t>
            </a:r>
          </a:p>
          <a:p>
            <a:pPr marL="1143000" lvl="1" indent="-457200">
              <a:buSzPct val="75000"/>
              <a:buFont typeface="Wingdings" pitchFamily="2" charset="2"/>
              <a:buChar char="Ø"/>
            </a:pPr>
            <a:r>
              <a:rPr lang="en-US" sz="2000" dirty="0"/>
              <a:t>The new way</a:t>
            </a:r>
          </a:p>
          <a:p>
            <a:pPr marL="1143000" lvl="1" indent="-457200">
              <a:buSzPct val="75000"/>
              <a:buFont typeface="Wingdings" pitchFamily="2" charset="2"/>
              <a:buChar char="Ø"/>
            </a:pPr>
            <a:r>
              <a:rPr lang="en-US" sz="2000" dirty="0"/>
              <a:t>What you can to with each</a:t>
            </a:r>
          </a:p>
          <a:p>
            <a:pPr marL="1143000" lvl="1" indent="-457200">
              <a:buSzPct val="75000"/>
              <a:buFont typeface="Wingdings" pitchFamily="2" charset="2"/>
              <a:buChar char="Ø"/>
            </a:pPr>
            <a:endParaRPr lang="en-US" sz="2000" dirty="0"/>
          </a:p>
          <a:p>
            <a:pPr marL="457200" indent="-457200">
              <a:buSzPct val="75000"/>
              <a:buFont typeface="Wingdings" pitchFamily="2" charset="2"/>
              <a:buChar char="Ø"/>
            </a:pPr>
            <a:r>
              <a:rPr lang="en-US" sz="2800" dirty="0"/>
              <a:t>Making edits real time</a:t>
            </a:r>
          </a:p>
          <a:p>
            <a:pPr marL="1143000" lvl="1" indent="-457200">
              <a:buSzPct val="75000"/>
              <a:buFont typeface="Wingdings" pitchFamily="2" charset="2"/>
              <a:buChar char="Ø"/>
            </a:pPr>
            <a:r>
              <a:rPr lang="en-US" sz="2000" dirty="0"/>
              <a:t>Markup Language</a:t>
            </a:r>
          </a:p>
          <a:p>
            <a:pPr marL="1143000" lvl="1" indent="-457200">
              <a:buSzPct val="75000"/>
              <a:buFont typeface="Wingdings" pitchFamily="2" charset="2"/>
              <a:buChar char="Ø"/>
            </a:pPr>
            <a:r>
              <a:rPr lang="en-US" sz="2000" dirty="0"/>
              <a:t>100% done with a web browser (computer, laptop, iPhone, Tablet, etc.)</a:t>
            </a:r>
          </a:p>
          <a:p>
            <a:pPr marL="1143000" lvl="1" indent="-457200">
              <a:buSzPct val="75000"/>
              <a:buFont typeface="Wingdings" pitchFamily="2" charset="2"/>
              <a:buChar char="Ø"/>
            </a:pPr>
            <a:endParaRPr lang="en-US" sz="2000" dirty="0"/>
          </a:p>
          <a:p>
            <a:pPr marL="457200" indent="-457200">
              <a:buSzPct val="75000"/>
              <a:buFont typeface="Wingdings" pitchFamily="2" charset="2"/>
              <a:buChar char="Ø"/>
            </a:pPr>
            <a:r>
              <a:rPr lang="en-US" sz="2800" dirty="0"/>
              <a:t>End results – Immediately live online!</a:t>
            </a:r>
          </a:p>
          <a:p>
            <a:pPr marL="457200" indent="-457200">
              <a:buSzPct val="75000"/>
              <a:buFont typeface="Wingdings" pitchFamily="2" charset="2"/>
              <a:buChar char="Ø"/>
            </a:pPr>
            <a:r>
              <a:rPr lang="en-US" sz="2800" dirty="0"/>
              <a:t>Contributing – The best part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EA95-FB45-964B-933E-24B129E7095E}"/>
              </a:ext>
            </a:extLst>
          </p:cNvPr>
          <p:cNvSpPr txBox="1">
            <a:spLocks noGrp="1"/>
          </p:cNvSpPr>
          <p:nvPr>
            <p:ph type="title" idx="4294967295"/>
          </p:nvPr>
        </p:nvSpPr>
        <p:spPr/>
        <p:txBody>
          <a:bodyPr/>
          <a:lstStyle/>
          <a:p>
            <a:r>
              <a:rPr lang="en-US" dirty="0"/>
              <a:t>The end...</a:t>
            </a:r>
          </a:p>
        </p:txBody>
      </p:sp>
      <p:sp>
        <p:nvSpPr>
          <p:cNvPr id="3" name="Text Placeholder 2">
            <a:extLst>
              <a:ext uri="{FF2B5EF4-FFF2-40B4-BE49-F238E27FC236}">
                <a16:creationId xmlns:a16="http://schemas.microsoft.com/office/drawing/2014/main" id="{F457F25F-6950-034B-B0BD-1D646316F46F}"/>
              </a:ext>
            </a:extLst>
          </p:cNvPr>
          <p:cNvSpPr txBox="1">
            <a:spLocks noGrp="1"/>
          </p:cNvSpPr>
          <p:nvPr>
            <p:ph type="body" idx="4294967295"/>
          </p:nvPr>
        </p:nvSpPr>
        <p:spPr>
          <a:xfrm>
            <a:off x="503640" y="1768679"/>
            <a:ext cx="9071640" cy="4986081"/>
          </a:xfrm>
        </p:spPr>
        <p:txBody>
          <a:bodyPr/>
          <a:lstStyle/>
          <a:p>
            <a:pPr marL="342900" indent="-342900" algn="l">
              <a:spcBef>
                <a:spcPts val="600"/>
              </a:spcBef>
              <a:buFont typeface="Arial" panose="020B0604020202020204" pitchFamily="34" charset="0"/>
              <a:buChar char="•"/>
            </a:pPr>
            <a:r>
              <a:rPr lang="en-US" sz="2400" dirty="0"/>
              <a:t>Please provide feedback if you have some. All comments welcome to improve content of this message and website.</a:t>
            </a:r>
          </a:p>
          <a:p>
            <a:pPr marL="342900" indent="-342900" algn="l">
              <a:spcBef>
                <a:spcPts val="600"/>
              </a:spcBef>
              <a:buFont typeface="Arial" panose="020B0604020202020204" pitchFamily="34" charset="0"/>
              <a:buChar char="•"/>
            </a:pPr>
            <a:r>
              <a:rPr lang="en-US" sz="2400" dirty="0"/>
              <a:t>Be sure and get out to: </a:t>
            </a:r>
            <a:r>
              <a:rPr lang="en-US" sz="2400" dirty="0">
                <a:hlinkClick r:id="rId3"/>
              </a:rPr>
              <a:t>https://k4lrg.org/</a:t>
            </a:r>
            <a:endParaRPr lang="en-US" sz="2400" dirty="0"/>
          </a:p>
          <a:p>
            <a:pPr marL="342900" indent="-342900" algn="l">
              <a:spcBef>
                <a:spcPts val="600"/>
              </a:spcBef>
              <a:buFont typeface="Arial" panose="020B0604020202020204" pitchFamily="34" charset="0"/>
              <a:buChar char="•"/>
            </a:pPr>
            <a:r>
              <a:rPr lang="en-US" sz="2400" dirty="0"/>
              <a:t>You will find this presentation there (will send link to everyone)</a:t>
            </a:r>
          </a:p>
          <a:p>
            <a:pPr marL="342900" indent="-342900" algn="l">
              <a:spcBef>
                <a:spcPts val="600"/>
              </a:spcBef>
              <a:buFont typeface="Arial" panose="020B0604020202020204" pitchFamily="34" charset="0"/>
              <a:buChar char="•"/>
            </a:pPr>
            <a:r>
              <a:rPr lang="en-US" sz="2400" dirty="0"/>
              <a:t>Please sign up to contribute. If you are an IT expert, consider joining the IT committee and lending a hand. All remote work using latest cloud technology. 100% Linux delivered.</a:t>
            </a:r>
          </a:p>
          <a:p>
            <a:pPr marL="342900" indent="-342900" algn="l">
              <a:spcBef>
                <a:spcPts val="600"/>
              </a:spcBef>
              <a:buFont typeface="Arial" panose="020B0604020202020204" pitchFamily="34" charset="0"/>
              <a:buChar char="•"/>
            </a:pPr>
            <a:r>
              <a:rPr lang="en-US" sz="2400" dirty="0"/>
              <a:t>73 de W5ODJ SK</a:t>
            </a:r>
          </a:p>
        </p:txBody>
      </p:sp>
      <p:sp>
        <p:nvSpPr>
          <p:cNvPr id="5" name="TextBox 4">
            <a:extLst>
              <a:ext uri="{FF2B5EF4-FFF2-40B4-BE49-F238E27FC236}">
                <a16:creationId xmlns:a16="http://schemas.microsoft.com/office/drawing/2014/main" id="{A4986E47-F03D-1434-FFBE-09DC9E88D76E}"/>
              </a:ext>
            </a:extLst>
          </p:cNvPr>
          <p:cNvSpPr txBox="1"/>
          <p:nvPr/>
        </p:nvSpPr>
        <p:spPr>
          <a:xfrm>
            <a:off x="3381858" y="6036989"/>
            <a:ext cx="3315203" cy="923330"/>
          </a:xfrm>
          <a:prstGeom prst="rect">
            <a:avLst/>
          </a:prstGeom>
          <a:noFill/>
        </p:spPr>
        <p:txBody>
          <a:bodyPr wrap="none" rtlCol="0">
            <a:spAutoFit/>
          </a:bodyPr>
          <a:lstStyle/>
          <a:p>
            <a:r>
              <a:rPr lang="en-US" sz="5400" dirty="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9B7F-CA90-AE48-84AF-BCB689D6BD88}"/>
              </a:ext>
            </a:extLst>
          </p:cNvPr>
          <p:cNvSpPr txBox="1">
            <a:spLocks noGrp="1"/>
          </p:cNvSpPr>
          <p:nvPr>
            <p:ph type="title" idx="4294967295"/>
          </p:nvPr>
        </p:nvSpPr>
        <p:spPr>
          <a:xfrm>
            <a:off x="503640" y="593486"/>
            <a:ext cx="9071640" cy="677108"/>
          </a:xfrm>
        </p:spPr>
        <p:txBody>
          <a:bodyPr>
            <a:spAutoFit/>
          </a:bodyPr>
          <a:lstStyle/>
          <a:p>
            <a:pPr lvl="0"/>
            <a:r>
              <a:rPr lang="en-US" dirty="0"/>
              <a:t>The LARG Website - Agenda</a:t>
            </a:r>
          </a:p>
        </p:txBody>
      </p:sp>
      <p:sp>
        <p:nvSpPr>
          <p:cNvPr id="3" name="Text Placeholder 2">
            <a:extLst>
              <a:ext uri="{FF2B5EF4-FFF2-40B4-BE49-F238E27FC236}">
                <a16:creationId xmlns:a16="http://schemas.microsoft.com/office/drawing/2014/main" id="{7F6A4EF8-BD3A-0C4B-8A4E-ADE8B1FD0B41}"/>
              </a:ext>
            </a:extLst>
          </p:cNvPr>
          <p:cNvSpPr txBox="1">
            <a:spLocks noGrp="1"/>
          </p:cNvSpPr>
          <p:nvPr>
            <p:ph type="body" idx="4294967295"/>
          </p:nvPr>
        </p:nvSpPr>
        <p:spPr>
          <a:xfrm>
            <a:off x="503640" y="1633314"/>
            <a:ext cx="9071640" cy="5332875"/>
          </a:xfrm>
        </p:spPr>
        <p:txBody>
          <a:bodyPr/>
          <a:lstStyle/>
          <a:p>
            <a:pPr marL="457200" lvl="0" indent="-457200">
              <a:buSzPct val="75000"/>
              <a:buFont typeface="Wingdings" pitchFamily="2" charset="2"/>
              <a:buChar char="Ø"/>
            </a:pPr>
            <a:r>
              <a:rPr lang="en-US" dirty="0"/>
              <a:t>This will be interactive! (get out your cell phone)</a:t>
            </a:r>
          </a:p>
          <a:p>
            <a:pPr marL="457200" lvl="0" indent="-457200">
              <a:buSzPct val="75000"/>
              <a:buFont typeface="Wingdings" pitchFamily="2" charset="2"/>
              <a:buChar char="Ø"/>
            </a:pPr>
            <a:r>
              <a:rPr lang="en-US" dirty="0"/>
              <a:t>In the beginning … there was nothing</a:t>
            </a:r>
          </a:p>
          <a:p>
            <a:pPr marL="457200" lvl="0" indent="-457200">
              <a:buSzPct val="75000"/>
              <a:buFont typeface="Wingdings" pitchFamily="2" charset="2"/>
              <a:buChar char="Ø"/>
            </a:pPr>
            <a:r>
              <a:rPr lang="en-US" dirty="0"/>
              <a:t>The history and those that created it</a:t>
            </a:r>
          </a:p>
          <a:p>
            <a:pPr marL="457200" lvl="0" indent="-457200">
              <a:buSzPct val="75000"/>
              <a:buFont typeface="Wingdings" pitchFamily="2" charset="2"/>
              <a:buChar char="Ø"/>
            </a:pPr>
            <a:r>
              <a:rPr lang="en-US" dirty="0"/>
              <a:t>The transition</a:t>
            </a:r>
          </a:p>
          <a:p>
            <a:pPr marL="457200" lvl="0" indent="-457200">
              <a:buSzPct val="75000"/>
              <a:buFont typeface="Wingdings" pitchFamily="2" charset="2"/>
              <a:buChar char="Ø"/>
            </a:pPr>
            <a:r>
              <a:rPr lang="en-US" dirty="0"/>
              <a:t>The latest website – The commercial option</a:t>
            </a:r>
          </a:p>
          <a:p>
            <a:pPr marL="457200" lvl="0" indent="-457200">
              <a:buSzPct val="75000"/>
              <a:buFont typeface="Wingdings" pitchFamily="2" charset="2"/>
              <a:buChar char="Ø"/>
            </a:pPr>
            <a:r>
              <a:rPr lang="en-US" dirty="0"/>
              <a:t>Questions</a:t>
            </a:r>
          </a:p>
          <a:p>
            <a:pPr marL="457200" lvl="0" indent="-457200">
              <a:buSzPct val="75000"/>
              <a:buFont typeface="Wingdings" pitchFamily="2" charset="2"/>
              <a:buChar char="Ø"/>
            </a:pPr>
            <a:r>
              <a:rPr lang="en-US" dirty="0"/>
              <a:t>Live demonstration</a:t>
            </a:r>
          </a:p>
          <a:p>
            <a:pPr marL="457200" lvl="0" indent="-457200">
              <a:buSzPct val="75000"/>
              <a:buFont typeface="Wingdings" pitchFamily="2" charset="2"/>
              <a:buChar char="Ø"/>
            </a:pPr>
            <a:r>
              <a:rPr lang="en-US" dirty="0"/>
              <a:t>30 minutes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CF6F-CF8C-6E98-5184-805DF41E82B5}"/>
              </a:ext>
            </a:extLst>
          </p:cNvPr>
          <p:cNvSpPr txBox="1">
            <a:spLocks/>
          </p:cNvSpPr>
          <p:nvPr/>
        </p:nvSpPr>
        <p:spPr>
          <a:xfrm>
            <a:off x="503640" y="593486"/>
            <a:ext cx="9071640" cy="677108"/>
          </a:xfrm>
          <a:prstGeom prst="rect">
            <a:avLst/>
          </a:prstGeom>
          <a:noFill/>
          <a:ln>
            <a:noFill/>
          </a:ln>
        </p:spPr>
        <p:txBody>
          <a:bodyPr lIns="0" tIns="0" rIns="0" bIns="0" anchor="ctr">
            <a:spAutoFit/>
          </a:bodyPr>
          <a:lstStyle>
            <a:lvl1pPr algn="ctr" rtl="0" hangingPunct="0">
              <a:tabLst/>
              <a:defRPr lang="en-US" sz="4400" b="0" i="0" u="none" strike="noStrike" kern="1200" cap="none">
                <a:ln>
                  <a:noFill/>
                </a:ln>
                <a:latin typeface="Liberation Sans" pitchFamily="18"/>
                <a:ea typeface="SimSun" pitchFamily="2"/>
              </a:defRPr>
            </a:lvl1pPr>
          </a:lstStyle>
          <a:p>
            <a:r>
              <a:rPr lang="en-US" dirty="0">
                <a:solidFill>
                  <a:sysClr val="windowText" lastClr="000000"/>
                </a:solidFill>
              </a:rPr>
              <a:t>LARG Website History</a:t>
            </a:r>
          </a:p>
        </p:txBody>
      </p:sp>
      <p:sp>
        <p:nvSpPr>
          <p:cNvPr id="3" name="TextBox 2">
            <a:extLst>
              <a:ext uri="{FF2B5EF4-FFF2-40B4-BE49-F238E27FC236}">
                <a16:creationId xmlns:a16="http://schemas.microsoft.com/office/drawing/2014/main" id="{E9712008-3965-6076-50B5-B1DB86569401}"/>
              </a:ext>
            </a:extLst>
          </p:cNvPr>
          <p:cNvSpPr txBox="1"/>
          <p:nvPr/>
        </p:nvSpPr>
        <p:spPr>
          <a:xfrm>
            <a:off x="503640" y="1439407"/>
            <a:ext cx="9179856" cy="560153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dirty="0"/>
              <a:t>The oldest history I could find is for our club is from 1994. This would make LARG 29 years old as of today (2023).</a:t>
            </a:r>
          </a:p>
          <a:p>
            <a:pPr marL="285750" indent="-285750">
              <a:spcBef>
                <a:spcPts val="600"/>
              </a:spcBef>
              <a:buFont typeface="Arial" panose="020B0604020202020204" pitchFamily="34" charset="0"/>
              <a:buChar char="•"/>
            </a:pPr>
            <a:r>
              <a:rPr lang="en-US" sz="2400" dirty="0"/>
              <a:t>The first elected officials came in 1995</a:t>
            </a:r>
          </a:p>
          <a:p>
            <a:pPr marL="742950" lvl="1" indent="-285750">
              <a:spcBef>
                <a:spcPts val="600"/>
              </a:spcBef>
              <a:buFont typeface="Arial" panose="020B0604020202020204" pitchFamily="34" charset="0"/>
              <a:buChar char="•"/>
            </a:pPr>
            <a:r>
              <a:rPr lang="en-US" sz="2000" dirty="0"/>
              <a:t>Gary Quinn - NC4S, President</a:t>
            </a:r>
          </a:p>
          <a:p>
            <a:pPr marL="742950" lvl="1" indent="-285750">
              <a:spcBef>
                <a:spcPts val="600"/>
              </a:spcBef>
              <a:buFont typeface="Arial" panose="020B0604020202020204" pitchFamily="34" charset="0"/>
              <a:buChar char="•"/>
            </a:pPr>
            <a:r>
              <a:rPr lang="en-US" sz="2000" dirty="0"/>
              <a:t>John Unger - W3GOI (then), Vice President (Now W4AU)</a:t>
            </a:r>
          </a:p>
          <a:p>
            <a:pPr marL="742950" lvl="1" indent="-285750">
              <a:spcBef>
                <a:spcPts val="600"/>
              </a:spcBef>
              <a:buFont typeface="Arial" panose="020B0604020202020204" pitchFamily="34" charset="0"/>
              <a:buChar char="•"/>
            </a:pPr>
            <a:r>
              <a:rPr lang="en-US" sz="2000" dirty="0"/>
              <a:t>Larry </a:t>
            </a:r>
            <a:r>
              <a:rPr lang="en-US" sz="2000" dirty="0" err="1"/>
              <a:t>Macionski</a:t>
            </a:r>
            <a:r>
              <a:rPr lang="en-US" sz="2000" dirty="0"/>
              <a:t> WA2AJQ, Secretary</a:t>
            </a:r>
          </a:p>
          <a:p>
            <a:pPr marL="742950" lvl="1" indent="-285750">
              <a:spcBef>
                <a:spcPts val="600"/>
              </a:spcBef>
              <a:buFont typeface="Arial" panose="020B0604020202020204" pitchFamily="34" charset="0"/>
              <a:buChar char="•"/>
            </a:pPr>
            <a:r>
              <a:rPr lang="en-US" sz="2000" dirty="0"/>
              <a:t>Dale Cabaniss KD4LSL, Treasurer</a:t>
            </a:r>
          </a:p>
          <a:p>
            <a:pPr marL="742950" lvl="1" indent="-285750">
              <a:spcBef>
                <a:spcPts val="600"/>
              </a:spcBef>
              <a:buFont typeface="Arial" panose="020B0604020202020204" pitchFamily="34" charset="0"/>
              <a:buChar char="•"/>
            </a:pPr>
            <a:r>
              <a:rPr lang="en-US" sz="2000" dirty="0"/>
              <a:t>Jason </a:t>
            </a:r>
            <a:r>
              <a:rPr lang="en-US" sz="2000" dirty="0" err="1"/>
              <a:t>Kmak</a:t>
            </a:r>
            <a:r>
              <a:rPr lang="en-US" sz="2000" dirty="0"/>
              <a:t> KE4GUK, Field Day committee Chairman</a:t>
            </a:r>
          </a:p>
          <a:p>
            <a:pPr marL="285750" indent="-285750">
              <a:spcBef>
                <a:spcPts val="600"/>
              </a:spcBef>
              <a:buFont typeface="Arial" panose="020B0604020202020204" pitchFamily="34" charset="0"/>
              <a:buChar char="•"/>
            </a:pPr>
            <a:r>
              <a:rPr lang="en-US" sz="2400" dirty="0"/>
              <a:t>There was no website to the best of my knowledge. Only a printed newsletter.  John Unger was the first “Newsletter Editor” in addition to VP. This is a new role created in 1995.</a:t>
            </a:r>
          </a:p>
          <a:p>
            <a:pPr marL="285750" indent="-285750">
              <a:spcBef>
                <a:spcPts val="600"/>
              </a:spcBef>
              <a:buFont typeface="Arial" panose="020B0604020202020204" pitchFamily="34" charset="0"/>
              <a:buChar char="•"/>
            </a:pPr>
            <a:r>
              <a:rPr lang="en-US" sz="2400" dirty="0"/>
              <a:t>Some context:</a:t>
            </a:r>
          </a:p>
          <a:p>
            <a:pPr marL="742950" lvl="1" indent="-285750">
              <a:spcBef>
                <a:spcPts val="600"/>
              </a:spcBef>
              <a:buFont typeface="Arial" panose="020B0604020202020204" pitchFamily="34" charset="0"/>
              <a:buChar char="•"/>
            </a:pPr>
            <a:r>
              <a:rPr lang="en-US" sz="2000" dirty="0"/>
              <a:t>The Internet was “invented by Al Gore” in 1995-ish.</a:t>
            </a:r>
          </a:p>
          <a:p>
            <a:pPr marL="742950" lvl="1" indent="-285750">
              <a:spcBef>
                <a:spcPts val="600"/>
              </a:spcBef>
              <a:buFont typeface="Arial" panose="020B0604020202020204" pitchFamily="34" charset="0"/>
              <a:buChar char="•"/>
            </a:pPr>
            <a:r>
              <a:rPr lang="en-US" sz="2000" dirty="0"/>
              <a:t>AOL Ran from 2001-2009. HTML became a standard in 1999.</a:t>
            </a:r>
          </a:p>
        </p:txBody>
      </p:sp>
    </p:spTree>
    <p:extLst>
      <p:ext uri="{BB962C8B-B14F-4D97-AF65-F5344CB8AC3E}">
        <p14:creationId xmlns:p14="http://schemas.microsoft.com/office/powerpoint/2010/main" val="86925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CF6F-CF8C-6E98-5184-805DF41E82B5}"/>
              </a:ext>
            </a:extLst>
          </p:cNvPr>
          <p:cNvSpPr txBox="1">
            <a:spLocks/>
          </p:cNvSpPr>
          <p:nvPr/>
        </p:nvSpPr>
        <p:spPr>
          <a:xfrm>
            <a:off x="503640" y="593486"/>
            <a:ext cx="9071640" cy="677108"/>
          </a:xfrm>
          <a:prstGeom prst="rect">
            <a:avLst/>
          </a:prstGeom>
          <a:noFill/>
          <a:ln>
            <a:noFill/>
          </a:ln>
        </p:spPr>
        <p:txBody>
          <a:bodyPr lIns="0" tIns="0" rIns="0" bIns="0" anchor="ctr">
            <a:spAutoFit/>
          </a:bodyPr>
          <a:lstStyle>
            <a:lvl1pPr algn="ctr" rtl="0" hangingPunct="0">
              <a:tabLst/>
              <a:defRPr lang="en-US" sz="4400" b="0" i="0" u="none" strike="noStrike" kern="1200" cap="none">
                <a:ln>
                  <a:noFill/>
                </a:ln>
                <a:latin typeface="Liberation Sans" pitchFamily="18"/>
                <a:ea typeface="SimSun" pitchFamily="2"/>
              </a:defRPr>
            </a:lvl1pPr>
          </a:lstStyle>
          <a:p>
            <a:r>
              <a:rPr lang="en-US" dirty="0">
                <a:solidFill>
                  <a:sysClr val="windowText" lastClr="000000"/>
                </a:solidFill>
              </a:rPr>
              <a:t>LARG Website History</a:t>
            </a:r>
          </a:p>
        </p:txBody>
      </p:sp>
      <p:sp>
        <p:nvSpPr>
          <p:cNvPr id="3" name="TextBox 2">
            <a:extLst>
              <a:ext uri="{FF2B5EF4-FFF2-40B4-BE49-F238E27FC236}">
                <a16:creationId xmlns:a16="http://schemas.microsoft.com/office/drawing/2014/main" id="{E9712008-3965-6076-50B5-B1DB86569401}"/>
              </a:ext>
            </a:extLst>
          </p:cNvPr>
          <p:cNvSpPr txBox="1"/>
          <p:nvPr/>
        </p:nvSpPr>
        <p:spPr>
          <a:xfrm>
            <a:off x="503641" y="1270594"/>
            <a:ext cx="9071640" cy="581697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dirty="0"/>
              <a:t>Around 1997 Norm </a:t>
            </a:r>
            <a:r>
              <a:rPr lang="en-US" sz="2400" dirty="0" err="1"/>
              <a:t>Styer</a:t>
            </a:r>
            <a:r>
              <a:rPr lang="en-US" sz="2400" dirty="0"/>
              <a:t> (AI2C) [SK] created the “Webmaster” role.</a:t>
            </a:r>
          </a:p>
          <a:p>
            <a:pPr marL="285750" indent="-285750">
              <a:spcBef>
                <a:spcPts val="600"/>
              </a:spcBef>
              <a:buFont typeface="Arial" panose="020B0604020202020204" pitchFamily="34" charset="0"/>
              <a:buChar char="•"/>
            </a:pPr>
            <a:r>
              <a:rPr lang="en-US" sz="2400" dirty="0"/>
              <a:t>Norm Developed the LARG website with Adobe “Dreamweaver”.</a:t>
            </a:r>
          </a:p>
          <a:p>
            <a:pPr marL="742950" lvl="1" indent="-285750">
              <a:buFont typeface="Arial" panose="020B0604020202020204" pitchFamily="34" charset="0"/>
              <a:buChar char="•"/>
            </a:pPr>
            <a:r>
              <a:rPr lang="en-US" sz="1600" dirty="0"/>
              <a:t>Dreamweaver was a high-end HTML, website developer tool created by Macromedia in 1997 and developed by them until Macromedia was acquired by Adobe Systems in 2005.</a:t>
            </a:r>
          </a:p>
          <a:p>
            <a:pPr marL="742950" lvl="1" indent="-285750">
              <a:buFont typeface="Arial" panose="020B0604020202020204" pitchFamily="34" charset="0"/>
              <a:buChar char="•"/>
            </a:pPr>
            <a:r>
              <a:rPr lang="en-US" sz="1600" dirty="0"/>
              <a:t>Highly configurable, programmable interface that was developed on a powerful desktop and “pushed” to a website where content was delivered to the masses.</a:t>
            </a:r>
          </a:p>
          <a:p>
            <a:pPr marL="742950" lvl="1" indent="-285750">
              <a:buFont typeface="Arial" panose="020B0604020202020204" pitchFamily="34" charset="0"/>
              <a:buChar char="•"/>
            </a:pPr>
            <a:r>
              <a:rPr lang="en-US" sz="1600" dirty="0"/>
              <a:t>Server-side programming for various platforms</a:t>
            </a:r>
          </a:p>
          <a:p>
            <a:pPr marL="742950" lvl="1" indent="-285750">
              <a:buFont typeface="Arial" panose="020B0604020202020204" pitchFamily="34" charset="0"/>
              <a:buChar char="•"/>
            </a:pPr>
            <a:r>
              <a:rPr lang="en-US" sz="1600" dirty="0"/>
              <a:t>Coding in special scripting language for different operating systems and web servers</a:t>
            </a:r>
          </a:p>
          <a:p>
            <a:pPr marL="742950" lvl="1" indent="-285750">
              <a:buFont typeface="Arial" panose="020B0604020202020204" pitchFamily="34" charset="0"/>
              <a:buChar char="•"/>
            </a:pPr>
            <a:r>
              <a:rPr lang="en-US" sz="1600" dirty="0"/>
              <a:t>Ah, those were the days!!</a:t>
            </a:r>
          </a:p>
          <a:p>
            <a:pPr marL="285750" indent="-285750">
              <a:spcBef>
                <a:spcPts val="600"/>
              </a:spcBef>
              <a:buFont typeface="Arial" panose="020B0604020202020204" pitchFamily="34" charset="0"/>
              <a:buChar char="•"/>
            </a:pPr>
            <a:r>
              <a:rPr lang="en-US" sz="2400" dirty="0"/>
              <a:t>Norm must have spent 1000’s of hours in this role in his lifetime. The website was crisp, fast and he made updates daily depending on what was going on in the world (and solar system) as it related to LARG. It was always updated with the most relevant data. He was all over it.</a:t>
            </a:r>
          </a:p>
          <a:p>
            <a:pPr marL="285750" indent="-285750">
              <a:spcBef>
                <a:spcPts val="600"/>
              </a:spcBef>
              <a:buFont typeface="Arial" panose="020B0604020202020204" pitchFamily="34" charset="0"/>
              <a:buChar char="•"/>
            </a:pPr>
            <a:r>
              <a:rPr lang="en-US" sz="2400" dirty="0"/>
              <a:t>The website will replace the printed newsletter in 2009 (After 14 years in print).</a:t>
            </a:r>
          </a:p>
          <a:p>
            <a:pPr marL="285750" indent="-285750">
              <a:spcBef>
                <a:spcPts val="600"/>
              </a:spcBef>
              <a:buFont typeface="Arial" panose="020B0604020202020204" pitchFamily="34" charset="0"/>
              <a:buChar char="•"/>
            </a:pPr>
            <a:r>
              <a:rPr lang="en-US" sz="2400" dirty="0"/>
              <a:t>Website hosted by volunteer(s) within LARG.</a:t>
            </a:r>
          </a:p>
        </p:txBody>
      </p:sp>
    </p:spTree>
    <p:extLst>
      <p:ext uri="{BB962C8B-B14F-4D97-AF65-F5344CB8AC3E}">
        <p14:creationId xmlns:p14="http://schemas.microsoft.com/office/powerpoint/2010/main" val="1784539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CF6F-CF8C-6E98-5184-805DF41E82B5}"/>
              </a:ext>
            </a:extLst>
          </p:cNvPr>
          <p:cNvSpPr txBox="1">
            <a:spLocks/>
          </p:cNvSpPr>
          <p:nvPr/>
        </p:nvSpPr>
        <p:spPr>
          <a:xfrm>
            <a:off x="503640" y="593486"/>
            <a:ext cx="9071640" cy="677108"/>
          </a:xfrm>
          <a:prstGeom prst="rect">
            <a:avLst/>
          </a:prstGeom>
          <a:noFill/>
          <a:ln>
            <a:noFill/>
          </a:ln>
        </p:spPr>
        <p:txBody>
          <a:bodyPr lIns="0" tIns="0" rIns="0" bIns="0" anchor="ctr">
            <a:spAutoFit/>
          </a:bodyPr>
          <a:lstStyle>
            <a:lvl1pPr algn="ctr" rtl="0" hangingPunct="0">
              <a:tabLst/>
              <a:defRPr lang="en-US" sz="4400" b="0" i="0" u="none" strike="noStrike" kern="1200" cap="none">
                <a:ln>
                  <a:noFill/>
                </a:ln>
                <a:latin typeface="Liberation Sans" pitchFamily="18"/>
                <a:ea typeface="SimSun" pitchFamily="2"/>
              </a:defRPr>
            </a:lvl1pPr>
          </a:lstStyle>
          <a:p>
            <a:r>
              <a:rPr lang="en-US" dirty="0">
                <a:solidFill>
                  <a:sysClr val="windowText" lastClr="000000"/>
                </a:solidFill>
              </a:rPr>
              <a:t>LARG Website History</a:t>
            </a:r>
          </a:p>
        </p:txBody>
      </p:sp>
      <p:sp>
        <p:nvSpPr>
          <p:cNvPr id="3" name="TextBox 2">
            <a:extLst>
              <a:ext uri="{FF2B5EF4-FFF2-40B4-BE49-F238E27FC236}">
                <a16:creationId xmlns:a16="http://schemas.microsoft.com/office/drawing/2014/main" id="{E9712008-3965-6076-50B5-B1DB86569401}"/>
              </a:ext>
            </a:extLst>
          </p:cNvPr>
          <p:cNvSpPr txBox="1"/>
          <p:nvPr/>
        </p:nvSpPr>
        <p:spPr>
          <a:xfrm>
            <a:off x="503640" y="1404409"/>
            <a:ext cx="9071640" cy="550920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dirty="0"/>
              <a:t>In 2012 Norm’s health would take a turn.</a:t>
            </a:r>
          </a:p>
          <a:p>
            <a:pPr marL="285750" indent="-285750">
              <a:spcBef>
                <a:spcPts val="600"/>
              </a:spcBef>
              <a:buFont typeface="Arial" panose="020B0604020202020204" pitchFamily="34" charset="0"/>
              <a:buChar char="•"/>
            </a:pPr>
            <a:r>
              <a:rPr lang="en-US" sz="2400" dirty="0"/>
              <a:t>Norm asked me (W5ODJ) to co-op the Secretary role he assumed in 2011 while he worked through his health issues (I didn’t feel like I had enough experience to take on this role so he promised he would teach me).</a:t>
            </a:r>
          </a:p>
          <a:p>
            <a:pPr marL="285750" indent="-285750">
              <a:spcBef>
                <a:spcPts val="600"/>
              </a:spcBef>
              <a:buFont typeface="Arial" panose="020B0604020202020204" pitchFamily="34" charset="0"/>
              <a:buChar char="•"/>
            </a:pPr>
            <a:r>
              <a:rPr lang="en-US" sz="2400" dirty="0"/>
              <a:t>W5ODJ assumed the Secretary role in 2013.</a:t>
            </a:r>
          </a:p>
          <a:p>
            <a:pPr marL="285750" indent="-285750">
              <a:spcBef>
                <a:spcPts val="600"/>
              </a:spcBef>
              <a:buFont typeface="Arial" panose="020B0604020202020204" pitchFamily="34" charset="0"/>
              <a:buChar char="•"/>
            </a:pPr>
            <a:r>
              <a:rPr lang="en-US" sz="2400" dirty="0"/>
              <a:t>Norm would remain Webmaster until March 13, 2015.</a:t>
            </a:r>
          </a:p>
          <a:p>
            <a:pPr marL="285750" indent="-285750">
              <a:spcBef>
                <a:spcPts val="600"/>
              </a:spcBef>
              <a:buFont typeface="Arial" panose="020B0604020202020204" pitchFamily="34" charset="0"/>
              <a:buChar char="•"/>
            </a:pPr>
            <a:r>
              <a:rPr lang="en-US" sz="2400" dirty="0"/>
              <a:t>Ben Packard (N3FQ) would take over Webmaster role in 2015</a:t>
            </a:r>
          </a:p>
          <a:p>
            <a:pPr marL="342900" indent="-342900">
              <a:spcBef>
                <a:spcPts val="600"/>
              </a:spcBef>
              <a:spcAft>
                <a:spcPts val="1200"/>
              </a:spcAft>
              <a:buFont typeface="Arial" panose="020B0604020202020204" pitchFamily="34" charset="0"/>
              <a:buChar char="•"/>
            </a:pPr>
            <a:r>
              <a:rPr lang="en-US" sz="2400" dirty="0"/>
              <a:t>At some point the Secretary role would assume the role of Webmaster (not sure when … 2017-2018 probably).</a:t>
            </a:r>
          </a:p>
          <a:p>
            <a:pPr marL="342900" indent="-342900">
              <a:spcBef>
                <a:spcPts val="600"/>
              </a:spcBef>
              <a:spcAft>
                <a:spcPts val="1200"/>
              </a:spcAft>
              <a:buFont typeface="Arial" panose="020B0604020202020204" pitchFamily="34" charset="0"/>
              <a:buChar char="•"/>
            </a:pPr>
            <a:r>
              <a:rPr lang="en-US" sz="2400" i="1" dirty="0">
                <a:solidFill>
                  <a:schemeClr val="accent2"/>
                </a:solidFill>
              </a:rPr>
              <a:t>It would become clear quickly that building a website, keeping it current and relevant, backed up, secure, etc. is not easy. It will take a lot of planning, work and maintenance by more than one person.</a:t>
            </a:r>
          </a:p>
        </p:txBody>
      </p:sp>
    </p:spTree>
    <p:extLst>
      <p:ext uri="{BB962C8B-B14F-4D97-AF65-F5344CB8AC3E}">
        <p14:creationId xmlns:p14="http://schemas.microsoft.com/office/powerpoint/2010/main" val="192915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CF6F-CF8C-6E98-5184-805DF41E82B5}"/>
              </a:ext>
            </a:extLst>
          </p:cNvPr>
          <p:cNvSpPr txBox="1">
            <a:spLocks/>
          </p:cNvSpPr>
          <p:nvPr/>
        </p:nvSpPr>
        <p:spPr>
          <a:xfrm>
            <a:off x="503640" y="593486"/>
            <a:ext cx="9071640" cy="677108"/>
          </a:xfrm>
          <a:prstGeom prst="rect">
            <a:avLst/>
          </a:prstGeom>
          <a:noFill/>
          <a:ln>
            <a:noFill/>
          </a:ln>
        </p:spPr>
        <p:txBody>
          <a:bodyPr lIns="0" tIns="0" rIns="0" bIns="0" anchor="ctr">
            <a:spAutoFit/>
          </a:bodyPr>
          <a:lstStyle>
            <a:lvl1pPr algn="ctr" rtl="0" hangingPunct="0">
              <a:tabLst/>
              <a:defRPr lang="en-US" sz="4400" b="0" i="0" u="none" strike="noStrike" kern="1200" cap="none">
                <a:ln>
                  <a:noFill/>
                </a:ln>
                <a:latin typeface="Liberation Sans" pitchFamily="18"/>
                <a:ea typeface="SimSun" pitchFamily="2"/>
              </a:defRPr>
            </a:lvl1pPr>
          </a:lstStyle>
          <a:p>
            <a:r>
              <a:rPr lang="en-US" dirty="0">
                <a:solidFill>
                  <a:sysClr val="windowText" lastClr="000000"/>
                </a:solidFill>
              </a:rPr>
              <a:t>LARG Website History</a:t>
            </a:r>
          </a:p>
        </p:txBody>
      </p:sp>
      <p:sp>
        <p:nvSpPr>
          <p:cNvPr id="3" name="TextBox 2">
            <a:extLst>
              <a:ext uri="{FF2B5EF4-FFF2-40B4-BE49-F238E27FC236}">
                <a16:creationId xmlns:a16="http://schemas.microsoft.com/office/drawing/2014/main" id="{E9712008-3965-6076-50B5-B1DB86569401}"/>
              </a:ext>
            </a:extLst>
          </p:cNvPr>
          <p:cNvSpPr txBox="1"/>
          <p:nvPr/>
        </p:nvSpPr>
        <p:spPr>
          <a:xfrm>
            <a:off x="503640" y="1504770"/>
            <a:ext cx="9071640" cy="503644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dirty="0"/>
              <a:t>It was decided by many involved in the website next steps that the current Dreamweaver derived content would not be changed.</a:t>
            </a:r>
          </a:p>
          <a:p>
            <a:pPr marL="285750" indent="-285750">
              <a:spcBef>
                <a:spcPts val="600"/>
              </a:spcBef>
              <a:buFont typeface="Arial" panose="020B0604020202020204" pitchFamily="34" charset="0"/>
              <a:buChar char="•"/>
            </a:pPr>
            <a:r>
              <a:rPr lang="en-US" sz="2400" dirty="0"/>
              <a:t>Instead, it would be kept in a read-only state into perpetuity.</a:t>
            </a:r>
          </a:p>
          <a:p>
            <a:pPr marL="285750" indent="-285750">
              <a:spcBef>
                <a:spcPts val="600"/>
              </a:spcBef>
              <a:buFont typeface="Arial" panose="020B0604020202020204" pitchFamily="34" charset="0"/>
              <a:buChar char="•"/>
            </a:pPr>
            <a:r>
              <a:rPr lang="en-US" sz="2400" dirty="0"/>
              <a:t>Partially in honor of all the hard work by Norm </a:t>
            </a:r>
            <a:r>
              <a:rPr lang="en-US" sz="2400" dirty="0" err="1"/>
              <a:t>Styer</a:t>
            </a:r>
            <a:r>
              <a:rPr lang="en-US" sz="2400" dirty="0"/>
              <a:t> (AI2C).</a:t>
            </a:r>
          </a:p>
          <a:p>
            <a:pPr marL="285750" indent="-285750">
              <a:spcBef>
                <a:spcPts val="600"/>
              </a:spcBef>
              <a:buFont typeface="Arial" panose="020B0604020202020204" pitchFamily="34" charset="0"/>
              <a:buChar char="•"/>
            </a:pPr>
            <a:r>
              <a:rPr lang="en-US" sz="2400" dirty="0"/>
              <a:t>Mostly because no one could figure out how to do the things Norm did for so long and so well. It must have been a full-time job for him!! It is no kidding complicated and delicate.</a:t>
            </a:r>
          </a:p>
          <a:p>
            <a:pPr marL="285750" indent="-285750">
              <a:spcBef>
                <a:spcPts val="600"/>
              </a:spcBef>
              <a:buFont typeface="Arial" panose="020B0604020202020204" pitchFamily="34" charset="0"/>
              <a:buChar char="•"/>
            </a:pPr>
            <a:r>
              <a:rPr lang="en-US" sz="2400" dirty="0"/>
              <a:t>You can find this website here: </a:t>
            </a:r>
            <a:r>
              <a:rPr lang="en-US" sz="2400" dirty="0">
                <a:hlinkClick r:id="rId2"/>
              </a:rPr>
              <a:t>https://history.k4lrg.org/</a:t>
            </a:r>
            <a:endParaRPr lang="en-US" sz="2400" dirty="0"/>
          </a:p>
          <a:p>
            <a:pPr marL="285750" indent="-285750">
              <a:spcBef>
                <a:spcPts val="600"/>
              </a:spcBef>
              <a:buFont typeface="Arial" panose="020B0604020202020204" pitchFamily="34" charset="0"/>
              <a:buChar char="•"/>
            </a:pPr>
            <a:r>
              <a:rPr lang="en-US" sz="2400" dirty="0"/>
              <a:t>Its is fun, informative and still used by many around the globe. Once it went down and we received e-mail asking when it would come back up. I find myself there often.</a:t>
            </a:r>
          </a:p>
          <a:p>
            <a:pPr marL="285750" indent="-285750">
              <a:lnSpc>
                <a:spcPct val="150000"/>
              </a:lnSpc>
              <a:buFont typeface="Arial" panose="020B0604020202020204" pitchFamily="34" charset="0"/>
              <a:buChar char="•"/>
            </a:pPr>
            <a:r>
              <a:rPr lang="en-US" sz="2400" dirty="0"/>
              <a:t>It will not change. Feel free to go out and explore.</a:t>
            </a:r>
          </a:p>
        </p:txBody>
      </p:sp>
    </p:spTree>
    <p:extLst>
      <p:ext uri="{BB962C8B-B14F-4D97-AF65-F5344CB8AC3E}">
        <p14:creationId xmlns:p14="http://schemas.microsoft.com/office/powerpoint/2010/main" val="370081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CF6F-CF8C-6E98-5184-805DF41E82B5}"/>
              </a:ext>
            </a:extLst>
          </p:cNvPr>
          <p:cNvSpPr txBox="1">
            <a:spLocks/>
          </p:cNvSpPr>
          <p:nvPr/>
        </p:nvSpPr>
        <p:spPr>
          <a:xfrm>
            <a:off x="503640" y="593486"/>
            <a:ext cx="9071640" cy="677108"/>
          </a:xfrm>
          <a:prstGeom prst="rect">
            <a:avLst/>
          </a:prstGeom>
          <a:noFill/>
          <a:ln>
            <a:noFill/>
          </a:ln>
        </p:spPr>
        <p:txBody>
          <a:bodyPr lIns="0" tIns="0" rIns="0" bIns="0" anchor="ctr">
            <a:spAutoFit/>
          </a:bodyPr>
          <a:lstStyle>
            <a:lvl1pPr algn="ctr" rtl="0" hangingPunct="0">
              <a:tabLst/>
              <a:defRPr lang="en-US" sz="4400" b="0" i="0" u="none" strike="noStrike" kern="1200" cap="none">
                <a:ln>
                  <a:noFill/>
                </a:ln>
                <a:latin typeface="Liberation Sans" pitchFamily="18"/>
                <a:ea typeface="SimSun" pitchFamily="2"/>
              </a:defRPr>
            </a:lvl1pPr>
          </a:lstStyle>
          <a:p>
            <a:r>
              <a:rPr lang="en-US" dirty="0">
                <a:solidFill>
                  <a:sysClr val="windowText" lastClr="000000"/>
                </a:solidFill>
              </a:rPr>
              <a:t>The New Site</a:t>
            </a:r>
          </a:p>
        </p:txBody>
      </p:sp>
      <p:sp>
        <p:nvSpPr>
          <p:cNvPr id="3" name="TextBox 2">
            <a:extLst>
              <a:ext uri="{FF2B5EF4-FFF2-40B4-BE49-F238E27FC236}">
                <a16:creationId xmlns:a16="http://schemas.microsoft.com/office/drawing/2014/main" id="{E9712008-3965-6076-50B5-B1DB86569401}"/>
              </a:ext>
            </a:extLst>
          </p:cNvPr>
          <p:cNvSpPr txBox="1"/>
          <p:nvPr/>
        </p:nvSpPr>
        <p:spPr>
          <a:xfrm>
            <a:off x="503640" y="1504770"/>
            <a:ext cx="9071640" cy="572464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dirty="0"/>
              <a:t>Many iterations were made to figure out what was best for the club. (Adobe MUSE, etc.). MUSE was discontinued soon after implementing. We </a:t>
            </a:r>
            <a:r>
              <a:rPr lang="en-US" sz="2400" u="sng" dirty="0"/>
              <a:t>must</a:t>
            </a:r>
            <a:r>
              <a:rPr lang="en-US" sz="2400" dirty="0"/>
              <a:t> find a supportable solution to use!</a:t>
            </a:r>
          </a:p>
          <a:p>
            <a:pPr marL="285750" indent="-285750">
              <a:spcBef>
                <a:spcPts val="600"/>
              </a:spcBef>
              <a:buFont typeface="Arial" panose="020B0604020202020204" pitchFamily="34" charset="0"/>
              <a:buChar char="•"/>
            </a:pPr>
            <a:r>
              <a:rPr lang="en-US" sz="2400" dirty="0"/>
              <a:t>100% of content still came through secretary.</a:t>
            </a:r>
          </a:p>
          <a:p>
            <a:pPr marL="285750" indent="-285750">
              <a:spcBef>
                <a:spcPts val="600"/>
              </a:spcBef>
              <a:buFont typeface="Arial" panose="020B0604020202020204" pitchFamily="34" charset="0"/>
              <a:buChar char="•"/>
            </a:pPr>
            <a:r>
              <a:rPr lang="en-US" sz="2400" dirty="0"/>
              <a:t>Single point of contact and single point of failure.</a:t>
            </a:r>
          </a:p>
          <a:p>
            <a:pPr marL="285750" indent="-285750">
              <a:spcBef>
                <a:spcPts val="600"/>
              </a:spcBef>
              <a:buFont typeface="Arial" panose="020B0604020202020204" pitchFamily="34" charset="0"/>
              <a:buChar char="•"/>
            </a:pPr>
            <a:r>
              <a:rPr lang="en-US" sz="2400" dirty="0"/>
              <a:t>Very time consuming to maintain.</a:t>
            </a:r>
          </a:p>
          <a:p>
            <a:pPr marL="285750" indent="-285750">
              <a:spcBef>
                <a:spcPts val="600"/>
              </a:spcBef>
              <a:buFont typeface="Arial" panose="020B0604020202020204" pitchFamily="34" charset="0"/>
              <a:buChar char="•"/>
            </a:pPr>
            <a:r>
              <a:rPr lang="en-US" sz="2400" dirty="0"/>
              <a:t>Large ask of the Secretary role.</a:t>
            </a:r>
          </a:p>
          <a:p>
            <a:pPr marL="285750" indent="-285750">
              <a:spcBef>
                <a:spcPts val="600"/>
              </a:spcBef>
              <a:buFont typeface="Arial" panose="020B0604020202020204" pitchFamily="34" charset="0"/>
              <a:buChar char="•"/>
            </a:pPr>
            <a:r>
              <a:rPr lang="en-US" sz="2400" dirty="0"/>
              <a:t>No one would volunteer to take this project on as a separate task.</a:t>
            </a:r>
          </a:p>
          <a:p>
            <a:pPr marL="285750" indent="-285750">
              <a:spcBef>
                <a:spcPts val="600"/>
              </a:spcBef>
              <a:buFont typeface="Arial" panose="020B0604020202020204" pitchFamily="34" charset="0"/>
              <a:buChar char="•"/>
            </a:pPr>
            <a:r>
              <a:rPr lang="en-US" sz="2400" dirty="0"/>
              <a:t>The website is much more than just a website:</a:t>
            </a:r>
          </a:p>
          <a:p>
            <a:pPr marL="800100" lvl="1" indent="-342900">
              <a:buFont typeface="Arial" panose="020B0604020202020204" pitchFamily="34" charset="0"/>
              <a:buChar char="•"/>
            </a:pPr>
            <a:r>
              <a:rPr lang="en-US" sz="2400" dirty="0"/>
              <a:t>Schedule</a:t>
            </a:r>
          </a:p>
          <a:p>
            <a:pPr marL="800100" lvl="1" indent="-342900">
              <a:buFont typeface="Arial" panose="020B0604020202020204" pitchFamily="34" charset="0"/>
              <a:buChar char="•"/>
            </a:pPr>
            <a:r>
              <a:rPr lang="en-US" sz="2400" dirty="0"/>
              <a:t>Reflector</a:t>
            </a:r>
          </a:p>
          <a:p>
            <a:pPr marL="800100" lvl="1" indent="-342900">
              <a:buFont typeface="Arial" panose="020B0604020202020204" pitchFamily="34" charset="0"/>
              <a:buChar char="•"/>
            </a:pPr>
            <a:r>
              <a:rPr lang="en-US" sz="2400" dirty="0"/>
              <a:t>Document store</a:t>
            </a:r>
          </a:p>
          <a:p>
            <a:pPr marL="800100" lvl="1" indent="-342900">
              <a:buFont typeface="Arial" panose="020B0604020202020204" pitchFamily="34" charset="0"/>
              <a:buChar char="•"/>
            </a:pPr>
            <a:r>
              <a:rPr lang="en-US" sz="2400" dirty="0"/>
              <a:t>File repository</a:t>
            </a:r>
          </a:p>
          <a:p>
            <a:pPr marL="800100" lvl="1" indent="-342900">
              <a:buFont typeface="Arial" panose="020B0604020202020204" pitchFamily="34" charset="0"/>
              <a:buChar char="•"/>
            </a:pPr>
            <a:r>
              <a:rPr lang="en-US" sz="2400" dirty="0"/>
              <a:t>And more!</a:t>
            </a:r>
          </a:p>
        </p:txBody>
      </p:sp>
    </p:spTree>
    <p:extLst>
      <p:ext uri="{BB962C8B-B14F-4D97-AF65-F5344CB8AC3E}">
        <p14:creationId xmlns:p14="http://schemas.microsoft.com/office/powerpoint/2010/main" val="96481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CF6F-CF8C-6E98-5184-805DF41E82B5}"/>
              </a:ext>
            </a:extLst>
          </p:cNvPr>
          <p:cNvSpPr txBox="1">
            <a:spLocks/>
          </p:cNvSpPr>
          <p:nvPr/>
        </p:nvSpPr>
        <p:spPr>
          <a:xfrm>
            <a:off x="503640" y="593486"/>
            <a:ext cx="9071640" cy="677108"/>
          </a:xfrm>
          <a:prstGeom prst="rect">
            <a:avLst/>
          </a:prstGeom>
          <a:noFill/>
          <a:ln>
            <a:noFill/>
          </a:ln>
        </p:spPr>
        <p:txBody>
          <a:bodyPr lIns="0" tIns="0" rIns="0" bIns="0" anchor="ctr">
            <a:spAutoFit/>
          </a:bodyPr>
          <a:lstStyle>
            <a:lvl1pPr algn="ctr" rtl="0" hangingPunct="0">
              <a:tabLst/>
              <a:defRPr lang="en-US" sz="4400" b="0" i="0" u="none" strike="noStrike" kern="1200" cap="none">
                <a:ln>
                  <a:noFill/>
                </a:ln>
                <a:latin typeface="Liberation Sans" pitchFamily="18"/>
                <a:ea typeface="SimSun" pitchFamily="2"/>
              </a:defRPr>
            </a:lvl1pPr>
          </a:lstStyle>
          <a:p>
            <a:r>
              <a:rPr lang="en-US" dirty="0">
                <a:solidFill>
                  <a:sysClr val="windowText" lastClr="000000"/>
                </a:solidFill>
              </a:rPr>
              <a:t>The New Site</a:t>
            </a:r>
          </a:p>
        </p:txBody>
      </p:sp>
      <p:sp>
        <p:nvSpPr>
          <p:cNvPr id="3" name="TextBox 2">
            <a:extLst>
              <a:ext uri="{FF2B5EF4-FFF2-40B4-BE49-F238E27FC236}">
                <a16:creationId xmlns:a16="http://schemas.microsoft.com/office/drawing/2014/main" id="{E9712008-3965-6076-50B5-B1DB86569401}"/>
              </a:ext>
            </a:extLst>
          </p:cNvPr>
          <p:cNvSpPr txBox="1"/>
          <p:nvPr/>
        </p:nvSpPr>
        <p:spPr>
          <a:xfrm>
            <a:off x="503640" y="1504770"/>
            <a:ext cx="9071640" cy="5940088"/>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2400" dirty="0"/>
              <a:t>It was decided that the best use of the site and content would be for it to be 100% collaborative all members of the club.</a:t>
            </a:r>
          </a:p>
          <a:p>
            <a:pPr marL="285750" indent="-285750">
              <a:spcBef>
                <a:spcPts val="300"/>
              </a:spcBef>
              <a:buFont typeface="Arial" panose="020B0604020202020204" pitchFamily="34" charset="0"/>
              <a:buChar char="•"/>
            </a:pPr>
            <a:r>
              <a:rPr lang="en-US" sz="2400" dirty="0"/>
              <a:t>It was decided that LARG should own the domain and control the domain name through the leadership (elected and board).</a:t>
            </a:r>
          </a:p>
          <a:p>
            <a:pPr marL="285750" indent="-285750">
              <a:spcBef>
                <a:spcPts val="300"/>
              </a:spcBef>
              <a:buFont typeface="Arial" panose="020B0604020202020204" pitchFamily="34" charset="0"/>
              <a:buChar char="•"/>
            </a:pPr>
            <a:r>
              <a:rPr lang="en-US" sz="2400" dirty="0"/>
              <a:t>It was decided that a new committee should be formed at some point. Enter the LARG IT committee. A budget is created.</a:t>
            </a:r>
          </a:p>
          <a:p>
            <a:pPr marL="285750" indent="-285750">
              <a:spcBef>
                <a:spcPts val="300"/>
              </a:spcBef>
              <a:buFont typeface="Arial" panose="020B0604020202020204" pitchFamily="34" charset="0"/>
              <a:buChar char="•"/>
            </a:pPr>
            <a:r>
              <a:rPr lang="en-US" sz="2400" dirty="0"/>
              <a:t>Collectively decided that the LARG “BRAND” should be commercialized and managed by many … not by one.</a:t>
            </a:r>
          </a:p>
          <a:p>
            <a:pPr marL="285750" indent="-285750">
              <a:spcBef>
                <a:spcPts val="300"/>
              </a:spcBef>
              <a:buFont typeface="Arial" panose="020B0604020202020204" pitchFamily="34" charset="0"/>
              <a:buChar char="•"/>
            </a:pPr>
            <a:r>
              <a:rPr lang="en-US" sz="2400" dirty="0">
                <a:hlinkClick r:id="rId2"/>
              </a:rPr>
              <a:t>https://k4lrg.org/</a:t>
            </a:r>
            <a:r>
              <a:rPr lang="en-US" sz="2400" dirty="0"/>
              <a:t> was transferred to a registrar controlled by the IT committee under the auspices of the board of directors.</a:t>
            </a:r>
          </a:p>
          <a:p>
            <a:pPr marL="285750" indent="-285750">
              <a:spcBef>
                <a:spcPts val="300"/>
              </a:spcBef>
              <a:buFont typeface="Arial" panose="020B0604020202020204" pitchFamily="34" charset="0"/>
              <a:buChar char="•"/>
            </a:pPr>
            <a:r>
              <a:rPr lang="en-US" sz="2400" dirty="0"/>
              <a:t>Content is database derived and managed by WordPress.</a:t>
            </a:r>
          </a:p>
          <a:p>
            <a:pPr marL="285750" indent="-285750">
              <a:spcBef>
                <a:spcPts val="300"/>
              </a:spcBef>
              <a:buFont typeface="Arial" panose="020B0604020202020204" pitchFamily="34" charset="0"/>
              <a:buChar char="•"/>
            </a:pPr>
            <a:r>
              <a:rPr lang="en-US" sz="2400" dirty="0"/>
              <a:t>Content is hosted in Docker container infrastructure within an AWS EC2 instance at AWS Web Hosting.</a:t>
            </a:r>
          </a:p>
          <a:p>
            <a:pPr marL="285750" indent="-285750">
              <a:spcBef>
                <a:spcPts val="300"/>
              </a:spcBef>
              <a:buFont typeface="Arial" panose="020B0604020202020204" pitchFamily="34" charset="0"/>
              <a:buChar char="•"/>
            </a:pPr>
            <a:r>
              <a:rPr lang="en-US" sz="2400" dirty="0"/>
              <a:t>Crypto certificate is managed by </a:t>
            </a:r>
            <a:r>
              <a:rPr lang="en-US" sz="2400" dirty="0" err="1"/>
              <a:t>LetsEncrypt</a:t>
            </a:r>
            <a:r>
              <a:rPr lang="en-US" sz="2400" dirty="0"/>
              <a:t>.</a:t>
            </a:r>
          </a:p>
          <a:p>
            <a:pPr marL="285750" indent="-285750">
              <a:spcBef>
                <a:spcPts val="300"/>
              </a:spcBef>
              <a:buFont typeface="Arial" panose="020B0604020202020204" pitchFamily="34" charset="0"/>
              <a:buChar char="•"/>
            </a:pPr>
            <a:r>
              <a:rPr lang="en-US" sz="2400" dirty="0"/>
              <a:t>Content is TLS encrypted over the Internet (Encrypted).</a:t>
            </a:r>
          </a:p>
        </p:txBody>
      </p:sp>
    </p:spTree>
    <p:extLst>
      <p:ext uri="{BB962C8B-B14F-4D97-AF65-F5344CB8AC3E}">
        <p14:creationId xmlns:p14="http://schemas.microsoft.com/office/powerpoint/2010/main" val="144384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CF6F-CF8C-6E98-5184-805DF41E82B5}"/>
              </a:ext>
            </a:extLst>
          </p:cNvPr>
          <p:cNvSpPr txBox="1">
            <a:spLocks/>
          </p:cNvSpPr>
          <p:nvPr/>
        </p:nvSpPr>
        <p:spPr>
          <a:xfrm>
            <a:off x="503640" y="593486"/>
            <a:ext cx="9071640" cy="677108"/>
          </a:xfrm>
          <a:prstGeom prst="rect">
            <a:avLst/>
          </a:prstGeom>
          <a:noFill/>
          <a:ln>
            <a:noFill/>
          </a:ln>
        </p:spPr>
        <p:txBody>
          <a:bodyPr lIns="0" tIns="0" rIns="0" bIns="0" anchor="ctr">
            <a:spAutoFit/>
          </a:bodyPr>
          <a:lstStyle>
            <a:lvl1pPr algn="ctr" rtl="0" hangingPunct="0">
              <a:tabLst/>
              <a:defRPr lang="en-US" sz="4400" b="0" i="0" u="none" strike="noStrike" kern="1200" cap="none">
                <a:ln>
                  <a:noFill/>
                </a:ln>
                <a:latin typeface="Liberation Sans" pitchFamily="18"/>
                <a:ea typeface="SimSun" pitchFamily="2"/>
              </a:defRPr>
            </a:lvl1pPr>
          </a:lstStyle>
          <a:p>
            <a:r>
              <a:rPr lang="en-US" dirty="0">
                <a:solidFill>
                  <a:sysClr val="windowText" lastClr="000000"/>
                </a:solidFill>
              </a:rPr>
              <a:t>The New Site</a:t>
            </a:r>
          </a:p>
        </p:txBody>
      </p:sp>
      <p:sp>
        <p:nvSpPr>
          <p:cNvPr id="3" name="TextBox 2">
            <a:extLst>
              <a:ext uri="{FF2B5EF4-FFF2-40B4-BE49-F238E27FC236}">
                <a16:creationId xmlns:a16="http://schemas.microsoft.com/office/drawing/2014/main" id="{E9712008-3965-6076-50B5-B1DB86569401}"/>
              </a:ext>
            </a:extLst>
          </p:cNvPr>
          <p:cNvSpPr txBox="1"/>
          <p:nvPr/>
        </p:nvSpPr>
        <p:spPr>
          <a:xfrm>
            <a:off x="503640" y="1504770"/>
            <a:ext cx="9071640" cy="564770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dirty="0"/>
              <a:t>Yes, things changed drastically. Yes, the backend is reasonably complicated by non-IT pros. But it is all well managed.</a:t>
            </a:r>
          </a:p>
          <a:p>
            <a:pPr marL="285750" indent="-285750">
              <a:spcBef>
                <a:spcPts val="600"/>
              </a:spcBef>
              <a:buFont typeface="Arial" panose="020B0604020202020204" pitchFamily="34" charset="0"/>
              <a:buChar char="•"/>
            </a:pPr>
            <a:r>
              <a:rPr lang="en-US" sz="2400" dirty="0"/>
              <a:t>Being commercially deployed and managed by many created a site that can live into perpetuity, managed by many simultaneously, contributed to by anyone and otherwise become the “voice” and presence of the club as a whole, not just by one person.</a:t>
            </a:r>
          </a:p>
          <a:p>
            <a:pPr marL="285750" indent="-285750">
              <a:spcBef>
                <a:spcPts val="600"/>
              </a:spcBef>
              <a:buFont typeface="Arial" panose="020B0604020202020204" pitchFamily="34" charset="0"/>
              <a:buChar char="•"/>
            </a:pPr>
            <a:r>
              <a:rPr lang="en-US" sz="2400" dirty="0"/>
              <a:t>That said, it is not particularly complicated to managed this standard platform.</a:t>
            </a:r>
          </a:p>
          <a:p>
            <a:pPr marL="285750" indent="-285750">
              <a:spcBef>
                <a:spcPts val="600"/>
              </a:spcBef>
              <a:buFont typeface="Arial" panose="020B0604020202020204" pitchFamily="34" charset="0"/>
              <a:buChar char="•"/>
            </a:pPr>
            <a:r>
              <a:rPr lang="en-US" sz="2400" dirty="0"/>
              <a:t>The site uses commercially available tools, known and supported by both volunteers and industry.</a:t>
            </a:r>
          </a:p>
          <a:p>
            <a:pPr marL="285750" indent="-285750">
              <a:spcBef>
                <a:spcPts val="600"/>
              </a:spcBef>
              <a:buFont typeface="Arial" panose="020B0604020202020204" pitchFamily="34" charset="0"/>
              <a:buChar char="•"/>
            </a:pPr>
            <a:r>
              <a:rPr lang="en-US" sz="2400" dirty="0"/>
              <a:t>Built entirely on a well understood, highly available and supported platform.</a:t>
            </a:r>
          </a:p>
          <a:p>
            <a:pPr marL="285750" indent="-285750">
              <a:spcBef>
                <a:spcPts val="600"/>
              </a:spcBef>
              <a:buFont typeface="Arial" panose="020B0604020202020204" pitchFamily="34" charset="0"/>
              <a:buChar char="•"/>
            </a:pPr>
            <a:r>
              <a:rPr lang="en-US" sz="2400" dirty="0"/>
              <a:t>Complexity is in the back-end. Not complex at all on the surface. All this is by design. We wanted it to be easy for anyone to contribute.</a:t>
            </a:r>
          </a:p>
        </p:txBody>
      </p:sp>
    </p:spTree>
    <p:extLst>
      <p:ext uri="{BB962C8B-B14F-4D97-AF65-F5344CB8AC3E}">
        <p14:creationId xmlns:p14="http://schemas.microsoft.com/office/powerpoint/2010/main" val="1556494793"/>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1337</Words>
  <Application>Microsoft Macintosh PowerPoint</Application>
  <PresentationFormat>Custom</PresentationFormat>
  <Paragraphs>115</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Liberation Sans</vt:lpstr>
      <vt:lpstr>Liberation Serif</vt:lpstr>
      <vt:lpstr>Wingdings</vt:lpstr>
      <vt:lpstr>Default</vt:lpstr>
      <vt:lpstr>The LARG Website</vt:lpstr>
      <vt:lpstr>The LARG Website -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Demonstration</vt:lpstr>
      <vt:lpstr>The end...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 Digital Operation</dc:title>
  <dc:subject/>
  <dc:creator>John Westerman, W5ODJ</dc:creator>
  <cp:keywords/>
  <dc:description/>
  <cp:lastModifiedBy>John Westerman</cp:lastModifiedBy>
  <cp:revision>29</cp:revision>
  <cp:lastPrinted>2021-01-16T06:12:44Z</cp:lastPrinted>
  <dcterms:created xsi:type="dcterms:W3CDTF">2021-01-13T05:10:40Z</dcterms:created>
  <dcterms:modified xsi:type="dcterms:W3CDTF">2023-10-21T03:32:14Z</dcterms:modified>
  <cp:category/>
</cp:coreProperties>
</file>