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4" r:id="rId1"/>
    <p:sldMasterId id="2147483836" r:id="rId2"/>
    <p:sldMasterId id="2147483849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71" r:id="rId6"/>
    <p:sldId id="258" r:id="rId7"/>
    <p:sldId id="272" r:id="rId8"/>
    <p:sldId id="273" r:id="rId9"/>
    <p:sldId id="276" r:id="rId10"/>
    <p:sldId id="274" r:id="rId11"/>
    <p:sldId id="275" r:id="rId12"/>
    <p:sldId id="26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1" r:id="rId26"/>
    <p:sldId id="289" r:id="rId27"/>
    <p:sldId id="290" r:id="rId2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1AB8A5-A44B-FC43-AEEF-C04B13DBC08F}">
          <p14:sldIdLst>
            <p14:sldId id="256"/>
            <p14:sldId id="257"/>
            <p14:sldId id="271"/>
            <p14:sldId id="258"/>
            <p14:sldId id="272"/>
            <p14:sldId id="273"/>
            <p14:sldId id="276"/>
            <p14:sldId id="274"/>
            <p14:sldId id="275"/>
            <p14:sldId id="26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1"/>
            <p14:sldId id="289"/>
            <p14:sldId id="290"/>
          </p14:sldIdLst>
        </p14:section>
        <p14:section name="Untitled Section" id="{CF235E6B-54D0-5740-B0B8-ED12DA5252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th Lennon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119" autoAdjust="0"/>
  </p:normalViewPr>
  <p:slideViewPr>
    <p:cSldViewPr>
      <p:cViewPr varScale="1">
        <p:scale>
          <a:sx n="93" d="100"/>
          <a:sy n="93" d="100"/>
        </p:scale>
        <p:origin x="15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752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3FE4D-1FC0-4881-B384-01AB98688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3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115191-4EC3-4749-BA69-FD30FB47B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2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EF265-D2FC-4EB9-AEE1-567A21B7779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74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50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186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7101-8D9D-4E6B-BEF9-AC5399BAF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16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5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00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37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8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2017 LARG Technician License Course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4E7101-8D9D-4E6B-BEF9-AC5399BAF7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5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4749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77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6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752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097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183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 marL="403225" indent="-403225"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50" dirty="0" smtClean="0"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2017 LARG Technician License Course</a:t>
            </a:r>
          </a:p>
        </p:txBody>
      </p:sp>
    </p:spTree>
    <p:extLst>
      <p:ext uri="{BB962C8B-B14F-4D97-AF65-F5344CB8AC3E}">
        <p14:creationId xmlns:p14="http://schemas.microsoft.com/office/powerpoint/2010/main" val="205354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779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04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477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484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00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3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614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9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4749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075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750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529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04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67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8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04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60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06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74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 Point Blend HORIZ GRAY copy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close up of a sign&#10;&#10;Description generated with high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905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E7101-8D9D-4E6B-BEF9-AC5399BAF7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2017 LARG Technician License Course</a:t>
            </a:r>
          </a:p>
        </p:txBody>
      </p:sp>
      <p:pic>
        <p:nvPicPr>
          <p:cNvPr id="5" name="Picture 4" descr="A close up of a sign&#10;&#10;Description generated with high confidenc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905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0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 Point Blend HORIZ GRAY copy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close up of a sign&#10;&#10;Description generated with high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905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2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dirty="0">
                <a:latin typeface="Arial" pitchFamily="34" charset="0"/>
                <a:cs typeface="Arial" pitchFamily="34" charset="0"/>
              </a:rPr>
              <a:t>Signals</a:t>
            </a:r>
          </a:p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for Amateur Radio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13"/>
          <p:cNvSpPr>
            <a:spLocks noChangeArrowheads="1"/>
          </p:cNvSpPr>
          <p:nvPr/>
        </p:nvSpPr>
        <p:spPr bwMode="auto">
          <a:xfrm>
            <a:off x="1371600" y="3810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Jeff - KØZR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AM and SSB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1066800"/>
              </a:xfrm>
            </p:spPr>
            <p:txBody>
              <a:bodyPr/>
              <a:lstStyle/>
              <a:p>
                <a:r>
                  <a:rPr lang="en-US" sz="1800" dirty="0"/>
                  <a:t>Amplitude Modulation (AM) was the first of the </a:t>
                </a:r>
                <a:r>
                  <a:rPr lang="en-US" sz="1800" i="1" dirty="0"/>
                  <a:t>true</a:t>
                </a:r>
                <a:r>
                  <a:rPr lang="en-US" sz="1800" dirty="0"/>
                  <a:t> modulations invented</a:t>
                </a:r>
              </a:p>
              <a:p>
                <a:pPr lvl="1"/>
                <a:r>
                  <a:rPr lang="en-US" sz="1600" dirty="0"/>
                  <a:t>Simple hardware for transmitter</a:t>
                </a:r>
              </a:p>
              <a:p>
                <a:pPr lvl="1"/>
                <a:r>
                  <a:rPr lang="en-US" sz="1600" dirty="0"/>
                  <a:t>Simple hardware for receiver</a:t>
                </a:r>
              </a:p>
              <a:p>
                <a:pPr lvl="1"/>
                <a:r>
                  <a:rPr lang="en-US" sz="1600" dirty="0"/>
                  <a:t>Spectrally very inefficient</a:t>
                </a:r>
              </a:p>
              <a:p>
                <a:pPr lvl="1"/>
                <a:r>
                  <a:rPr lang="en-US" sz="1600" dirty="0"/>
                  <a:t>Modulation efficiency, the </a:t>
                </a:r>
                <a:r>
                  <a:rPr lang="en-US" sz="1600" i="1" dirty="0"/>
                  <a:t>power actually embodying the intelligence on the signal, </a:t>
                </a:r>
                <a:r>
                  <a:rPr lang="en-US" sz="1600" dirty="0"/>
                  <a:t>is poor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⟨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 100%  The highest efficiency possible is 50% for a 				square wave</a:t>
                </a:r>
              </a:p>
              <a:p>
                <a:r>
                  <a:rPr lang="en-US" sz="2000" dirty="0"/>
                  <a:t>AM requires ~ 6 kHz bandwidth while SSB ~ 2.7 kHz</a:t>
                </a:r>
              </a:p>
              <a:p>
                <a:r>
                  <a:rPr lang="en-US" sz="2000" dirty="0"/>
                  <a:t>ALL the power in a SSB signal goes into the sidebands to </a:t>
                </a:r>
                <a:br>
                  <a:rPr lang="en-US" sz="2000" dirty="0"/>
                </a:br>
                <a:r>
                  <a:rPr lang="en-US" sz="2000" dirty="0"/>
                  <a:t>represent the intelligence</a:t>
                </a:r>
              </a:p>
              <a:p>
                <a:pPr lvl="1"/>
                <a:r>
                  <a:rPr lang="en-US" sz="1800" dirty="0"/>
                  <a:t>66% of the power in AM is in the </a:t>
                </a:r>
                <a:r>
                  <a:rPr lang="en-US" sz="1800" i="1" dirty="0"/>
                  <a:t>do-nothing</a:t>
                </a:r>
                <a:r>
                  <a:rPr lang="en-US" sz="1800" dirty="0"/>
                  <a:t> carrier</a:t>
                </a:r>
              </a:p>
              <a:p>
                <a:pPr lvl="1"/>
                <a:r>
                  <a:rPr lang="en-US" sz="1600" dirty="0"/>
                  <a:t>No wasted power in a carrier for SSB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1066800"/>
              </a:xfrm>
              <a:blipFill>
                <a:blip r:embed="rId2"/>
                <a:stretch>
                  <a:fillRect l="-593" t="-3429" b="-3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NBFM – 2m and 70 cm FM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66800"/>
          </a:xfrm>
        </p:spPr>
        <p:txBody>
          <a:bodyPr/>
          <a:lstStyle/>
          <a:p>
            <a:r>
              <a:rPr lang="en-US" sz="2000" dirty="0"/>
              <a:t>All handhelds use narrowband FM</a:t>
            </a:r>
          </a:p>
          <a:p>
            <a:pPr lvl="1"/>
            <a:r>
              <a:rPr lang="en-US" sz="2000" dirty="0"/>
              <a:t>Closely related to AM and SSB mathematically</a:t>
            </a:r>
          </a:p>
          <a:p>
            <a:r>
              <a:rPr lang="en-US" sz="2400" dirty="0"/>
              <a:t>NBFM is simple, offers good noise immunity, and signal is not overly wide</a:t>
            </a:r>
          </a:p>
          <a:p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      Carrier    Modulation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506335-A2F2-A375-A604-CD1D63E57CC9}"/>
              </a:ext>
            </a:extLst>
          </p:cNvPr>
          <p:cNvCxnSpPr/>
          <p:nvPr/>
        </p:nvCxnSpPr>
        <p:spPr>
          <a:xfrm>
            <a:off x="990600" y="36576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97A303-25DA-9415-4586-E9C3D4FC9B10}"/>
              </a:ext>
            </a:extLst>
          </p:cNvPr>
          <p:cNvCxnSpPr>
            <a:cxnSpLocks/>
          </p:cNvCxnSpPr>
          <p:nvPr/>
        </p:nvCxnSpPr>
        <p:spPr>
          <a:xfrm>
            <a:off x="2133600" y="36576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B0B682-9308-F3BA-57F6-AD981244F887}"/>
              </a:ext>
            </a:extLst>
          </p:cNvPr>
          <p:cNvSpPr txBox="1"/>
          <p:nvPr/>
        </p:nvSpPr>
        <p:spPr>
          <a:xfrm>
            <a:off x="685800" y="4264967"/>
            <a:ext cx="246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AM/SSB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AE654C-95D9-A70F-4160-AB67CEE4F141}"/>
              </a:ext>
            </a:extLst>
          </p:cNvPr>
          <p:cNvCxnSpPr/>
          <p:nvPr/>
        </p:nvCxnSpPr>
        <p:spPr>
          <a:xfrm>
            <a:off x="5562600" y="3655621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CBC482-1ABE-C14B-48E9-719E3D1715E7}"/>
              </a:ext>
            </a:extLst>
          </p:cNvPr>
          <p:cNvCxnSpPr>
            <a:cxnSpLocks/>
          </p:cNvCxnSpPr>
          <p:nvPr/>
        </p:nvCxnSpPr>
        <p:spPr>
          <a:xfrm flipV="1">
            <a:off x="6781800" y="3202379"/>
            <a:ext cx="0" cy="453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F9CFD0-8923-E790-14DD-E0634BCB03D5}"/>
              </a:ext>
            </a:extLst>
          </p:cNvPr>
          <p:cNvCxnSpPr>
            <a:cxnSpLocks/>
          </p:cNvCxnSpPr>
          <p:nvPr/>
        </p:nvCxnSpPr>
        <p:spPr>
          <a:xfrm>
            <a:off x="6780810" y="3655621"/>
            <a:ext cx="0" cy="4532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A6CE70-397B-A86D-69CA-9C7CDB871E2F}"/>
              </a:ext>
            </a:extLst>
          </p:cNvPr>
          <p:cNvSpPr txBox="1"/>
          <p:nvPr/>
        </p:nvSpPr>
        <p:spPr>
          <a:xfrm>
            <a:off x="5578397" y="4263977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NBFM</a:t>
            </a:r>
          </a:p>
          <a:p>
            <a:r>
              <a:rPr lang="en-US" dirty="0"/>
              <a:t>Modulation at 90</a:t>
            </a:r>
            <a:r>
              <a:rPr lang="en-US" baseline="30000" dirty="0"/>
              <a:t>o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515FB-B465-9BA0-D6DE-FFB617E8B084}"/>
              </a:ext>
            </a:extLst>
          </p:cNvPr>
          <p:cNvSpPr txBox="1"/>
          <p:nvPr/>
        </p:nvSpPr>
        <p:spPr>
          <a:xfrm>
            <a:off x="3962400" y="5098964"/>
            <a:ext cx="4910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Integral to any FM receiver is a limiter which </a:t>
            </a:r>
          </a:p>
          <a:p>
            <a:r>
              <a:rPr lang="en-US" sz="2000" dirty="0"/>
              <a:t>attenuates atmospheric and manmade noise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516CFE-F842-C934-D2DF-D4DFEF3C747D}"/>
              </a:ext>
            </a:extLst>
          </p:cNvPr>
          <p:cNvSpPr txBox="1"/>
          <p:nvPr/>
        </p:nvSpPr>
        <p:spPr>
          <a:xfrm>
            <a:off x="5362462" y="36205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Carrier</a:t>
            </a:r>
          </a:p>
        </p:txBody>
      </p:sp>
    </p:spTree>
    <p:extLst>
      <p:ext uri="{BB962C8B-B14F-4D97-AF65-F5344CB8AC3E}">
        <p14:creationId xmlns:p14="http://schemas.microsoft.com/office/powerpoint/2010/main" val="332830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Standard FM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1066800"/>
              </a:xfrm>
            </p:spPr>
            <p:txBody>
              <a:bodyPr/>
              <a:lstStyle/>
              <a:p>
                <a:r>
                  <a:rPr lang="en-US" sz="2000" dirty="0"/>
                  <a:t>Frequency modulation more complex; greater bandwidth required; must be optimized</a:t>
                </a:r>
              </a:p>
              <a:p>
                <a:r>
                  <a:rPr lang="en-US" sz="2000" dirty="0"/>
                  <a:t>Frequency modulation index is</a:t>
                </a:r>
              </a:p>
              <a:p>
                <a:pPr marL="371951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1066800"/>
              </a:xfrm>
              <a:blipFill>
                <a:blip r:embed="rId2"/>
                <a:stretch>
                  <a:fillRect l="-593" t="-2857" r="-444" b="-6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DEF1AF-3A06-04C3-11F8-05DA53DC6E9B}"/>
                  </a:ext>
                </a:extLst>
              </p:cNvPr>
              <p:cNvSpPr txBox="1"/>
              <p:nvPr/>
            </p:nvSpPr>
            <p:spPr>
              <a:xfrm>
                <a:off x="457200" y="2770591"/>
                <a:ext cx="8659743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6075" indent="-346075">
                  <a:buFont typeface="Arial" panose="020B0604020202020204" pitchFamily="34" charset="0"/>
                  <a:buChar char="•"/>
                </a:pPr>
                <a:r>
                  <a:rPr lang="en-US" dirty="0"/>
                  <a:t>98% of total power is contained in the BW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+1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</m:oMath>
                </a14:m>
                <a:endParaRPr lang="en-US" b="0" dirty="0">
                  <a:sym typeface="Symbol" panose="05050102010706020507" pitchFamily="18" charset="2"/>
                </a:endParaRPr>
              </a:p>
              <a:p>
                <a:r>
                  <a:rPr lang="en-US" dirty="0"/>
                  <a:t>where B is the bandwidth of the modulating signal</a:t>
                </a:r>
              </a:p>
              <a:p>
                <a:pPr marL="852488" indent="-342900">
                  <a:buFont typeface="Courier New" panose="02070309020205020404" pitchFamily="49" charset="0"/>
                  <a:buChar char="o"/>
                </a:pPr>
                <a:r>
                  <a:rPr lang="en-US" dirty="0"/>
                  <a:t>	Known as Carson’s Rule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FM signals have carriers and optimum modulation indexes reduce</a:t>
                </a:r>
                <a:br>
                  <a:rPr lang="en-US" dirty="0"/>
                </a:br>
                <a:r>
                  <a:rPr lang="en-US" dirty="0"/>
                  <a:t>the amount of power wasted there</a:t>
                </a:r>
              </a:p>
              <a:p>
                <a:pPr marL="568325" indent="287338">
                  <a:buFont typeface="Courier New" panose="02070309020205020404" pitchFamily="49" charset="0"/>
                  <a:buChar char="o"/>
                </a:pPr>
                <a:r>
                  <a:rPr lang="en-US" dirty="0"/>
                  <a:t>	The zeroth order Bessel function determines the amount </a:t>
                </a:r>
                <a:br>
                  <a:rPr lang="en-US" dirty="0"/>
                </a:br>
                <a:r>
                  <a:rPr lang="en-US" dirty="0"/>
                  <a:t>	of carrier power present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DEF1AF-3A06-04C3-11F8-05DA53DC6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70591"/>
                <a:ext cx="8659743" cy="3046988"/>
              </a:xfrm>
              <a:prstGeom prst="rect">
                <a:avLst/>
              </a:prstGeom>
              <a:blipFill>
                <a:blip r:embed="rId3"/>
                <a:stretch>
                  <a:fillRect l="-1056" t="-1600" r="-7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56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Standard FM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199"/>
          </a:xfrm>
        </p:spPr>
        <p:txBody>
          <a:bodyPr/>
          <a:lstStyle/>
          <a:p>
            <a:r>
              <a:rPr lang="en-US" sz="2000" dirty="0"/>
              <a:t>Power in a FM signal is described by a summation of Bessel functions:</a:t>
            </a:r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Each J</a:t>
            </a:r>
            <a:r>
              <a:rPr lang="en-US" sz="2000" baseline="-25000" dirty="0"/>
              <a:t>n</a:t>
            </a:r>
            <a:r>
              <a:rPr lang="en-US" sz="2000" dirty="0"/>
              <a:t> term is a Bessel function; </a:t>
            </a:r>
          </a:p>
          <a:p>
            <a:pPr marL="795338">
              <a:buFont typeface="Courier New" panose="02070309020205020404" pitchFamily="49" charset="0"/>
              <a:buChar char="o"/>
            </a:pPr>
            <a:r>
              <a:rPr lang="en-US" sz="2000" dirty="0"/>
              <a:t>J</a:t>
            </a:r>
            <a:r>
              <a:rPr lang="en-US" sz="2000" baseline="-25000" dirty="0"/>
              <a:t>0</a:t>
            </a:r>
            <a:r>
              <a:rPr lang="en-US" sz="2000" dirty="0"/>
              <a:t> determines the size of the carrier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Mod indices of 2.4, 5.52, etc. produce</a:t>
            </a:r>
            <a:br>
              <a:rPr lang="en-US" sz="2400" dirty="0"/>
            </a:br>
            <a:r>
              <a:rPr lang="en-US" sz="2400" dirty="0"/>
              <a:t>zero power in the carrier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Best use of the transmitted power</a:t>
            </a:r>
          </a:p>
          <a:p>
            <a:pPr marL="3719513" indent="0"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1ACC8-2D59-84A6-F029-BCEEACEB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81200"/>
            <a:ext cx="3467100" cy="85725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7BE5FF7-5309-0E7C-0734-F191F8461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33701"/>
            <a:ext cx="3276600" cy="37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5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Just like death and taxes, noise is always with us in comm systems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Noise is the nemesis of all communication systems</a:t>
            </a:r>
          </a:p>
          <a:p>
            <a:r>
              <a:rPr lang="en-US" sz="2400" dirty="0"/>
              <a:t>Standard, untainted noise is called </a:t>
            </a:r>
            <a:r>
              <a:rPr lang="en-US" sz="2400" b="1" i="1" dirty="0"/>
              <a:t>white noise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If passed through a filter or changed by electronic circuits, can become a different type of noise,</a:t>
            </a:r>
            <a:r>
              <a:rPr lang="en-US" sz="1800" b="1" i="1" dirty="0"/>
              <a:t> colored noise, </a:t>
            </a:r>
            <a:r>
              <a:rPr lang="en-US" sz="1800" dirty="0"/>
              <a:t>which has different statistical properties</a:t>
            </a:r>
          </a:p>
          <a:p>
            <a:r>
              <a:rPr lang="en-US" sz="2400" dirty="0"/>
              <a:t>The radio/channel designer must: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Structure the channel to limit noise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Devise modulation formats which offer improved noise immunity, even corrections for errors caused by noise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Modulation formats which are more tolerant to nonlinearities in amplifiers or nonlinear phase found in most filters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Some processing inherently makes noise worse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/>
              <a:t>Any operation that takes the derivative of the signal generates noise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62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A Digression into BPSK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The simplest type of digital signal today (not counting CW) is BPSK – binary phase shift keying</a:t>
            </a:r>
          </a:p>
          <a:p>
            <a:r>
              <a:rPr lang="en-US" sz="2400" dirty="0"/>
              <a:t>A signal constellation diagram for BPSK is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C220F9-0616-9BEA-78B8-8E26C004B06D}"/>
              </a:ext>
            </a:extLst>
          </p:cNvPr>
          <p:cNvCxnSpPr/>
          <p:nvPr/>
        </p:nvCxnSpPr>
        <p:spPr>
          <a:xfrm>
            <a:off x="1752600" y="2819400"/>
            <a:ext cx="0" cy="228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09F653-846E-B223-0CCB-D687BE18099F}"/>
              </a:ext>
            </a:extLst>
          </p:cNvPr>
          <p:cNvCxnSpPr>
            <a:cxnSpLocks/>
          </p:cNvCxnSpPr>
          <p:nvPr/>
        </p:nvCxnSpPr>
        <p:spPr>
          <a:xfrm>
            <a:off x="381000" y="3886200"/>
            <a:ext cx="2743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98EA652-EAE5-18D1-9EED-7F7B397FAAF5}"/>
              </a:ext>
            </a:extLst>
          </p:cNvPr>
          <p:cNvSpPr/>
          <p:nvPr/>
        </p:nvSpPr>
        <p:spPr>
          <a:xfrm>
            <a:off x="914400" y="381098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B8F7E5-DDDE-FAB0-FD37-4773945ED7D6}"/>
              </a:ext>
            </a:extLst>
          </p:cNvPr>
          <p:cNvSpPr/>
          <p:nvPr/>
        </p:nvSpPr>
        <p:spPr>
          <a:xfrm>
            <a:off x="2500744" y="381098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60268-913C-8714-831B-0C84F4C82593}"/>
              </a:ext>
            </a:extLst>
          </p:cNvPr>
          <p:cNvSpPr txBox="1"/>
          <p:nvPr/>
        </p:nvSpPr>
        <p:spPr>
          <a:xfrm>
            <a:off x="729178" y="327235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8073C-24E0-6955-6E40-AD8CD72E54AD}"/>
              </a:ext>
            </a:extLst>
          </p:cNvPr>
          <p:cNvSpPr txBox="1"/>
          <p:nvPr/>
        </p:nvSpPr>
        <p:spPr>
          <a:xfrm>
            <a:off x="2356371" y="3311717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39F9F-280C-3BB4-D5A1-EDCE3E8DC187}"/>
              </a:ext>
            </a:extLst>
          </p:cNvPr>
          <p:cNvSpPr txBox="1"/>
          <p:nvPr/>
        </p:nvSpPr>
        <p:spPr>
          <a:xfrm>
            <a:off x="109361" y="4795915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Perfect, noise-free BPSK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370EB8-9033-2157-9BCA-5C6414F3D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092" y="2567975"/>
            <a:ext cx="4081463" cy="2486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563409-D5FC-79FB-1E15-E2FEDCF3C9AC}"/>
              </a:ext>
            </a:extLst>
          </p:cNvPr>
          <p:cNvSpPr txBox="1"/>
          <p:nvPr/>
        </p:nvSpPr>
        <p:spPr>
          <a:xfrm>
            <a:off x="5638800" y="50540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7385A-0EBD-FD17-F961-3AED2C148659}"/>
              </a:ext>
            </a:extLst>
          </p:cNvPr>
          <p:cNvSpPr txBox="1"/>
          <p:nvPr/>
        </p:nvSpPr>
        <p:spPr>
          <a:xfrm>
            <a:off x="6603823" y="5054000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99356-4D92-A151-1106-E438767B4D42}"/>
              </a:ext>
            </a:extLst>
          </p:cNvPr>
          <p:cNvSpPr txBox="1"/>
          <p:nvPr/>
        </p:nvSpPr>
        <p:spPr>
          <a:xfrm>
            <a:off x="5334000" y="5484167"/>
            <a:ext cx="2423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BPSK With Noise</a:t>
            </a:r>
          </a:p>
        </p:txBody>
      </p:sp>
    </p:spTree>
    <p:extLst>
      <p:ext uri="{BB962C8B-B14F-4D97-AF65-F5344CB8AC3E}">
        <p14:creationId xmlns:p14="http://schemas.microsoft.com/office/powerpoint/2010/main" val="3425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A Digression into BPSK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How can a “-1” be received:</a:t>
            </a:r>
          </a:p>
          <a:p>
            <a:pPr lvl="1"/>
            <a:r>
              <a:rPr lang="en-US" sz="2000" dirty="0"/>
              <a:t>A “-1” is actually transmitted</a:t>
            </a:r>
          </a:p>
          <a:p>
            <a:pPr lvl="1"/>
            <a:r>
              <a:rPr lang="en-US" sz="2000" dirty="0"/>
              <a:t>A “+1” is actually transmitted and erroneously interpreted as a “-1”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370EB8-9033-2157-9BCA-5C6414F3D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73836"/>
            <a:ext cx="4081463" cy="24860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199356-4D92-A151-1106-E438767B4D42}"/>
              </a:ext>
            </a:extLst>
          </p:cNvPr>
          <p:cNvSpPr txBox="1"/>
          <p:nvPr/>
        </p:nvSpPr>
        <p:spPr>
          <a:xfrm>
            <a:off x="1905000" y="5252443"/>
            <a:ext cx="4721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“+1” signal incorrectly interpreted as “-1”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FD7EC1-9C54-9449-BB0A-4521C358900F}"/>
              </a:ext>
            </a:extLst>
          </p:cNvPr>
          <p:cNvCxnSpPr/>
          <p:nvPr/>
        </p:nvCxnSpPr>
        <p:spPr>
          <a:xfrm flipH="1" flipV="1">
            <a:off x="1981200" y="4343400"/>
            <a:ext cx="152400" cy="90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74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A Digression into BPSK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How can a “+1” be received:</a:t>
            </a:r>
          </a:p>
          <a:p>
            <a:pPr lvl="1"/>
            <a:r>
              <a:rPr lang="en-US" sz="2000" dirty="0"/>
              <a:t>A “+1” is actually transmitted</a:t>
            </a:r>
          </a:p>
          <a:p>
            <a:pPr lvl="1"/>
            <a:r>
              <a:rPr lang="en-US" sz="2000" dirty="0"/>
              <a:t>A “-1” is actually transmitted and erroneously interpreted as a “+1”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370EB8-9033-2157-9BCA-5C6414F3D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73836"/>
            <a:ext cx="4081463" cy="24860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199356-4D92-A151-1106-E438767B4D42}"/>
              </a:ext>
            </a:extLst>
          </p:cNvPr>
          <p:cNvSpPr txBox="1"/>
          <p:nvPr/>
        </p:nvSpPr>
        <p:spPr>
          <a:xfrm>
            <a:off x="1905000" y="5252443"/>
            <a:ext cx="4721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“-1” signal incorrectly interpreted as “+1”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FD7EC1-9C54-9449-BB0A-4521C358900F}"/>
              </a:ext>
            </a:extLst>
          </p:cNvPr>
          <p:cNvCxnSpPr>
            <a:cxnSpLocks/>
          </p:cNvCxnSpPr>
          <p:nvPr/>
        </p:nvCxnSpPr>
        <p:spPr>
          <a:xfrm flipV="1">
            <a:off x="2133600" y="4419600"/>
            <a:ext cx="152400" cy="83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5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A Digression into BPSK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838199"/>
              </a:xfrm>
            </p:spPr>
            <p:txBody>
              <a:bodyPr/>
              <a:lstStyle/>
              <a:p>
                <a:r>
                  <a:rPr lang="en-US" sz="2400" dirty="0"/>
                  <a:t>The probability of obtaining an error is:</a:t>
                </a:r>
              </a:p>
              <a:p>
                <a:pPr lvl="1"/>
                <a:r>
                  <a:rPr lang="en-US" sz="1600" dirty="0"/>
                  <a:t>A “-1” is sent but interpreted as a “+1”</a:t>
                </a:r>
              </a:p>
              <a:p>
                <a:pPr lvl="1"/>
                <a:r>
                  <a:rPr lang="en-US" sz="1600" dirty="0"/>
                  <a:t>A “+1” is sent but interpreted as a “-1”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1|0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(Prob of error)</a:t>
                </a:r>
                <a:br>
                  <a:rPr lang="en-US" sz="24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838199"/>
              </a:xfrm>
              <a:blipFill>
                <a:blip r:embed="rId2"/>
                <a:stretch>
                  <a:fillRect l="-1111" t="-5839" b="-194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10BC1B-D285-84C7-2815-D54E86E9C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715000"/>
            <a:ext cx="5257800" cy="9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A0353-AD44-D5B8-F359-05B16785C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099" y="2238497"/>
            <a:ext cx="5305301" cy="33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42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BPSK and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In all digital signaling, </a:t>
            </a:r>
            <a:r>
              <a:rPr lang="en-US" sz="2400" i="1" dirty="0"/>
              <a:t>decision boundaries </a:t>
            </a:r>
            <a:r>
              <a:rPr lang="en-US" sz="2400" dirty="0"/>
              <a:t>are integral to demodulating the data</a:t>
            </a:r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BD1147-02EA-9982-F265-B335A862A4D1}"/>
              </a:ext>
            </a:extLst>
          </p:cNvPr>
          <p:cNvCxnSpPr/>
          <p:nvPr/>
        </p:nvCxnSpPr>
        <p:spPr>
          <a:xfrm>
            <a:off x="4267200" y="2487652"/>
            <a:ext cx="0" cy="2286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56DC2-46F6-329C-F422-622193069F4C}"/>
              </a:ext>
            </a:extLst>
          </p:cNvPr>
          <p:cNvCxnSpPr>
            <a:cxnSpLocks/>
          </p:cNvCxnSpPr>
          <p:nvPr/>
        </p:nvCxnSpPr>
        <p:spPr>
          <a:xfrm>
            <a:off x="2895600" y="3554452"/>
            <a:ext cx="2743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2043BA8-98A9-1965-4240-91940DCD1A72}"/>
              </a:ext>
            </a:extLst>
          </p:cNvPr>
          <p:cNvSpPr/>
          <p:nvPr/>
        </p:nvSpPr>
        <p:spPr>
          <a:xfrm>
            <a:off x="3429000" y="347924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08227D-2358-716A-1E94-E803707717A5}"/>
              </a:ext>
            </a:extLst>
          </p:cNvPr>
          <p:cNvSpPr/>
          <p:nvPr/>
        </p:nvSpPr>
        <p:spPr>
          <a:xfrm>
            <a:off x="5015344" y="347924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41A969-305D-2CCF-826E-ECA82DA52344}"/>
              </a:ext>
            </a:extLst>
          </p:cNvPr>
          <p:cNvSpPr txBox="1"/>
          <p:nvPr/>
        </p:nvSpPr>
        <p:spPr>
          <a:xfrm>
            <a:off x="3243778" y="294060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B3DA6-74CC-0860-7E77-0C5ADBF1A2CB}"/>
              </a:ext>
            </a:extLst>
          </p:cNvPr>
          <p:cNvSpPr txBox="1"/>
          <p:nvPr/>
        </p:nvSpPr>
        <p:spPr>
          <a:xfrm>
            <a:off x="4870971" y="297996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7FD0D-B6E8-238D-5A73-65D52A2EF300}"/>
              </a:ext>
            </a:extLst>
          </p:cNvPr>
          <p:cNvSpPr txBox="1"/>
          <p:nvPr/>
        </p:nvSpPr>
        <p:spPr>
          <a:xfrm>
            <a:off x="4419600" y="2194955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Signal to the right is interpreted as a “1”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37C7FA-B0B1-C8AF-ABFC-EE898FD2E560}"/>
              </a:ext>
            </a:extLst>
          </p:cNvPr>
          <p:cNvCxnSpPr/>
          <p:nvPr/>
        </p:nvCxnSpPr>
        <p:spPr>
          <a:xfrm>
            <a:off x="4267200" y="2716252"/>
            <a:ext cx="1828800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DE0AD4-8C18-158E-D437-72CA62688EB9}"/>
              </a:ext>
            </a:extLst>
          </p:cNvPr>
          <p:cNvCxnSpPr>
            <a:cxnSpLocks/>
          </p:cNvCxnSpPr>
          <p:nvPr/>
        </p:nvCxnSpPr>
        <p:spPr>
          <a:xfrm flipH="1">
            <a:off x="2528456" y="2716252"/>
            <a:ext cx="173874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631F8E-64F5-331E-B5C7-C2571CBE9131}"/>
              </a:ext>
            </a:extLst>
          </p:cNvPr>
          <p:cNvSpPr txBox="1"/>
          <p:nvPr/>
        </p:nvSpPr>
        <p:spPr>
          <a:xfrm>
            <a:off x="98197" y="2219469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Signal to the left is interpreted as a “-1”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272C3-B07B-F436-4DEC-BDDFAEB4ECCA}"/>
              </a:ext>
            </a:extLst>
          </p:cNvPr>
          <p:cNvSpPr txBox="1"/>
          <p:nvPr/>
        </p:nvSpPr>
        <p:spPr>
          <a:xfrm>
            <a:off x="2827476" y="4500254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decision boundary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1FE5BC-15DD-DD6B-2F53-B3AE4605C1CB}"/>
              </a:ext>
            </a:extLst>
          </p:cNvPr>
          <p:cNvSpPr txBox="1"/>
          <p:nvPr/>
        </p:nvSpPr>
        <p:spPr>
          <a:xfrm>
            <a:off x="1673476" y="5107621"/>
            <a:ext cx="6798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Advanced demodulation techniques use </a:t>
            </a:r>
            <a:r>
              <a:rPr lang="en-US" sz="2000" i="1" dirty="0"/>
              <a:t>soft</a:t>
            </a:r>
            <a:r>
              <a:rPr lang="en-US" sz="2000" dirty="0"/>
              <a:t> decision boundaries</a:t>
            </a:r>
          </a:p>
        </p:txBody>
      </p:sp>
    </p:spTree>
    <p:extLst>
      <p:ext uri="{BB962C8B-B14F-4D97-AF65-F5344CB8AC3E}">
        <p14:creationId xmlns:p14="http://schemas.microsoft.com/office/powerpoint/2010/main" val="197371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A71D-7EA0-4E49-8F62-40EBFA23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/>
              <a:t>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F8402-195D-4287-B5C1-E343F18C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51718"/>
            <a:ext cx="8229600" cy="4754563"/>
          </a:xfrm>
        </p:spPr>
        <p:txBody>
          <a:bodyPr/>
          <a:lstStyle/>
          <a:p>
            <a:r>
              <a:rPr lang="en-US" sz="2400" dirty="0"/>
              <a:t>Earliest beginnings were</a:t>
            </a:r>
          </a:p>
          <a:p>
            <a:pPr lvl="1"/>
            <a:r>
              <a:rPr lang="en-US" sz="2000" dirty="0"/>
              <a:t>Beats on a drum  (cave man days)</a:t>
            </a:r>
          </a:p>
          <a:p>
            <a:pPr lvl="1"/>
            <a:r>
              <a:rPr lang="en-US" sz="2000" dirty="0"/>
              <a:t>Puffs of smoke ( Indian days)</a:t>
            </a:r>
          </a:p>
          <a:p>
            <a:pPr lvl="1"/>
            <a:r>
              <a:rPr lang="en-US" sz="2000" dirty="0"/>
              <a:t>Wave a flag to the left or the right</a:t>
            </a:r>
          </a:p>
          <a:p>
            <a:pPr lvl="1"/>
            <a:r>
              <a:rPr lang="en-US" sz="2000" dirty="0"/>
              <a:t>Presence or absence of a voltage ( Morse “clicks”)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– a term birthed in the earliest days of radio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form: amplitude, frequency, or phase of a carrier is varied in accordance with the sound waves or other intelligence to be transmitted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 is the signal vehicle used to convey the information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331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More than BPSK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BPSK is the simplest; today much more complex formats such as 64 – QAM (quadrature amplitude modulation) or 64-PSK (phase shift keying)</a:t>
            </a:r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BD1147-02EA-9982-F265-B335A862A4D1}"/>
              </a:ext>
            </a:extLst>
          </p:cNvPr>
          <p:cNvCxnSpPr>
            <a:cxnSpLocks/>
          </p:cNvCxnSpPr>
          <p:nvPr/>
        </p:nvCxnSpPr>
        <p:spPr>
          <a:xfrm>
            <a:off x="2023849" y="2362210"/>
            <a:ext cx="0" cy="3124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56DC2-46F6-329C-F422-622193069F4C}"/>
              </a:ext>
            </a:extLst>
          </p:cNvPr>
          <p:cNvCxnSpPr>
            <a:cxnSpLocks/>
          </p:cNvCxnSpPr>
          <p:nvPr/>
        </p:nvCxnSpPr>
        <p:spPr>
          <a:xfrm>
            <a:off x="304800" y="3733800"/>
            <a:ext cx="3429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FBF726-1164-2F9E-FB72-E885936219FB}"/>
              </a:ext>
            </a:extLst>
          </p:cNvPr>
          <p:cNvGrpSpPr/>
          <p:nvPr/>
        </p:nvGrpSpPr>
        <p:grpSpPr>
          <a:xfrm>
            <a:off x="674599" y="2465768"/>
            <a:ext cx="163127" cy="2536064"/>
            <a:chOff x="4267200" y="2484933"/>
            <a:chExt cx="163127" cy="25360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D63291-BC43-2869-0F46-58C290519E49}"/>
                </a:ext>
              </a:extLst>
            </p:cNvPr>
            <p:cNvSpPr/>
            <p:nvPr/>
          </p:nvSpPr>
          <p:spPr>
            <a:xfrm>
              <a:off x="4267200" y="2484933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0003068-67C1-DF9F-255C-E2B870F4DB41}"/>
                </a:ext>
              </a:extLst>
            </p:cNvPr>
            <p:cNvSpPr/>
            <p:nvPr/>
          </p:nvSpPr>
          <p:spPr>
            <a:xfrm>
              <a:off x="4267200" y="28232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FDDE54-F1BF-DD02-8822-51E0F606FACA}"/>
                </a:ext>
              </a:extLst>
            </p:cNvPr>
            <p:cNvSpPr/>
            <p:nvPr/>
          </p:nvSpPr>
          <p:spPr>
            <a:xfrm>
              <a:off x="4267200" y="3167138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D0BCCE-7DFB-5078-B2E4-ECB4E3217EEF}"/>
                </a:ext>
              </a:extLst>
            </p:cNvPr>
            <p:cNvSpPr/>
            <p:nvPr/>
          </p:nvSpPr>
          <p:spPr>
            <a:xfrm>
              <a:off x="4267200" y="350542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FDA7C11-9D45-1464-60EC-F7DBE882FCA3}"/>
                </a:ext>
              </a:extLst>
            </p:cNvPr>
            <p:cNvSpPr/>
            <p:nvPr/>
          </p:nvSpPr>
          <p:spPr>
            <a:xfrm>
              <a:off x="4277927" y="384811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BFC5883-C1BB-81D8-1817-801CFC59D1F4}"/>
                </a:ext>
              </a:extLst>
            </p:cNvPr>
            <p:cNvSpPr/>
            <p:nvPr/>
          </p:nvSpPr>
          <p:spPr>
            <a:xfrm>
              <a:off x="4277927" y="418639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B9D46B0-1D0D-FA18-1E08-94C2741BBCED}"/>
                </a:ext>
              </a:extLst>
            </p:cNvPr>
            <p:cNvSpPr/>
            <p:nvPr/>
          </p:nvSpPr>
          <p:spPr>
            <a:xfrm>
              <a:off x="4277927" y="45303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982D80-B0F3-FB26-C27F-A76854C6DF2D}"/>
                </a:ext>
              </a:extLst>
            </p:cNvPr>
            <p:cNvSpPr/>
            <p:nvPr/>
          </p:nvSpPr>
          <p:spPr>
            <a:xfrm>
              <a:off x="4277927" y="486859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A60CED-E880-AA83-157E-AAF86A92CA03}"/>
              </a:ext>
            </a:extLst>
          </p:cNvPr>
          <p:cNvGrpSpPr/>
          <p:nvPr/>
        </p:nvGrpSpPr>
        <p:grpSpPr>
          <a:xfrm>
            <a:off x="1039510" y="2467823"/>
            <a:ext cx="163127" cy="2536064"/>
            <a:chOff x="4267200" y="2484933"/>
            <a:chExt cx="163127" cy="253606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D7EB0B2-E43D-0570-C5E9-4D458F8D0A6A}"/>
                </a:ext>
              </a:extLst>
            </p:cNvPr>
            <p:cNvSpPr/>
            <p:nvPr/>
          </p:nvSpPr>
          <p:spPr>
            <a:xfrm>
              <a:off x="4267200" y="2484933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C6A168D-D9CF-9A2C-24F9-99EB2B93AAC5}"/>
                </a:ext>
              </a:extLst>
            </p:cNvPr>
            <p:cNvSpPr/>
            <p:nvPr/>
          </p:nvSpPr>
          <p:spPr>
            <a:xfrm>
              <a:off x="4267200" y="28232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883116F-46ED-3BD6-301F-E7D2E47D64D4}"/>
                </a:ext>
              </a:extLst>
            </p:cNvPr>
            <p:cNvSpPr/>
            <p:nvPr/>
          </p:nvSpPr>
          <p:spPr>
            <a:xfrm>
              <a:off x="4267200" y="3167138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63ACAA-96D8-43B2-DB38-D431B7165A36}"/>
                </a:ext>
              </a:extLst>
            </p:cNvPr>
            <p:cNvSpPr/>
            <p:nvPr/>
          </p:nvSpPr>
          <p:spPr>
            <a:xfrm>
              <a:off x="4267200" y="350542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4A37DED-D6EB-9506-F486-44451B65F30A}"/>
                </a:ext>
              </a:extLst>
            </p:cNvPr>
            <p:cNvSpPr/>
            <p:nvPr/>
          </p:nvSpPr>
          <p:spPr>
            <a:xfrm>
              <a:off x="4277927" y="384811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21DB11D-5289-0D61-27B9-D76C9A30341E}"/>
                </a:ext>
              </a:extLst>
            </p:cNvPr>
            <p:cNvSpPr/>
            <p:nvPr/>
          </p:nvSpPr>
          <p:spPr>
            <a:xfrm>
              <a:off x="4277927" y="418639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C45910B-C023-DD85-AB63-FB1EA91B24A9}"/>
                </a:ext>
              </a:extLst>
            </p:cNvPr>
            <p:cNvSpPr/>
            <p:nvPr/>
          </p:nvSpPr>
          <p:spPr>
            <a:xfrm>
              <a:off x="4277927" y="45303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7EB5A7-0470-6FD9-C2B5-687C4CC83973}"/>
                </a:ext>
              </a:extLst>
            </p:cNvPr>
            <p:cNvSpPr/>
            <p:nvPr/>
          </p:nvSpPr>
          <p:spPr>
            <a:xfrm>
              <a:off x="4277927" y="486859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15D60F-8256-E9CC-87B2-D63D694C2553}"/>
              </a:ext>
            </a:extLst>
          </p:cNvPr>
          <p:cNvGrpSpPr/>
          <p:nvPr/>
        </p:nvGrpSpPr>
        <p:grpSpPr>
          <a:xfrm>
            <a:off x="1404421" y="2469878"/>
            <a:ext cx="163127" cy="2536064"/>
            <a:chOff x="4267200" y="2484933"/>
            <a:chExt cx="163127" cy="253606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8D58054-2494-1E78-36A0-22FE6967125A}"/>
                </a:ext>
              </a:extLst>
            </p:cNvPr>
            <p:cNvSpPr/>
            <p:nvPr/>
          </p:nvSpPr>
          <p:spPr>
            <a:xfrm>
              <a:off x="4267200" y="2484933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C70A54-985D-9A1B-4C9D-ECBB62F8386D}"/>
                </a:ext>
              </a:extLst>
            </p:cNvPr>
            <p:cNvSpPr/>
            <p:nvPr/>
          </p:nvSpPr>
          <p:spPr>
            <a:xfrm>
              <a:off x="4267200" y="28232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76B0500-9D88-C283-263B-86F038EAC524}"/>
                </a:ext>
              </a:extLst>
            </p:cNvPr>
            <p:cNvSpPr/>
            <p:nvPr/>
          </p:nvSpPr>
          <p:spPr>
            <a:xfrm>
              <a:off x="4267200" y="3167138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E4F928B-E86B-3C86-C89E-0B96108724E5}"/>
                </a:ext>
              </a:extLst>
            </p:cNvPr>
            <p:cNvSpPr/>
            <p:nvPr/>
          </p:nvSpPr>
          <p:spPr>
            <a:xfrm>
              <a:off x="4267200" y="350542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44B6D5-AB54-F8C4-A5FF-718C55A536AE}"/>
                </a:ext>
              </a:extLst>
            </p:cNvPr>
            <p:cNvSpPr/>
            <p:nvPr/>
          </p:nvSpPr>
          <p:spPr>
            <a:xfrm>
              <a:off x="4277927" y="384811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BC24EAC-ED6F-BB75-99B8-BE9F29CE02CD}"/>
                </a:ext>
              </a:extLst>
            </p:cNvPr>
            <p:cNvSpPr/>
            <p:nvPr/>
          </p:nvSpPr>
          <p:spPr>
            <a:xfrm>
              <a:off x="4277927" y="418639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864A1D9-7CB0-7D0F-6523-6446D5719405}"/>
                </a:ext>
              </a:extLst>
            </p:cNvPr>
            <p:cNvSpPr/>
            <p:nvPr/>
          </p:nvSpPr>
          <p:spPr>
            <a:xfrm>
              <a:off x="4277927" y="45303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E22C67A-3886-3CD9-2801-80BDA0791B28}"/>
                </a:ext>
              </a:extLst>
            </p:cNvPr>
            <p:cNvSpPr/>
            <p:nvPr/>
          </p:nvSpPr>
          <p:spPr>
            <a:xfrm>
              <a:off x="4277927" y="486859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D39EFEF-8B34-26C0-6456-CA7A63DFDBFE}"/>
              </a:ext>
            </a:extLst>
          </p:cNvPr>
          <p:cNvGrpSpPr/>
          <p:nvPr/>
        </p:nvGrpSpPr>
        <p:grpSpPr>
          <a:xfrm>
            <a:off x="1769332" y="2471933"/>
            <a:ext cx="163127" cy="2536064"/>
            <a:chOff x="4267200" y="2484933"/>
            <a:chExt cx="163127" cy="253606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0655820-C04F-42F9-C833-5FA0B8E4B2CE}"/>
                </a:ext>
              </a:extLst>
            </p:cNvPr>
            <p:cNvSpPr/>
            <p:nvPr/>
          </p:nvSpPr>
          <p:spPr>
            <a:xfrm>
              <a:off x="4267200" y="2484933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7409616-317A-2FAC-57C0-79F72E7D1656}"/>
                </a:ext>
              </a:extLst>
            </p:cNvPr>
            <p:cNvSpPr/>
            <p:nvPr/>
          </p:nvSpPr>
          <p:spPr>
            <a:xfrm>
              <a:off x="4267200" y="28232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A697B7E-4931-9052-B8D2-EF4C01AC6193}"/>
                </a:ext>
              </a:extLst>
            </p:cNvPr>
            <p:cNvSpPr/>
            <p:nvPr/>
          </p:nvSpPr>
          <p:spPr>
            <a:xfrm>
              <a:off x="4267200" y="3167138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01AFAC-1740-69BC-48AD-E784CECD6ED4}"/>
                </a:ext>
              </a:extLst>
            </p:cNvPr>
            <p:cNvSpPr/>
            <p:nvPr/>
          </p:nvSpPr>
          <p:spPr>
            <a:xfrm>
              <a:off x="4267200" y="350542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81F47-425A-8076-77BD-519961B09912}"/>
                </a:ext>
              </a:extLst>
            </p:cNvPr>
            <p:cNvSpPr/>
            <p:nvPr/>
          </p:nvSpPr>
          <p:spPr>
            <a:xfrm>
              <a:off x="4277927" y="384811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61FC2EC-D187-6959-5C93-5A3FBF436BBE}"/>
                </a:ext>
              </a:extLst>
            </p:cNvPr>
            <p:cNvSpPr/>
            <p:nvPr/>
          </p:nvSpPr>
          <p:spPr>
            <a:xfrm>
              <a:off x="4277927" y="418639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15F3EBF-E1B8-14E9-E4CA-1ED9ED50670B}"/>
                </a:ext>
              </a:extLst>
            </p:cNvPr>
            <p:cNvSpPr/>
            <p:nvPr/>
          </p:nvSpPr>
          <p:spPr>
            <a:xfrm>
              <a:off x="4277927" y="45303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192221D-F99A-9B6C-7FFD-9B8A6EE2D90D}"/>
                </a:ext>
              </a:extLst>
            </p:cNvPr>
            <p:cNvSpPr/>
            <p:nvPr/>
          </p:nvSpPr>
          <p:spPr>
            <a:xfrm>
              <a:off x="4277927" y="486859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C4A1DD-8B56-601A-264F-66822A77FE44}"/>
              </a:ext>
            </a:extLst>
          </p:cNvPr>
          <p:cNvGrpSpPr/>
          <p:nvPr/>
        </p:nvGrpSpPr>
        <p:grpSpPr>
          <a:xfrm>
            <a:off x="2134243" y="2473988"/>
            <a:ext cx="163127" cy="2536064"/>
            <a:chOff x="4267200" y="2484933"/>
            <a:chExt cx="163127" cy="253606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9843CBB-A644-E859-7EB9-376B24001E3B}"/>
                </a:ext>
              </a:extLst>
            </p:cNvPr>
            <p:cNvSpPr/>
            <p:nvPr/>
          </p:nvSpPr>
          <p:spPr>
            <a:xfrm>
              <a:off x="4267200" y="2484933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47D01D0-4769-079C-C592-50E4B4CB6381}"/>
                </a:ext>
              </a:extLst>
            </p:cNvPr>
            <p:cNvSpPr/>
            <p:nvPr/>
          </p:nvSpPr>
          <p:spPr>
            <a:xfrm>
              <a:off x="4267200" y="28232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B0E5E66-A138-61A8-5443-11455FC52483}"/>
                </a:ext>
              </a:extLst>
            </p:cNvPr>
            <p:cNvSpPr/>
            <p:nvPr/>
          </p:nvSpPr>
          <p:spPr>
            <a:xfrm>
              <a:off x="4267200" y="3167138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4F9EE49-C9CC-3C03-8621-19629EF3E0CD}"/>
                </a:ext>
              </a:extLst>
            </p:cNvPr>
            <p:cNvSpPr/>
            <p:nvPr/>
          </p:nvSpPr>
          <p:spPr>
            <a:xfrm>
              <a:off x="4267200" y="350542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1F91D2D-6D0A-F18B-8A85-25A45BE90924}"/>
                </a:ext>
              </a:extLst>
            </p:cNvPr>
            <p:cNvSpPr/>
            <p:nvPr/>
          </p:nvSpPr>
          <p:spPr>
            <a:xfrm>
              <a:off x="4277927" y="384811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AF72D47-2168-1259-57BB-74A64D13F736}"/>
                </a:ext>
              </a:extLst>
            </p:cNvPr>
            <p:cNvSpPr/>
            <p:nvPr/>
          </p:nvSpPr>
          <p:spPr>
            <a:xfrm>
              <a:off x="4277927" y="418639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33494A7-F566-13BB-222A-1E99A8CAE250}"/>
                </a:ext>
              </a:extLst>
            </p:cNvPr>
            <p:cNvSpPr/>
            <p:nvPr/>
          </p:nvSpPr>
          <p:spPr>
            <a:xfrm>
              <a:off x="4277927" y="45303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39F407B-4C88-3871-2EFC-1288445CE734}"/>
                </a:ext>
              </a:extLst>
            </p:cNvPr>
            <p:cNvSpPr/>
            <p:nvPr/>
          </p:nvSpPr>
          <p:spPr>
            <a:xfrm>
              <a:off x="4277927" y="486859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1B1204E-5FFC-0DF2-3093-48B6C43D41A0}"/>
              </a:ext>
            </a:extLst>
          </p:cNvPr>
          <p:cNvGrpSpPr/>
          <p:nvPr/>
        </p:nvGrpSpPr>
        <p:grpSpPr>
          <a:xfrm>
            <a:off x="2499154" y="2476043"/>
            <a:ext cx="163127" cy="2536064"/>
            <a:chOff x="4267200" y="2484933"/>
            <a:chExt cx="163127" cy="253606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CE5D303-06F0-A93D-BEF9-E6026805B13D}"/>
                </a:ext>
              </a:extLst>
            </p:cNvPr>
            <p:cNvSpPr/>
            <p:nvPr/>
          </p:nvSpPr>
          <p:spPr>
            <a:xfrm>
              <a:off x="4267200" y="2484933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354AF87-DDD9-632A-0068-CE0DB8EA5E6A}"/>
                </a:ext>
              </a:extLst>
            </p:cNvPr>
            <p:cNvSpPr/>
            <p:nvPr/>
          </p:nvSpPr>
          <p:spPr>
            <a:xfrm>
              <a:off x="4267200" y="28232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8A8C911-8C2A-9957-9CBF-E842BFDE169E}"/>
                </a:ext>
              </a:extLst>
            </p:cNvPr>
            <p:cNvSpPr/>
            <p:nvPr/>
          </p:nvSpPr>
          <p:spPr>
            <a:xfrm>
              <a:off x="4267200" y="3167138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707A17D-7251-7758-5821-BBC9EB865937}"/>
                </a:ext>
              </a:extLst>
            </p:cNvPr>
            <p:cNvSpPr/>
            <p:nvPr/>
          </p:nvSpPr>
          <p:spPr>
            <a:xfrm>
              <a:off x="4267200" y="350542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4306A93-955E-E303-704A-AEC6161C2CD1}"/>
                </a:ext>
              </a:extLst>
            </p:cNvPr>
            <p:cNvSpPr/>
            <p:nvPr/>
          </p:nvSpPr>
          <p:spPr>
            <a:xfrm>
              <a:off x="4277927" y="384811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A2578BE-9432-21A2-AF9C-82FAE82303CD}"/>
                </a:ext>
              </a:extLst>
            </p:cNvPr>
            <p:cNvSpPr/>
            <p:nvPr/>
          </p:nvSpPr>
          <p:spPr>
            <a:xfrm>
              <a:off x="4277927" y="418639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EC70888-F0DB-A2A5-B1A0-47574C7A151A}"/>
                </a:ext>
              </a:extLst>
            </p:cNvPr>
            <p:cNvSpPr/>
            <p:nvPr/>
          </p:nvSpPr>
          <p:spPr>
            <a:xfrm>
              <a:off x="4277927" y="45303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B446BD8-1FA8-DEBB-FBBF-2219A98255A6}"/>
                </a:ext>
              </a:extLst>
            </p:cNvPr>
            <p:cNvSpPr/>
            <p:nvPr/>
          </p:nvSpPr>
          <p:spPr>
            <a:xfrm>
              <a:off x="4277927" y="486859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C01FEAD-EA51-7E3D-566E-C22E0C6DE83D}"/>
              </a:ext>
            </a:extLst>
          </p:cNvPr>
          <p:cNvGrpSpPr/>
          <p:nvPr/>
        </p:nvGrpSpPr>
        <p:grpSpPr>
          <a:xfrm>
            <a:off x="2864065" y="2478098"/>
            <a:ext cx="163127" cy="2536064"/>
            <a:chOff x="4267200" y="2484933"/>
            <a:chExt cx="163127" cy="253606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8997F43-BC96-0BD6-979B-6BBEB559E3EC}"/>
                </a:ext>
              </a:extLst>
            </p:cNvPr>
            <p:cNvSpPr/>
            <p:nvPr/>
          </p:nvSpPr>
          <p:spPr>
            <a:xfrm>
              <a:off x="4267200" y="2484933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9F3663-A64D-2082-92A1-C175ADA4F92E}"/>
                </a:ext>
              </a:extLst>
            </p:cNvPr>
            <p:cNvSpPr/>
            <p:nvPr/>
          </p:nvSpPr>
          <p:spPr>
            <a:xfrm>
              <a:off x="4267200" y="28232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9305B56-66F4-225A-9CC2-1C9579944BD4}"/>
                </a:ext>
              </a:extLst>
            </p:cNvPr>
            <p:cNvSpPr/>
            <p:nvPr/>
          </p:nvSpPr>
          <p:spPr>
            <a:xfrm>
              <a:off x="4267200" y="3167138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07301EF-7E92-9A8C-5A8F-497DA567B0B4}"/>
                </a:ext>
              </a:extLst>
            </p:cNvPr>
            <p:cNvSpPr/>
            <p:nvPr/>
          </p:nvSpPr>
          <p:spPr>
            <a:xfrm>
              <a:off x="4267200" y="350542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F5969B5-3A8D-D44B-8173-C87BDCABA593}"/>
                </a:ext>
              </a:extLst>
            </p:cNvPr>
            <p:cNvSpPr/>
            <p:nvPr/>
          </p:nvSpPr>
          <p:spPr>
            <a:xfrm>
              <a:off x="4277927" y="384811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6A01DE5-6A68-6046-3EA4-8A10C0C3D483}"/>
                </a:ext>
              </a:extLst>
            </p:cNvPr>
            <p:cNvSpPr/>
            <p:nvPr/>
          </p:nvSpPr>
          <p:spPr>
            <a:xfrm>
              <a:off x="4277927" y="418639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474DB0-CCB3-2E7E-0D9E-9A5A5B3AD85B}"/>
                </a:ext>
              </a:extLst>
            </p:cNvPr>
            <p:cNvSpPr/>
            <p:nvPr/>
          </p:nvSpPr>
          <p:spPr>
            <a:xfrm>
              <a:off x="4277927" y="45303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A4D8B3C-03AC-0337-2288-F6C4E9767207}"/>
                </a:ext>
              </a:extLst>
            </p:cNvPr>
            <p:cNvSpPr/>
            <p:nvPr/>
          </p:nvSpPr>
          <p:spPr>
            <a:xfrm>
              <a:off x="4277927" y="486859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AC19B4B-C277-4A67-3836-3F99678E54A5}"/>
              </a:ext>
            </a:extLst>
          </p:cNvPr>
          <p:cNvGrpSpPr/>
          <p:nvPr/>
        </p:nvGrpSpPr>
        <p:grpSpPr>
          <a:xfrm>
            <a:off x="3228976" y="2480153"/>
            <a:ext cx="163127" cy="2536064"/>
            <a:chOff x="4267200" y="2484933"/>
            <a:chExt cx="163127" cy="253606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22848ED-9919-62E8-FDE7-C0BB105391E6}"/>
                </a:ext>
              </a:extLst>
            </p:cNvPr>
            <p:cNvSpPr/>
            <p:nvPr/>
          </p:nvSpPr>
          <p:spPr>
            <a:xfrm>
              <a:off x="4267200" y="2484933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19AAA6A-8DBA-1E73-B064-CE520471F406}"/>
                </a:ext>
              </a:extLst>
            </p:cNvPr>
            <p:cNvSpPr/>
            <p:nvPr/>
          </p:nvSpPr>
          <p:spPr>
            <a:xfrm>
              <a:off x="4267200" y="28232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22747DB-DE78-94D1-3BD1-BB41D8929C5E}"/>
                </a:ext>
              </a:extLst>
            </p:cNvPr>
            <p:cNvSpPr/>
            <p:nvPr/>
          </p:nvSpPr>
          <p:spPr>
            <a:xfrm>
              <a:off x="4267200" y="3167138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36EF194-4AA0-D831-88FA-D8A7AC42C6A5}"/>
                </a:ext>
              </a:extLst>
            </p:cNvPr>
            <p:cNvSpPr/>
            <p:nvPr/>
          </p:nvSpPr>
          <p:spPr>
            <a:xfrm>
              <a:off x="4267200" y="350542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C08A103-AD73-379B-A71E-05BE8C956744}"/>
                </a:ext>
              </a:extLst>
            </p:cNvPr>
            <p:cNvSpPr/>
            <p:nvPr/>
          </p:nvSpPr>
          <p:spPr>
            <a:xfrm>
              <a:off x="4277927" y="384811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7BEFC64-BF37-4F98-48DC-CAEC1CC6DBC7}"/>
                </a:ext>
              </a:extLst>
            </p:cNvPr>
            <p:cNvSpPr/>
            <p:nvPr/>
          </p:nvSpPr>
          <p:spPr>
            <a:xfrm>
              <a:off x="4277927" y="418639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8791A71-817B-52DA-8358-7FECF2FF7B33}"/>
                </a:ext>
              </a:extLst>
            </p:cNvPr>
            <p:cNvSpPr/>
            <p:nvPr/>
          </p:nvSpPr>
          <p:spPr>
            <a:xfrm>
              <a:off x="4277927" y="453031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E5DBAAC-1338-3F41-CEDF-3A3C709BB989}"/>
                </a:ext>
              </a:extLst>
            </p:cNvPr>
            <p:cNvSpPr/>
            <p:nvPr/>
          </p:nvSpPr>
          <p:spPr>
            <a:xfrm>
              <a:off x="4277927" y="486859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0EB42B8-8ACF-258D-A81E-3ACF56472B7D}"/>
              </a:ext>
            </a:extLst>
          </p:cNvPr>
          <p:cNvCxnSpPr/>
          <p:nvPr/>
        </p:nvCxnSpPr>
        <p:spPr>
          <a:xfrm flipH="1" flipV="1">
            <a:off x="3429000" y="2591853"/>
            <a:ext cx="2209800" cy="115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FF1FAFC-B746-DD06-FBAB-2CBA34BB488D}"/>
              </a:ext>
            </a:extLst>
          </p:cNvPr>
          <p:cNvCxnSpPr>
            <a:endCxn id="65" idx="5"/>
          </p:cNvCxnSpPr>
          <p:nvPr/>
        </p:nvCxnSpPr>
        <p:spPr>
          <a:xfrm flipH="1" flipV="1">
            <a:off x="2275052" y="4305529"/>
            <a:ext cx="2514347" cy="1180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C3D1904B-27FF-A552-3112-3062D00F84E1}"/>
              </a:ext>
            </a:extLst>
          </p:cNvPr>
          <p:cNvSpPr txBox="1"/>
          <p:nvPr/>
        </p:nvSpPr>
        <p:spPr>
          <a:xfrm>
            <a:off x="4334910" y="2333753"/>
            <a:ext cx="1085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000111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5630686-5261-5052-F709-F574D523F56A}"/>
              </a:ext>
            </a:extLst>
          </p:cNvPr>
          <p:cNvSpPr txBox="1"/>
          <p:nvPr/>
        </p:nvSpPr>
        <p:spPr>
          <a:xfrm>
            <a:off x="3605678" y="5332182"/>
            <a:ext cx="109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001100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F902A88-2BF6-A738-CBAB-341FC23A88B8}"/>
              </a:ext>
            </a:extLst>
          </p:cNvPr>
          <p:cNvSpPr txBox="1"/>
          <p:nvPr/>
        </p:nvSpPr>
        <p:spPr>
          <a:xfrm>
            <a:off x="3991843" y="2987866"/>
            <a:ext cx="50577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With more complex signal constellations, </a:t>
            </a:r>
          </a:p>
          <a:p>
            <a:r>
              <a:rPr lang="en-US" sz="2000" dirty="0"/>
              <a:t>one “point” can convey much more </a:t>
            </a:r>
          </a:p>
          <a:p>
            <a:r>
              <a:rPr lang="en-US" sz="2000" dirty="0"/>
              <a:t>information</a:t>
            </a:r>
          </a:p>
          <a:p>
            <a:pPr marL="688975" indent="163513">
              <a:buFont typeface="Courier New" panose="02070309020205020404" pitchFamily="49" charset="0"/>
              <a:buChar char="o"/>
            </a:pPr>
            <a:r>
              <a:rPr lang="en-US" sz="2000" dirty="0"/>
              <a:t>	As shown, each point conveys 6-bits</a:t>
            </a:r>
            <a:br>
              <a:rPr lang="en-US" sz="2000" dirty="0"/>
            </a:br>
            <a:r>
              <a:rPr lang="en-US" sz="2000" dirty="0"/>
              <a:t>	of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sensitivity to phase and amplitude</a:t>
            </a:r>
          </a:p>
          <a:p>
            <a:r>
              <a:rPr lang="en-US" sz="2000" dirty="0"/>
              <a:t>inaccuracies ( and noise )</a:t>
            </a:r>
          </a:p>
        </p:txBody>
      </p:sp>
    </p:spTree>
    <p:extLst>
      <p:ext uri="{BB962C8B-B14F-4D97-AF65-F5344CB8AC3E}">
        <p14:creationId xmlns:p14="http://schemas.microsoft.com/office/powerpoint/2010/main" val="342272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Increasing Channel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Using a more complex “alphabet” or signal constellation</a:t>
            </a:r>
            <a:br>
              <a:rPr lang="en-US" sz="2400" dirty="0"/>
            </a:br>
            <a:r>
              <a:rPr lang="en-US" sz="2400" dirty="0"/>
              <a:t>enables more rapid data transmission</a:t>
            </a:r>
          </a:p>
          <a:p>
            <a:r>
              <a:rPr lang="en-US" sz="2400" dirty="0"/>
              <a:t>Integrity of the channel becomes increasingly important with</a:t>
            </a:r>
            <a:br>
              <a:rPr lang="en-US" sz="2400" dirty="0"/>
            </a:br>
            <a:r>
              <a:rPr lang="en-US" sz="2400" dirty="0"/>
              <a:t>more complex constellations</a:t>
            </a:r>
          </a:p>
          <a:p>
            <a:pPr lvl="1"/>
            <a:r>
              <a:rPr lang="en-US" sz="2000" dirty="0"/>
              <a:t>Phase linearity</a:t>
            </a:r>
          </a:p>
          <a:p>
            <a:pPr lvl="1"/>
            <a:r>
              <a:rPr lang="en-US" sz="2000" dirty="0"/>
              <a:t>Amplitude linearity</a:t>
            </a:r>
          </a:p>
          <a:p>
            <a:pPr lvl="1"/>
            <a:r>
              <a:rPr lang="en-US" sz="2000" dirty="0"/>
              <a:t>Noise of all types to include phase noise</a:t>
            </a:r>
          </a:p>
          <a:p>
            <a:pPr lvl="1"/>
            <a:r>
              <a:rPr lang="en-US" sz="2000" dirty="0"/>
              <a:t>Manner in which signals are filtered</a:t>
            </a:r>
          </a:p>
          <a:p>
            <a:pPr lvl="1"/>
            <a:r>
              <a:rPr lang="en-US" sz="2000" dirty="0"/>
              <a:t>Accuracy of frequency sources for sampling and frequency translation</a:t>
            </a:r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69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Nothing is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In the late 1940’s several researchers identified the limitations on the amount of data that can be passed through a channel</a:t>
            </a:r>
          </a:p>
          <a:p>
            <a:pPr lvl="1"/>
            <a:r>
              <a:rPr lang="en-US" sz="2000" dirty="0"/>
              <a:t>These limitations are true today</a:t>
            </a:r>
          </a:p>
          <a:p>
            <a:pPr lvl="1"/>
            <a:r>
              <a:rPr lang="en-US" sz="2000" dirty="0"/>
              <a:t>Generally called the Shannon Capacity Theorem</a:t>
            </a:r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B1115-A40B-C235-36DB-F245C52A0AD8}"/>
              </a:ext>
            </a:extLst>
          </p:cNvPr>
          <p:cNvSpPr txBox="1"/>
          <p:nvPr/>
        </p:nvSpPr>
        <p:spPr>
          <a:xfrm>
            <a:off x="636467" y="3738476"/>
            <a:ext cx="78710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Error-free transmission can be achieved at any rate lower </a:t>
            </a:r>
            <a:br>
              <a:rPr lang="en-US" dirty="0"/>
            </a:br>
            <a:r>
              <a:rPr lang="en-US" dirty="0"/>
              <a:t>than the capacity predicted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one has “beaten” the capacity theorem although modern</a:t>
            </a:r>
            <a:br>
              <a:rPr lang="en-US" dirty="0"/>
            </a:br>
            <a:r>
              <a:rPr lang="en-US" dirty="0"/>
              <a:t>techniques are getting closer and closer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B817D-CE6B-D788-9A58-65B8A923A718}"/>
              </a:ext>
            </a:extLst>
          </p:cNvPr>
          <p:cNvSpPr txBox="1"/>
          <p:nvPr/>
        </p:nvSpPr>
        <p:spPr>
          <a:xfrm>
            <a:off x="1575017" y="6248400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 = bits/sec  W = bandwidth   E</a:t>
            </a:r>
            <a:r>
              <a:rPr lang="en-US" sz="1800" baseline="-25000" dirty="0"/>
              <a:t>b</a:t>
            </a:r>
            <a:r>
              <a:rPr lang="en-US" sz="1800" dirty="0"/>
              <a:t> = energy per bit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F3BF7D-536E-C076-5092-450D0049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942690"/>
            <a:ext cx="215455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Channel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Of great importance in today’s digital signaling is coding:</a:t>
            </a:r>
          </a:p>
          <a:p>
            <a:pPr lvl="1"/>
            <a:r>
              <a:rPr lang="en-US" sz="2000" dirty="0"/>
              <a:t>Encode a signal to be more tolerant of nonideal conditions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Grey codes, 8b10b coding, Manchester, differential, Trellis, etc., etc.</a:t>
            </a:r>
          </a:p>
          <a:p>
            <a:pPr lvl="1"/>
            <a:r>
              <a:rPr lang="en-US" sz="2000" dirty="0"/>
              <a:t>Augment intelligence with a FEC – forward error correction code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Adds “overhead” to the signal BUT can self-correct some bit errors as they occur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Many, many types: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1400" dirty="0"/>
              <a:t>BCH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1400" dirty="0"/>
              <a:t>Reed-Solomon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1400" dirty="0"/>
              <a:t>Convolutional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1400" dirty="0"/>
              <a:t>Trellis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sz="1400" dirty="0"/>
              <a:t>Viterbi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1400" dirty="0"/>
              <a:t>Turbo</a:t>
            </a:r>
          </a:p>
          <a:p>
            <a:pPr lvl="1"/>
            <a:r>
              <a:rPr lang="en-US" sz="2000" dirty="0"/>
              <a:t>Codes can be layered on top of one another; adds security</a:t>
            </a:r>
          </a:p>
          <a:p>
            <a:pPr lvl="2"/>
            <a:r>
              <a:rPr lang="en-US" sz="1600" dirty="0"/>
              <a:t>Without knowledge of the “key code”, cannot decipher it</a:t>
            </a:r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667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What About FT8?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2400" dirty="0"/>
              <a:t>Imagine two situations where you, the receiver, must determine when the letter “E” ( a dot ) is sent in Morse code</a:t>
            </a:r>
          </a:p>
          <a:p>
            <a:pPr marL="0" indent="0">
              <a:buNone/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7FF9E8-4110-7E6E-9B0F-486C96FD32F7}"/>
              </a:ext>
            </a:extLst>
          </p:cNvPr>
          <p:cNvCxnSpPr/>
          <p:nvPr/>
        </p:nvCxnSpPr>
        <p:spPr>
          <a:xfrm>
            <a:off x="990600" y="2819400"/>
            <a:ext cx="7239000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D345B0-2633-103E-70EC-B04E181F6E92}"/>
              </a:ext>
            </a:extLst>
          </p:cNvPr>
          <p:cNvCxnSpPr>
            <a:cxnSpLocks/>
          </p:cNvCxnSpPr>
          <p:nvPr/>
        </p:nvCxnSpPr>
        <p:spPr>
          <a:xfrm>
            <a:off x="5486400" y="3276600"/>
            <a:ext cx="835581" cy="0"/>
          </a:xfrm>
          <a:prstGeom prst="straightConnector1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159BC0-5518-F029-5B5B-91FA7E8E8FB2}"/>
              </a:ext>
            </a:extLst>
          </p:cNvPr>
          <p:cNvSpPr txBox="1"/>
          <p:nvPr/>
        </p:nvSpPr>
        <p:spPr>
          <a:xfrm>
            <a:off x="3277592" y="2357733"/>
            <a:ext cx="335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length = 60 seconds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E7DAC-039E-ED62-EB98-5DF948A31B91}"/>
              </a:ext>
            </a:extLst>
          </p:cNvPr>
          <p:cNvSpPr txBox="1"/>
          <p:nvPr/>
        </p:nvSpPr>
        <p:spPr>
          <a:xfrm>
            <a:off x="4191000" y="3392470"/>
            <a:ext cx="342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length = 7.5 seconds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BCB2B8-EE25-A663-7E0F-43D620E5B1DE}"/>
              </a:ext>
            </a:extLst>
          </p:cNvPr>
          <p:cNvSpPr txBox="1"/>
          <p:nvPr/>
        </p:nvSpPr>
        <p:spPr>
          <a:xfrm>
            <a:off x="762000" y="4114800"/>
            <a:ext cx="83686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low to marginal signal conditions, noise and other interference is present,</a:t>
            </a:r>
            <a:br>
              <a:rPr lang="en-US" sz="1800" dirty="0"/>
            </a:br>
            <a:r>
              <a:rPr lang="en-US" sz="1800" dirty="0"/>
              <a:t>increasing the chances an incorrect detection occurs in the 60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FT8 due to very accurate time keeping, your receiver knows to listen to only 7.5</a:t>
            </a:r>
          </a:p>
          <a:p>
            <a:r>
              <a:rPr lang="en-US" sz="1800" dirty="0"/>
              <a:t>	seconds and disregards the other 52.5. This improves the error rate and allows </a:t>
            </a:r>
          </a:p>
          <a:p>
            <a:r>
              <a:rPr lang="en-US" sz="1800" dirty="0"/>
              <a:t>	signal levels to be even lower in strength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8135FA-E925-688F-E16D-419C96E12812}"/>
              </a:ext>
            </a:extLst>
          </p:cNvPr>
          <p:cNvSpPr txBox="1"/>
          <p:nvPr/>
        </p:nvSpPr>
        <p:spPr>
          <a:xfrm>
            <a:off x="1682856" y="6246168"/>
            <a:ext cx="585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Numbers chosen only to illustrate principles</a:t>
            </a:r>
          </a:p>
        </p:txBody>
      </p:sp>
    </p:spTree>
    <p:extLst>
      <p:ext uri="{BB962C8B-B14F-4D97-AF65-F5344CB8AC3E}">
        <p14:creationId xmlns:p14="http://schemas.microsoft.com/office/powerpoint/2010/main" val="3164014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/>
              <a:t>What About FT8 - 2?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199"/>
          </a:xfrm>
        </p:spPr>
        <p:txBody>
          <a:bodyPr/>
          <a:lstStyle/>
          <a:p>
            <a:r>
              <a:rPr lang="en-US" sz="1800" dirty="0"/>
              <a:t>FT8 works by sending signals in 15-second-blocks with 12.64 seconds of transmission time and 2.36 seconds of decode time</a:t>
            </a:r>
          </a:p>
          <a:p>
            <a:r>
              <a:rPr lang="en-US" sz="1800" dirty="0"/>
              <a:t>This allows FT8 transmission to support up to 13 characters</a:t>
            </a:r>
          </a:p>
          <a:p>
            <a:r>
              <a:rPr lang="en-US" sz="1800" dirty="0"/>
              <a:t>FT8 employs 8-FSK (frequency shift keying) format in a signal bandwidth of only 50 Hz.</a:t>
            </a:r>
          </a:p>
          <a:p>
            <a:pPr lvl="1"/>
            <a:r>
              <a:rPr lang="en-US" sz="1800" dirty="0"/>
              <a:t>Standard FSK </a:t>
            </a:r>
            <a:r>
              <a:rPr lang="en-US" sz="1800"/>
              <a:t>(RTTY) uses </a:t>
            </a:r>
            <a:r>
              <a:rPr lang="en-US" sz="1800" dirty="0"/>
              <a:t>two tones separated by 170 Hz</a:t>
            </a:r>
          </a:p>
          <a:p>
            <a:r>
              <a:rPr lang="en-US" sz="1800" dirty="0"/>
              <a:t>FT8 also employs forward error correction (FEC) coding</a:t>
            </a:r>
          </a:p>
          <a:p>
            <a:pPr lvl="1"/>
            <a:r>
              <a:rPr lang="en-US" sz="1800" dirty="0"/>
              <a:t>Signals are “pre-encoded” such that at the receiver they are more accurately received</a:t>
            </a:r>
          </a:p>
          <a:p>
            <a:pPr lvl="1"/>
            <a:r>
              <a:rPr lang="en-US" sz="1800" dirty="0"/>
              <a:t>Some FECs can self-correct one or possibly two mistakes; the more</a:t>
            </a:r>
            <a:br>
              <a:rPr lang="en-US" sz="1800" dirty="0"/>
            </a:br>
            <a:r>
              <a:rPr lang="en-US" sz="1800" dirty="0"/>
              <a:t>the correction the more overhead embodied in the coded signal</a:t>
            </a:r>
          </a:p>
          <a:p>
            <a:r>
              <a:rPr lang="en-US" sz="1800" dirty="0"/>
              <a:t>Accurate time stamps are critical to successful FT8</a:t>
            </a:r>
          </a:p>
          <a:p>
            <a:pPr lvl="1"/>
            <a:r>
              <a:rPr lang="en-US" sz="1800" dirty="0"/>
              <a:t>A wandering computer clock will instantly cease FT8 reception/transmission</a:t>
            </a: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490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0F7C-6894-43FF-7B07-603D778D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/>
              <a:t>Advances in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C0C8-9395-B49F-FCC4-20783435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/>
              <a:t>Technology rarely advances in complexity or capability without some market driving force</a:t>
            </a:r>
          </a:p>
          <a:p>
            <a:pPr lvl="1"/>
            <a:r>
              <a:rPr lang="en-US" sz="2400" dirty="0"/>
              <a:t>Increased efficiency of data transmission</a:t>
            </a:r>
          </a:p>
          <a:p>
            <a:pPr lvl="1"/>
            <a:r>
              <a:rPr lang="en-US" sz="2400" dirty="0"/>
              <a:t>Improved error-free transmission</a:t>
            </a:r>
          </a:p>
          <a:p>
            <a:pPr lvl="1"/>
            <a:r>
              <a:rPr lang="en-US" sz="2400" dirty="0"/>
              <a:t>Higher volume of data passed per unit time</a:t>
            </a:r>
          </a:p>
          <a:p>
            <a:pPr lvl="1"/>
            <a:r>
              <a:rPr lang="en-US" sz="2400" dirty="0"/>
              <a:t>Conservation of limited frequency spectrum</a:t>
            </a:r>
          </a:p>
          <a:p>
            <a:pPr lvl="1"/>
            <a:r>
              <a:rPr lang="en-US" sz="2400" dirty="0"/>
              <a:t>SWAP: size, weight and power of hardware</a:t>
            </a:r>
          </a:p>
          <a:p>
            <a:pPr lvl="1"/>
            <a:r>
              <a:rPr lang="en-US" sz="2400" dirty="0"/>
              <a:t>Manufacturability, affordability of hardware</a:t>
            </a:r>
          </a:p>
        </p:txBody>
      </p:sp>
    </p:spTree>
    <p:extLst>
      <p:ext uri="{BB962C8B-B14F-4D97-AF65-F5344CB8AC3E}">
        <p14:creationId xmlns:p14="http://schemas.microsoft.com/office/powerpoint/2010/main" val="206215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3948-A3AD-42D6-933E-6FDBC7DB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/>
              <a:t>A Journey Through Communications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930F-CE45-457F-8C3C-80D2BEBE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990601"/>
            <a:ext cx="6781800" cy="3733800"/>
          </a:xfrm>
          <a:ln>
            <a:noFill/>
          </a:ln>
        </p:spPr>
        <p:txBody>
          <a:bodyPr/>
          <a:lstStyle/>
          <a:p>
            <a:r>
              <a:rPr lang="en-US" sz="2000" dirty="0"/>
              <a:t>Morse Code</a:t>
            </a:r>
          </a:p>
          <a:p>
            <a:r>
              <a:rPr lang="en-US" sz="2000" dirty="0"/>
              <a:t>AM and SSB</a:t>
            </a:r>
          </a:p>
          <a:p>
            <a:r>
              <a:rPr lang="en-US" sz="2000" dirty="0"/>
              <a:t>NBFM – narrowband FM</a:t>
            </a:r>
          </a:p>
          <a:p>
            <a:r>
              <a:rPr lang="en-US" sz="2000" dirty="0"/>
              <a:t>Standard FM</a:t>
            </a:r>
          </a:p>
          <a:p>
            <a:r>
              <a:rPr lang="en-US" sz="2000" dirty="0"/>
              <a:t>Noise and its impacts</a:t>
            </a:r>
          </a:p>
          <a:p>
            <a:r>
              <a:rPr lang="en-US" sz="2000" dirty="0"/>
              <a:t>Digital Waveforms – constellation diagrams</a:t>
            </a:r>
          </a:p>
          <a:p>
            <a:pPr lvl="1"/>
            <a:r>
              <a:rPr lang="en-US" sz="1600" dirty="0"/>
              <a:t>BPSK – binary phase shift keying</a:t>
            </a:r>
          </a:p>
          <a:p>
            <a:pPr lvl="1"/>
            <a:r>
              <a:rPr lang="en-US" sz="1600" dirty="0"/>
              <a:t>QPSK – quadrature phase shift keying</a:t>
            </a:r>
          </a:p>
          <a:p>
            <a:r>
              <a:rPr lang="en-US" sz="2000" dirty="0"/>
              <a:t>Coding</a:t>
            </a:r>
          </a:p>
          <a:p>
            <a:r>
              <a:rPr lang="en-US" sz="2000" dirty="0"/>
              <a:t>FT8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018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3948-A3AD-42D6-933E-6FDBC7DB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/>
              <a:t>Morse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930F-CE45-457F-8C3C-80D2BEBE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05494"/>
            <a:ext cx="7315200" cy="4525963"/>
          </a:xfrm>
          <a:ln>
            <a:noFill/>
          </a:ln>
        </p:spPr>
        <p:txBody>
          <a:bodyPr/>
          <a:lstStyle/>
          <a:p>
            <a:r>
              <a:rPr lang="en-US" sz="2400" dirty="0"/>
              <a:t>Series of ON/OFF tones</a:t>
            </a:r>
          </a:p>
          <a:p>
            <a:r>
              <a:rPr lang="en-US" sz="2400" dirty="0"/>
              <a:t>The “code” itself was designed to:</a:t>
            </a:r>
          </a:p>
          <a:p>
            <a:pPr lvl="1"/>
            <a:r>
              <a:rPr lang="en-US" sz="1800" dirty="0"/>
              <a:t>Expedite letters used most frequently</a:t>
            </a:r>
          </a:p>
          <a:p>
            <a:pPr lvl="1"/>
            <a:r>
              <a:rPr lang="en-US" sz="1800" dirty="0"/>
              <a:t>Minimize overall character length while accommodating the 26 basic </a:t>
            </a:r>
            <a:r>
              <a:rPr lang="en-US" sz="1800" dirty="0" err="1"/>
              <a:t>latin</a:t>
            </a:r>
            <a:r>
              <a:rPr lang="en-US" sz="1800" dirty="0"/>
              <a:t> letters</a:t>
            </a:r>
          </a:p>
          <a:p>
            <a:pPr lvl="1"/>
            <a:r>
              <a:rPr lang="en-US" sz="1800" dirty="0"/>
              <a:t>Promote intelligibility</a:t>
            </a:r>
          </a:p>
          <a:p>
            <a:pPr lvl="1"/>
            <a:r>
              <a:rPr lang="en-US" sz="1800" dirty="0"/>
              <a:t>Offer a level of noise/interference immunity</a:t>
            </a:r>
          </a:p>
          <a:p>
            <a:r>
              <a:rPr lang="en-US" sz="2400" dirty="0"/>
              <a:t>A “</a:t>
            </a:r>
            <a:r>
              <a:rPr lang="en-US" sz="2400" dirty="0" err="1"/>
              <a:t>Dit</a:t>
            </a:r>
            <a:r>
              <a:rPr lang="en-US" sz="2400" dirty="0"/>
              <a:t>” is one time unit in length</a:t>
            </a:r>
          </a:p>
          <a:p>
            <a:r>
              <a:rPr lang="en-US" sz="2400" dirty="0"/>
              <a:t>A “Dash” is three time units in length</a:t>
            </a:r>
          </a:p>
          <a:p>
            <a:r>
              <a:rPr lang="en-US" sz="2400" dirty="0"/>
              <a:t>Interelement gap is one time unit or “</a:t>
            </a:r>
            <a:r>
              <a:rPr lang="en-US" sz="2400" dirty="0" err="1"/>
              <a:t>Dit</a:t>
            </a:r>
            <a:r>
              <a:rPr lang="en-US" sz="2400" dirty="0"/>
              <a:t>” in length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045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3948-A3AD-42D6-933E-6FDBC7DB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/>
              <a:t>Morse Code - 2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930F-CE45-457F-8C3C-80D2BEBE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05494"/>
            <a:ext cx="7315200" cy="4525963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shorter the “</a:t>
            </a:r>
            <a:r>
              <a:rPr lang="en-US" sz="2400" dirty="0" err="1"/>
              <a:t>dit</a:t>
            </a:r>
            <a:r>
              <a:rPr lang="en-US" sz="2400" dirty="0"/>
              <a:t>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Wider channel bandwidth required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More noise enters the channel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Channel bandwidth places upper limit on the </a:t>
            </a:r>
            <a:r>
              <a:rPr lang="en-US" sz="1800" dirty="0" err="1"/>
              <a:t>dit</a:t>
            </a:r>
            <a:r>
              <a:rPr lang="en-US" sz="1800" dirty="0"/>
              <a:t>-dah rate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Transmitter and receiver among the simplest possible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Receiver determines presence/absence of signal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Distinguish sequence of dots and dashes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 2005 a Belarus amateur transmitted 230 Morse code marks of mixed text in one minute</a:t>
            </a:r>
          </a:p>
          <a:p>
            <a:pPr lvl="1"/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13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3948-A3AD-42D6-933E-6FDBC7DB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/>
              <a:t>Morse Code - 3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930F-CE45-457F-8C3C-80D2BEBE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05494"/>
            <a:ext cx="7315200" cy="4525963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Using the </a:t>
            </a:r>
            <a:r>
              <a:rPr lang="en-US" sz="2400" dirty="0" err="1"/>
              <a:t>Dit</a:t>
            </a:r>
            <a:r>
              <a:rPr lang="en-US" sz="2400" dirty="0"/>
              <a:t>-Dash timing principles of Morse a mathematical expression for the time required to send “LARG” was quickly developed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1 Morse word is 5 characters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20 WPM (words per minute) equates to 100 characters in a minute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Required bandwidth is simply 1/(time of one bit)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This is a rudimentary approximation for comparison only</a:t>
            </a:r>
          </a:p>
          <a:p>
            <a:pPr lvl="1"/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43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3948-A3AD-42D6-933E-6FDBC7DB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/>
              <a:t>Morse Code - 4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930F-CE45-457F-8C3C-80D2BEBE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648200"/>
            <a:ext cx="7315200" cy="847106"/>
          </a:xfrm>
          <a:ln>
            <a:noFill/>
          </a:ln>
        </p:spPr>
        <p:txBody>
          <a:bodyPr/>
          <a:lstStyle/>
          <a:p>
            <a:pPr lvl="1"/>
            <a:endParaRPr lang="en-US" sz="16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F2D8C-DD0B-CE7F-5D71-5F08B53CB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86043"/>
            <a:ext cx="5296369" cy="3805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BD761-914E-5417-1372-75E2CC9EC51C}"/>
              </a:ext>
            </a:extLst>
          </p:cNvPr>
          <p:cNvSpPr txBox="1"/>
          <p:nvPr/>
        </p:nvSpPr>
        <p:spPr>
          <a:xfrm>
            <a:off x="5524969" y="1811804"/>
            <a:ext cx="35894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shorter the bit the </a:t>
            </a:r>
          </a:p>
          <a:p>
            <a:r>
              <a:rPr lang="en-US" dirty="0"/>
              <a:t>higher the code rate</a:t>
            </a:r>
          </a:p>
          <a:p>
            <a:endParaRPr lang="en-US" dirty="0"/>
          </a:p>
          <a:p>
            <a:r>
              <a:rPr lang="en-US" dirty="0"/>
              <a:t>Bandwidth increases</a:t>
            </a:r>
          </a:p>
          <a:p>
            <a:r>
              <a:rPr lang="en-US" dirty="0"/>
              <a:t>proportionately to code rate</a:t>
            </a:r>
          </a:p>
        </p:txBody>
      </p:sp>
    </p:spTree>
    <p:extLst>
      <p:ext uri="{BB962C8B-B14F-4D97-AF65-F5344CB8AC3E}">
        <p14:creationId xmlns:p14="http://schemas.microsoft.com/office/powerpoint/2010/main" val="389641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3948-A3AD-42D6-933E-6FDBC7DB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/>
              <a:t>Morse Code - 5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930F-CE45-457F-8C3C-80D2BEBE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05495"/>
            <a:ext cx="7315200" cy="1304306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Using information presented, a code rate of 20 WPM requires 12.5 Hz of bandwidth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Compare this to what is needed for standard SSB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8C533-7A65-8887-C05E-E1714A87015D}"/>
              </a:ext>
            </a:extLst>
          </p:cNvPr>
          <p:cNvSpPr txBox="1"/>
          <p:nvPr/>
        </p:nvSpPr>
        <p:spPr>
          <a:xfrm>
            <a:off x="2286001" y="2221676"/>
            <a:ext cx="506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log</a:t>
            </a:r>
            <a:r>
              <a:rPr lang="en-US" baseline="-25000" dirty="0"/>
              <a:t>10</a:t>
            </a:r>
            <a:r>
              <a:rPr lang="en-US" dirty="0"/>
              <a:t>(12.5) = 10.97 dB-Hz      [CW]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50E63-6545-4E14-CB72-9ACF4244F865}"/>
              </a:ext>
            </a:extLst>
          </p:cNvPr>
          <p:cNvSpPr txBox="1"/>
          <p:nvPr/>
        </p:nvSpPr>
        <p:spPr>
          <a:xfrm>
            <a:off x="2286000" y="2722442"/>
            <a:ext cx="512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log</a:t>
            </a:r>
            <a:r>
              <a:rPr lang="en-US" baseline="-25000" dirty="0"/>
              <a:t>10</a:t>
            </a:r>
            <a:r>
              <a:rPr lang="en-US" dirty="0"/>
              <a:t>(2700) = 34.31 dB-Hz     [SSB]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ABECF7-F625-9E83-B370-EE562651DEC8}"/>
              </a:ext>
            </a:extLst>
          </p:cNvPr>
          <p:cNvSpPr txBox="1">
            <a:spLocks/>
          </p:cNvSpPr>
          <p:nvPr/>
        </p:nvSpPr>
        <p:spPr>
          <a:xfrm>
            <a:off x="914400" y="3404260"/>
            <a:ext cx="7315200" cy="130430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CW enjoys 23.34 dB-Hz advantage over SSB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kern="0" dirty="0"/>
              <a:t>Actually more because of intelligibility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A CW signal utilizes its bandwidth much more efficiently than SSB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The Morse receiver is very complex – a human ear that can decipher Morse code</a:t>
            </a:r>
          </a:p>
        </p:txBody>
      </p:sp>
    </p:spTree>
    <p:extLst>
      <p:ext uri="{BB962C8B-B14F-4D97-AF65-F5344CB8AC3E}">
        <p14:creationId xmlns:p14="http://schemas.microsoft.com/office/powerpoint/2010/main" val="2299098710"/>
      </p:ext>
    </p:extLst>
  </p:cSld>
  <p:clrMapOvr>
    <a:masterClrMapping/>
  </p:clrMapOvr>
</p:sld>
</file>

<file path=ppt/theme/theme1.xml><?xml version="1.0" encoding="utf-8"?>
<a:theme xmlns:a="http://schemas.openxmlformats.org/drawingml/2006/main" name="LARG Training">
  <a:themeElements>
    <a:clrScheme name="Placed JPEG Blend HORIZ GRA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ced JPEG Blend HORIZ GR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ced JPEG Blend HORIZ GRA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ced JPEG Blend HORIZ GRA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RG Training" id="{EA75E064-A92C-420E-A293-8CBF386D75A5}" vid="{4CE73829-C229-4183-A528-04967D299E61}"/>
    </a:ext>
  </a:extLst>
</a:theme>
</file>

<file path=ppt/theme/theme2.xml><?xml version="1.0" encoding="utf-8"?>
<a:theme xmlns:a="http://schemas.openxmlformats.org/drawingml/2006/main" name="1_LARG Training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RG Training" id="{07191CA3-6044-418B-9E1A-438CAAF0EFD0}" vid="{7A6734B0-7754-41DC-904B-6BB80559D6BF}"/>
    </a:ext>
  </a:extLst>
</a:theme>
</file>

<file path=ppt/theme/theme3.xml><?xml version="1.0" encoding="utf-8"?>
<a:theme xmlns:a="http://schemas.openxmlformats.org/drawingml/2006/main" name="1_Placed JPEG Blend HORIZ GRAY">
  <a:themeElements>
    <a:clrScheme name="Placed JPEG Blend HORIZ GRA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ced JPEG Blend HORIZ GR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ced JPEG Blend HORIZ GRA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ced JPEG Blend HORIZ GRA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ced JPEG Blend HORIZ GR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RG Training Template.potx" id="{E7CE2515-9F49-4A4B-9231-B360C92D20A7}" vid="{41C04147-EEBC-451B-B5A6-7C3BB41332F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 NO SCREENED DIAMOND</Template>
  <TotalTime>9404</TotalTime>
  <Words>1761</Words>
  <Application>Microsoft Office PowerPoint</Application>
  <PresentationFormat>On-screen Show (4:3)</PresentationFormat>
  <Paragraphs>235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Cambria Math</vt:lpstr>
      <vt:lpstr>Courier New</vt:lpstr>
      <vt:lpstr>Times New Roman</vt:lpstr>
      <vt:lpstr>Wingdings</vt:lpstr>
      <vt:lpstr>LARG Training</vt:lpstr>
      <vt:lpstr>1_LARG Training</vt:lpstr>
      <vt:lpstr>1_Placed JPEG Blend HORIZ GRAY</vt:lpstr>
      <vt:lpstr>PowerPoint Presentation</vt:lpstr>
      <vt:lpstr>Signals</vt:lpstr>
      <vt:lpstr>Advances in Communication</vt:lpstr>
      <vt:lpstr>A Journey Through Communications</vt:lpstr>
      <vt:lpstr>Morse Code</vt:lpstr>
      <vt:lpstr>Morse Code - 2</vt:lpstr>
      <vt:lpstr>Morse Code - 3</vt:lpstr>
      <vt:lpstr>Morse Code - 4</vt:lpstr>
      <vt:lpstr>Morse Code - 5</vt:lpstr>
      <vt:lpstr>AM and SSB</vt:lpstr>
      <vt:lpstr>NBFM – 2m and 70 cm FM</vt:lpstr>
      <vt:lpstr>Standard FM</vt:lpstr>
      <vt:lpstr>Standard FM - 2</vt:lpstr>
      <vt:lpstr>Noise</vt:lpstr>
      <vt:lpstr>A Digression into BPSK</vt:lpstr>
      <vt:lpstr>A Digression into BPSK - 2</vt:lpstr>
      <vt:lpstr>A Digression into BPSK - 3</vt:lpstr>
      <vt:lpstr>A Digression into BPSK - 4</vt:lpstr>
      <vt:lpstr>BPSK and Noise</vt:lpstr>
      <vt:lpstr>More than BPSK</vt:lpstr>
      <vt:lpstr>Increasing Channel Throughput</vt:lpstr>
      <vt:lpstr>Nothing is Free</vt:lpstr>
      <vt:lpstr>Channel Coding</vt:lpstr>
      <vt:lpstr>What About FT8?</vt:lpstr>
      <vt:lpstr>What About FT8 - 2?</vt:lpstr>
    </vt:vector>
  </TitlesOfParts>
  <Company>ARRL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DSZLACHETKA</dc:creator>
  <cp:lastModifiedBy>Jeff Crawford</cp:lastModifiedBy>
  <cp:revision>217</cp:revision>
  <dcterms:created xsi:type="dcterms:W3CDTF">2005-07-28T14:19:34Z</dcterms:created>
  <dcterms:modified xsi:type="dcterms:W3CDTF">2022-11-17T22:49:20Z</dcterms:modified>
</cp:coreProperties>
</file>