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81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9" r:id="rId14"/>
    <p:sldId id="267" r:id="rId15"/>
    <p:sldId id="268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60FB5E-C943-4490-A72C-8983B7D25C39}">
          <p14:sldIdLst>
            <p14:sldId id="256"/>
            <p14:sldId id="281"/>
            <p14:sldId id="259"/>
            <p14:sldId id="257"/>
            <p14:sldId id="260"/>
            <p14:sldId id="261"/>
            <p14:sldId id="262"/>
            <p14:sldId id="263"/>
            <p14:sldId id="264"/>
            <p14:sldId id="265"/>
            <p14:sldId id="266"/>
            <p14:sldId id="269"/>
            <p14:sldId id="279"/>
            <p14:sldId id="267"/>
            <p14:sldId id="268"/>
            <p14:sldId id="270"/>
            <p14:sldId id="271"/>
            <p14:sldId id="272"/>
            <p14:sldId id="274"/>
            <p14:sldId id="273"/>
            <p14:sldId id="275"/>
            <p14:sldId id="276"/>
            <p14:sldId id="277"/>
            <p14:sldId id="278"/>
            <p14:sldId id="280"/>
          </p14:sldIdLst>
        </p14:section>
        <p14:section name="Untitled Section" id="{0A17CC4C-A949-4942-A8B9-0B0868B62C9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65" autoAdjust="0"/>
  </p:normalViewPr>
  <p:slideViewPr>
    <p:cSldViewPr snapToGrid="0">
      <p:cViewPr varScale="1">
        <p:scale>
          <a:sx n="138" d="100"/>
          <a:sy n="138" d="100"/>
        </p:scale>
        <p:origin x="33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645BB-E43B-4F0A-B896-D4CC9D886267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6E4D7-16F7-49E9-95F1-4D4D63CE6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0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Copyright © 2022, 2023 KS1G Permission to Copy &amp; Use in non-commercial Amateur Radio Presentations. All rights reserved.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E4D7-16F7-49E9-95F1-4D4D63CE6E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3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Copyright © 2022, 2023 KS1G Permission to Copy &amp; Use in non-commercial Amateur Radio Presentations. All rights reserved.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6E4D7-16F7-49E9-95F1-4D4D63CE6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7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E286-FCDB-F458-CB6B-0126B8007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2D2CB-9C1E-BF69-4B8A-5CA2AFDE1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15CD1-1AC7-FBFE-B411-47AB5FBC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6392-8ED4-41D8-A23C-4BFAE378C8C0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5AACD-97E0-D500-14F5-FEC289E48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C0195-D79E-FDE9-90BE-55F632A9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5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0A53-005D-2494-4D45-DF432151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CF733-111F-37B8-2570-CD6B7440E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A4A8A-4981-01BA-5BA5-32305DF9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ABD67-691E-4F2C-AC61-D2857562FEEC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ED116-3C7A-9051-58A3-4D346CA9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B1A58-7E5D-DB7D-4C48-498659DC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BE1B1-8BFD-25A0-F072-913A1AE52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6C2CB-0B52-A0C1-2669-3A6388C69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27717-07F9-1161-BE07-BC5E5726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9E81-5595-404A-842A-416BB3F4FD19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A3EF6-B236-D1B9-C01D-9559E01E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EE662-A1C1-D374-8BAF-27876D09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B186-1DF7-B914-E6F1-DA4643C8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90" y="1825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73062-6272-6B05-5099-16240D4B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069"/>
            <a:ext cx="10515600" cy="47378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1B65-4A74-8F4D-E0F3-530527C4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B84D-1331-484E-9859-7952C39A0A2B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0F5B-19FE-AAB9-3E28-6944C661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72EA0-6AA4-EACF-E4A4-2610E262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 descr="SATPC32 by Electronic Download – AMSAT">
            <a:extLst>
              <a:ext uri="{FF2B5EF4-FFF2-40B4-BE49-F238E27FC236}">
                <a16:creationId xmlns:a16="http://schemas.microsoft.com/office/drawing/2014/main" id="{A84261F3-092E-22E9-977E-E3B488234B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2151" r="9384" b="12068"/>
          <a:stretch/>
        </p:blipFill>
        <p:spPr bwMode="auto">
          <a:xfrm>
            <a:off x="164110" y="113506"/>
            <a:ext cx="134818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3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A2F9-F4F2-F4C4-A226-26ACC5DE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8543E-68B8-4F75-B903-80D37FF11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E11DF-BE02-CD42-029B-C49B8DC8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61B2-D52D-43B6-8592-F6E26B6F1E6F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CB40-6014-E366-176A-B486B1D0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4BC93-1590-4DE8-B7E8-EF19DA4D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0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E411-52E3-0ACA-99BD-3BDA30E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3527-8D65-A5CE-B848-8508535B2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F9359-8369-501B-43FF-2650AADEE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D8FB6-6A5D-09EC-97C9-C6992178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33E81-AC53-46EC-AAC2-02C797FCD096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80E31-19D5-13EC-C400-5840A70A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7AF81-1BC4-43A3-833A-1AA87A42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2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5833-22F4-2739-C65D-0E9ED1AA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D80AA-1280-ED8F-E155-09BD82016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FD2C3-0489-7B28-0D3F-563B4D8CB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5B85F-3417-89C1-A63A-0C998F389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40E093-0246-2A73-776C-B93BC09F3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C3C09-78D4-8A62-1B3E-BC49DA81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BFD5-A57F-482B-9A69-D6BD249A9F36}" type="datetime1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112BF-1305-EDCE-EADB-7D3B3D95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C8DE42-A2CC-719C-08F0-9E6BE243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5A6D6-756E-1A1F-A8B1-C78B3997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F20BB-B6EE-3EB3-5B2C-5D1291B50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C56C-14F2-45A0-BD5C-5D200EB13A90}" type="datetime1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2226F-A6D2-276B-EA79-BCBA39504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24570-EEDC-70E2-9012-FE808877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1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0E373-17E2-FDF5-2A76-5513357F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A2B-3438-4E8A-8136-34D1F4E4D5E4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2AF3-85DC-51D8-825A-6EAAC802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BFF51-5DF7-90A4-6381-12E5767A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0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9983-5342-4751-2850-28F89ABA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2464-8296-AB48-55F2-8D4F7FD8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F98B0-2185-933C-7AF2-114BC0EAB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ADA2-8CA9-265E-3721-27F9E943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6487-0E62-40BD-B4AE-018E61527CCA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2AF95-7A41-2673-D6FA-0DC632CA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D4FC0-0159-ED1A-4F8B-098BB19C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DBF85-38FB-3B23-F771-CC2F3727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7AF7C-3A1E-43FD-E02D-51C5CE7B0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B3748-3CA5-1344-ACC8-B967FF042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9716B-B63D-27D9-4C18-738E8F15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5A5-E3B1-4127-ABEE-CB13EB9F91A0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CF6EF-A221-0B5A-5BF8-C3D450B0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69AB8-BD7E-6684-CE81-FB18433B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1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769D7-A934-C92E-C9CB-8278E94A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90" y="101203"/>
            <a:ext cx="9782695" cy="92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1084E-A60F-A2D7-8CB0-7D6D3F17A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46909"/>
            <a:ext cx="10515600" cy="493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A9ED3-1085-D948-A3A6-F4FF8AFBD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05247-0318-4854-92B5-77C475E056F6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5755-F13B-EE97-30E1-E54FFD7D1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8D966-5D78-1A22-E2EE-C4DEA0CEC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7DF52-13F6-4A12-803A-BE15A8DA8329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Loudoun Amateur Radio Group">
            <a:extLst>
              <a:ext uri="{FF2B5EF4-FFF2-40B4-BE49-F238E27FC236}">
                <a16:creationId xmlns:a16="http://schemas.microsoft.com/office/drawing/2014/main" id="{CEC5E1E8-1B68-5514-4875-8EBC3C6877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" y="57150"/>
            <a:ext cx="1190476" cy="11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79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w7vw.org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755C-7090-9B24-643B-20B1B4D29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1122363"/>
            <a:ext cx="11532870" cy="2387600"/>
          </a:xfrm>
        </p:spPr>
        <p:txBody>
          <a:bodyPr>
            <a:normAutofit/>
          </a:bodyPr>
          <a:lstStyle/>
          <a:p>
            <a:br>
              <a:rPr lang="en-US" b="1" dirty="0"/>
            </a:b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DEFFF-D402-06DF-04DA-9F589A842489}"/>
              </a:ext>
            </a:extLst>
          </p:cNvPr>
          <p:cNvSpPr/>
          <p:nvPr/>
        </p:nvSpPr>
        <p:spPr>
          <a:xfrm>
            <a:off x="2237508" y="2136338"/>
            <a:ext cx="771698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Extra Bold" panose="02060903040505020403" pitchFamily="18" charset="0"/>
              </a:rPr>
              <a:t>Road Trips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Extra Bold" panose="02060903040505020403" pitchFamily="18" charset="0"/>
              </a:rPr>
              <a:t>Radio Gear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Extra Bold" panose="02060903040505020403" pitchFamily="18" charset="0"/>
              </a:rPr>
              <a:t>ARRL Field Day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315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CBD81-A685-6B08-AF7C-875520AA1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05" y="136525"/>
            <a:ext cx="9782695" cy="926704"/>
          </a:xfrm>
        </p:spPr>
        <p:txBody>
          <a:bodyPr>
            <a:noAutofit/>
          </a:bodyPr>
          <a:lstStyle/>
          <a:p>
            <a:r>
              <a:rPr lang="en-US" sz="3600" dirty="0"/>
              <a:t>Parks on the Air (POTA) / Summits on the Air (SOTA):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FABEC-290C-5322-C207-568DF6BC62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POTA / SOTA Websites</a:t>
            </a:r>
          </a:p>
          <a:p>
            <a:r>
              <a:rPr lang="en-US" dirty="0"/>
              <a:t>Plan your stops</a:t>
            </a:r>
          </a:p>
          <a:p>
            <a:r>
              <a:rPr lang="en-US" dirty="0"/>
              <a:t>Expect to spend extra time</a:t>
            </a:r>
          </a:p>
          <a:p>
            <a:r>
              <a:rPr lang="en-US" dirty="0"/>
              <a:t>Plan for things to go wrong</a:t>
            </a:r>
          </a:p>
          <a:p>
            <a:r>
              <a:rPr lang="en-US" dirty="0"/>
              <a:t>Environmental Conditions</a:t>
            </a:r>
          </a:p>
          <a:p>
            <a:pPr lvl="1"/>
            <a:r>
              <a:rPr lang="en-US" dirty="0"/>
              <a:t>Plan for the worst (rain / sun)</a:t>
            </a:r>
          </a:p>
          <a:p>
            <a:pPr lvl="1"/>
            <a:r>
              <a:rPr lang="en-US" dirty="0"/>
              <a:t>Bugs(?)</a:t>
            </a:r>
          </a:p>
          <a:p>
            <a:pPr lvl="1"/>
            <a:r>
              <a:rPr lang="en-US" dirty="0"/>
              <a:t>Band Conditions (They just sucked!)</a:t>
            </a:r>
          </a:p>
          <a:p>
            <a:pPr lvl="1"/>
            <a:r>
              <a:rPr lang="en-US" dirty="0"/>
              <a:t>Altitude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B9304-54C5-7B9B-7A6A-C85FCF16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A field of grass and dirt&#10;&#10;Description automatically generated">
            <a:extLst>
              <a:ext uri="{FF2B5EF4-FFF2-40B4-BE49-F238E27FC236}">
                <a16:creationId xmlns:a16="http://schemas.microsoft.com/office/drawing/2014/main" id="{E0229607-C578-8ADE-AC27-C8E9E153F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1302327"/>
            <a:ext cx="5001491" cy="3751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09779-A6BD-0AD8-6794-C2298897B2ED}"/>
              </a:ext>
            </a:extLst>
          </p:cNvPr>
          <p:cNvSpPr txBox="1"/>
          <p:nvPr/>
        </p:nvSpPr>
        <p:spPr>
          <a:xfrm>
            <a:off x="6070798" y="5053445"/>
            <a:ext cx="504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Lava Beds National Monument, Tule Lake, California</a:t>
            </a:r>
          </a:p>
        </p:txBody>
      </p:sp>
    </p:spTree>
    <p:extLst>
      <p:ext uri="{BB962C8B-B14F-4D97-AF65-F5344CB8AC3E}">
        <p14:creationId xmlns:p14="http://schemas.microsoft.com/office/powerpoint/2010/main" val="3166023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C9D40-7BB7-187E-5DF0-C36038C7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road with a mountain in the background&#10;&#10;Description automatically generated">
            <a:extLst>
              <a:ext uri="{FF2B5EF4-FFF2-40B4-BE49-F238E27FC236}">
                <a16:creationId xmlns:a16="http://schemas.microsoft.com/office/drawing/2014/main" id="{E7C70D7A-B763-A6BB-6BCC-65CCF4BE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7532" y="1277649"/>
            <a:ext cx="5736936" cy="4302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2404FA-B32F-704A-CB24-2ADECE945DFE}"/>
              </a:ext>
            </a:extLst>
          </p:cNvPr>
          <p:cNvSpPr txBox="1"/>
          <p:nvPr/>
        </p:nvSpPr>
        <p:spPr>
          <a:xfrm>
            <a:off x="3267790" y="6356350"/>
            <a:ext cx="565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Mount Shasta, California, as seen from the Lava Beds N.M.</a:t>
            </a:r>
          </a:p>
        </p:txBody>
      </p:sp>
    </p:spTree>
    <p:extLst>
      <p:ext uri="{BB962C8B-B14F-4D97-AF65-F5344CB8AC3E}">
        <p14:creationId xmlns:p14="http://schemas.microsoft.com/office/powerpoint/2010/main" val="166531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6D19-A680-88B1-DD4C-6A3043D6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POTA Locations: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B720B-C4E3-72A4-6CAF-64722BADA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 descr="A map with black circles and black circles&#10;&#10;Description automatically generated">
            <a:extLst>
              <a:ext uri="{FF2B5EF4-FFF2-40B4-BE49-F238E27FC236}">
                <a16:creationId xmlns:a16="http://schemas.microsoft.com/office/drawing/2014/main" id="{FBEDDDBC-7A0E-C0DE-9DF4-54C9FABC1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6" y="866174"/>
            <a:ext cx="5209308" cy="57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63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6D19-A680-88B1-DD4C-6A3043D6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Attractions: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B720B-C4E3-72A4-6CAF-64722BADA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A body of water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F7D9133A-F0D9-558B-23F1-9C42AEBC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90" y="1558636"/>
            <a:ext cx="4987638" cy="3740728"/>
          </a:xfrm>
          <a:prstGeom prst="rect">
            <a:avLst/>
          </a:prstGeom>
        </p:spPr>
      </p:pic>
      <p:pic>
        <p:nvPicPr>
          <p:cNvPr id="11" name="Picture 10" descr="A tree with a tall trunk and a body of water in the background&#10;&#10;Description automatically generated">
            <a:extLst>
              <a:ext uri="{FF2B5EF4-FFF2-40B4-BE49-F238E27FC236}">
                <a16:creationId xmlns:a16="http://schemas.microsoft.com/office/drawing/2014/main" id="{88B39D54-9C8F-6088-10E3-191CFA016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2031" y="1610591"/>
            <a:ext cx="4849090" cy="3636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E8AC65-8072-D0F7-3638-082471FEE8D8}"/>
              </a:ext>
            </a:extLst>
          </p:cNvPr>
          <p:cNvSpPr txBox="1"/>
          <p:nvPr/>
        </p:nvSpPr>
        <p:spPr>
          <a:xfrm>
            <a:off x="2330618" y="5299364"/>
            <a:ext cx="335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Crater Lake National Park, Oregon</a:t>
            </a:r>
          </a:p>
        </p:txBody>
      </p:sp>
    </p:spTree>
    <p:extLst>
      <p:ext uri="{BB962C8B-B14F-4D97-AF65-F5344CB8AC3E}">
        <p14:creationId xmlns:p14="http://schemas.microsoft.com/office/powerpoint/2010/main" val="391733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BFAF-6252-E908-8D2E-D5D69779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Radio Gear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D78FC-3DE0-5CF6-D484-2B2E8BD792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Mobile Radios</a:t>
            </a:r>
          </a:p>
          <a:p>
            <a:pPr lvl="1"/>
            <a:r>
              <a:rPr lang="en-US" dirty="0"/>
              <a:t>VHF / UHF</a:t>
            </a:r>
          </a:p>
          <a:p>
            <a:pPr lvl="1"/>
            <a:r>
              <a:rPr lang="en-US" dirty="0"/>
              <a:t>HF</a:t>
            </a:r>
          </a:p>
          <a:p>
            <a:pPr lvl="1"/>
            <a:r>
              <a:rPr lang="en-US" dirty="0"/>
              <a:t>220Mhz</a:t>
            </a:r>
          </a:p>
          <a:p>
            <a:pPr lvl="1"/>
            <a:r>
              <a:rPr lang="en-US" dirty="0"/>
              <a:t>GMRS(?)</a:t>
            </a:r>
          </a:p>
          <a:p>
            <a:pPr lvl="1"/>
            <a:r>
              <a:rPr lang="en-US" dirty="0"/>
              <a:t>APRS</a:t>
            </a:r>
          </a:p>
          <a:p>
            <a:pPr lvl="1"/>
            <a:r>
              <a:rPr lang="en-US" dirty="0"/>
              <a:t>Amplifier(?)</a:t>
            </a:r>
          </a:p>
          <a:p>
            <a:r>
              <a:rPr lang="en-US" dirty="0"/>
              <a:t>Tablet mount</a:t>
            </a:r>
          </a:p>
          <a:p>
            <a:pPr lvl="1"/>
            <a:r>
              <a:rPr lang="en-US" dirty="0"/>
              <a:t>Ensure it is stable / less vibration</a:t>
            </a:r>
          </a:p>
          <a:p>
            <a:r>
              <a:rPr lang="en-US" dirty="0"/>
              <a:t>Safety considerations</a:t>
            </a:r>
          </a:p>
          <a:p>
            <a:pPr lvl="1"/>
            <a:r>
              <a:rPr lang="en-US" dirty="0"/>
              <a:t>Fuse blocks</a:t>
            </a:r>
          </a:p>
          <a:p>
            <a:pPr lvl="1"/>
            <a:r>
              <a:rPr lang="en-US" dirty="0" err="1"/>
              <a:t>RigRunners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4D342-DD47-D232-E6F8-CC4D8929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A car with a gps device&#10;&#10;Description automatically generated with medium confidence">
            <a:extLst>
              <a:ext uri="{FF2B5EF4-FFF2-40B4-BE49-F238E27FC236}">
                <a16:creationId xmlns:a16="http://schemas.microsoft.com/office/drawing/2014/main" id="{B57E8366-9DA7-AAE3-91CB-DBE627D97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436543"/>
            <a:ext cx="5313218" cy="39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5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EA92-B46C-C28D-628A-DF15BA87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D6A39-6CDA-B176-B8F2-6195925E5F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Useful for family to track your movements</a:t>
            </a:r>
          </a:p>
          <a:p>
            <a:r>
              <a:rPr lang="en-US" dirty="0"/>
              <a:t>The further West you go, the less </a:t>
            </a:r>
            <a:r>
              <a:rPr lang="en-US" dirty="0" err="1"/>
              <a:t>iGates</a:t>
            </a:r>
            <a:r>
              <a:rPr lang="en-US" dirty="0"/>
              <a:t> there will be</a:t>
            </a:r>
          </a:p>
          <a:p>
            <a:r>
              <a:rPr lang="en-US" dirty="0"/>
              <a:t>Consider using a mobile internet hotspot and using APRS-IS</a:t>
            </a:r>
          </a:p>
          <a:p>
            <a:pPr lvl="1"/>
            <a:r>
              <a:rPr lang="en-US" dirty="0"/>
              <a:t>More frequent updates via cell towers</a:t>
            </a:r>
          </a:p>
          <a:p>
            <a:pPr lvl="1"/>
            <a:r>
              <a:rPr lang="en-US" dirty="0"/>
              <a:t>Mobile map via tablet (</a:t>
            </a:r>
            <a:r>
              <a:rPr lang="en-US" dirty="0" err="1"/>
              <a:t>APRSDroid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D5F1-03E4-7106-BC39-1887784B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 descr="A gps device in a car&#10;&#10;Description automatically generated">
            <a:extLst>
              <a:ext uri="{FF2B5EF4-FFF2-40B4-BE49-F238E27FC236}">
                <a16:creationId xmlns:a16="http://schemas.microsoft.com/office/drawing/2014/main" id="{FAC8E68A-E374-41DA-6B62-25C51828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37" y="1522506"/>
            <a:ext cx="5181600" cy="38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8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50DD-106D-28B7-7D7F-87CD24EA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GMRS (?)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963BD-3CC4-C6AF-E011-990FFF364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61653"/>
            <a:ext cx="5181600" cy="4351338"/>
          </a:xfrm>
        </p:spPr>
        <p:txBody>
          <a:bodyPr/>
          <a:lstStyle/>
          <a:p>
            <a:r>
              <a:rPr lang="en-US" dirty="0"/>
              <a:t>Good option for travel</a:t>
            </a:r>
          </a:p>
          <a:p>
            <a:pPr lvl="1"/>
            <a:r>
              <a:rPr lang="en-US" dirty="0"/>
              <a:t>Popular with the overland crowd (Colorado / Texas)</a:t>
            </a:r>
          </a:p>
          <a:p>
            <a:pPr lvl="1"/>
            <a:r>
              <a:rPr lang="en-US" dirty="0"/>
              <a:t>Truckers are starting to utilize</a:t>
            </a:r>
          </a:p>
          <a:p>
            <a:pPr lvl="1"/>
            <a:r>
              <a:rPr lang="en-US" dirty="0"/>
              <a:t>There are repeaters as well</a:t>
            </a:r>
          </a:p>
          <a:p>
            <a:r>
              <a:rPr lang="en-US" dirty="0"/>
              <a:t>Useful option for EMCOMM</a:t>
            </a:r>
          </a:p>
          <a:p>
            <a:r>
              <a:rPr lang="en-US" dirty="0"/>
              <a:t>Similar vehicle setup as HAM radios</a:t>
            </a:r>
          </a:p>
          <a:p>
            <a:r>
              <a:rPr lang="en-US" dirty="0"/>
              <a:t>License ($35 one time fee) can be used by your family as well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2F3A-4D4D-E32A-F640-A0D4812A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AAA3A-34A4-6623-1144-D480E939C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161653"/>
            <a:ext cx="5665277" cy="45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1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B17B-5A36-66C4-3A76-4241C2C1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Go-Box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86DA-8EA5-4E53-7909-97768DDCC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8877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Portable shack-in-a-box</a:t>
            </a:r>
          </a:p>
          <a:p>
            <a:pPr lvl="1"/>
            <a:r>
              <a:rPr lang="en-US" dirty="0"/>
              <a:t>Create yourself</a:t>
            </a:r>
          </a:p>
          <a:p>
            <a:pPr lvl="1"/>
            <a:r>
              <a:rPr lang="en-US" dirty="0"/>
              <a:t>Purchase online</a:t>
            </a:r>
          </a:p>
          <a:p>
            <a:r>
              <a:rPr lang="en-US" dirty="0"/>
              <a:t>Design limited only to your imagination</a:t>
            </a:r>
          </a:p>
          <a:p>
            <a:r>
              <a:rPr lang="en-US" dirty="0"/>
              <a:t>Great for EMCOMM</a:t>
            </a:r>
          </a:p>
          <a:p>
            <a:r>
              <a:rPr lang="en-US" dirty="0"/>
              <a:t>Can be used in conjunction with your vehicle</a:t>
            </a:r>
          </a:p>
          <a:p>
            <a:pPr lvl="1"/>
            <a:r>
              <a:rPr lang="en-US" dirty="0"/>
              <a:t>From trunk</a:t>
            </a:r>
          </a:p>
          <a:p>
            <a:pPr lvl="1"/>
            <a:r>
              <a:rPr lang="en-US" dirty="0"/>
              <a:t>From the back seat</a:t>
            </a:r>
          </a:p>
          <a:p>
            <a:pPr lvl="1"/>
            <a:r>
              <a:rPr lang="en-US" dirty="0"/>
              <a:t>From your passenger seat</a:t>
            </a:r>
          </a:p>
          <a:p>
            <a:pPr lvl="1"/>
            <a:r>
              <a:rPr lang="en-US" dirty="0"/>
              <a:t>Remote speaker mic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3FD6D-63ED-8863-D0AB-44910278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car radio in the trunk of a car&#10;&#10;Description automatically generated">
            <a:extLst>
              <a:ext uri="{FF2B5EF4-FFF2-40B4-BE49-F238E27FC236}">
                <a16:creationId xmlns:a16="http://schemas.microsoft.com/office/drawing/2014/main" id="{840D5D82-238A-176E-2A24-B9B7A21C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97049"/>
            <a:ext cx="5853545" cy="43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7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ED36-3803-0EA0-C184-2DC3FF61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Go-Box Considerations: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D6BF-4E53-785E-0E2F-7E59CCFA3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2837" y="1516459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Power Supply</a:t>
            </a:r>
          </a:p>
          <a:p>
            <a:pPr lvl="1"/>
            <a:r>
              <a:rPr lang="en-US" dirty="0"/>
              <a:t>Battery Run</a:t>
            </a:r>
          </a:p>
          <a:p>
            <a:pPr lvl="1"/>
            <a:r>
              <a:rPr lang="en-US" dirty="0"/>
              <a:t>Internal DC Power Supply (heavy)</a:t>
            </a:r>
          </a:p>
          <a:p>
            <a:pPr lvl="1"/>
            <a:r>
              <a:rPr lang="en-US" dirty="0"/>
              <a:t>Power cables</a:t>
            </a:r>
          </a:p>
          <a:p>
            <a:pPr lvl="1"/>
            <a:r>
              <a:rPr lang="en-US" dirty="0"/>
              <a:t>Solar plug in?</a:t>
            </a:r>
          </a:p>
          <a:p>
            <a:r>
              <a:rPr lang="en-US" dirty="0"/>
              <a:t>Rack mounts</a:t>
            </a:r>
          </a:p>
          <a:p>
            <a:r>
              <a:rPr lang="en-US" dirty="0"/>
              <a:t>Speakers</a:t>
            </a:r>
          </a:p>
          <a:p>
            <a:r>
              <a:rPr lang="en-US" dirty="0"/>
              <a:t>Connections and Cables</a:t>
            </a:r>
          </a:p>
          <a:p>
            <a:pPr lvl="1"/>
            <a:r>
              <a:rPr lang="en-US" dirty="0"/>
              <a:t>Grill on back for mounting</a:t>
            </a:r>
          </a:p>
          <a:p>
            <a:pPr lvl="1"/>
            <a:r>
              <a:rPr lang="en-US" dirty="0"/>
              <a:t>Microphone hangers</a:t>
            </a:r>
          </a:p>
          <a:p>
            <a:pPr lvl="1"/>
            <a:r>
              <a:rPr lang="en-US" dirty="0"/>
              <a:t>Dedicated Data cables</a:t>
            </a:r>
          </a:p>
          <a:p>
            <a:r>
              <a:rPr lang="en-US" dirty="0"/>
              <a:t>Can be changed as need / constantly evaluate needs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73C88-2FBD-2738-A42B-14AD5BE3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74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6BF6-0320-C819-C607-B2F0FAC3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Go-Box Considerations: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59555-C89E-D43D-6E9F-A9B90D44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black box with wires and wires&#10;&#10;Description automatically generated">
            <a:extLst>
              <a:ext uri="{FF2B5EF4-FFF2-40B4-BE49-F238E27FC236}">
                <a16:creationId xmlns:a16="http://schemas.microsoft.com/office/drawing/2014/main" id="{386C72F2-00AF-10CE-65E0-7224B20A9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90" y="904008"/>
            <a:ext cx="6733312" cy="5049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F0B2E-08B9-7283-FBD2-15B12F35B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337" y="2009775"/>
            <a:ext cx="16097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4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755C-7090-9B24-643B-20B1B4D29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1122363"/>
            <a:ext cx="11532870" cy="2387600"/>
          </a:xfrm>
        </p:spPr>
        <p:txBody>
          <a:bodyPr>
            <a:normAutofit/>
          </a:bodyPr>
          <a:lstStyle/>
          <a:p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DAB59-E7F4-8AC7-C966-7ADB76F27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4495" y="2316163"/>
            <a:ext cx="9144000" cy="267522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Disclaimer:</a:t>
            </a:r>
          </a:p>
          <a:p>
            <a:r>
              <a:rPr lang="en-US" sz="2800" dirty="0">
                <a:latin typeface="+mj-lt"/>
              </a:rPr>
              <a:t>These are just my observations and experiences…this information may be familiar.</a:t>
            </a:r>
          </a:p>
        </p:txBody>
      </p:sp>
    </p:spTree>
    <p:extLst>
      <p:ext uri="{BB962C8B-B14F-4D97-AF65-F5344CB8AC3E}">
        <p14:creationId xmlns:p14="http://schemas.microsoft.com/office/powerpoint/2010/main" val="234270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D4CA-8C75-F69C-623A-4C5785E3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Solar Power Generator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622A-7B23-0941-4500-FE618FD396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Great for EMCOMM</a:t>
            </a:r>
          </a:p>
          <a:p>
            <a:r>
              <a:rPr lang="en-US" dirty="0"/>
              <a:t>Portable</a:t>
            </a:r>
          </a:p>
          <a:p>
            <a:r>
              <a:rPr lang="en-US" dirty="0"/>
              <a:t>Design only limited by your imagination</a:t>
            </a:r>
          </a:p>
          <a:p>
            <a:r>
              <a:rPr lang="en-US" dirty="0"/>
              <a:t>When combined with Solar Panels, provides a lot of sustainable power</a:t>
            </a:r>
          </a:p>
          <a:p>
            <a:r>
              <a:rPr lang="en-US" dirty="0"/>
              <a:t>Great backup power for your road trip / charge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E8CE-580E-24DD-8F6D-517CA300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A red and black battery box&#10;&#10;Description automatically generated">
            <a:extLst>
              <a:ext uri="{FF2B5EF4-FFF2-40B4-BE49-F238E27FC236}">
                <a16:creationId xmlns:a16="http://schemas.microsoft.com/office/drawing/2014/main" id="{777805B7-E639-4584-7F52-8EB7E744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9153"/>
            <a:ext cx="5679592" cy="42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7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D0868-E37F-4F10-F0D8-D16E1A7D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Solar Power Generator Box Considerations: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01AF-51F8-1CD4-3A42-3E7AEAC00B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Fuse Block</a:t>
            </a:r>
          </a:p>
          <a:p>
            <a:r>
              <a:rPr lang="en-US" dirty="0"/>
              <a:t>USB Charging Ports</a:t>
            </a:r>
          </a:p>
          <a:p>
            <a:r>
              <a:rPr lang="en-US" dirty="0"/>
              <a:t>Solar Panel Charge Controller</a:t>
            </a:r>
          </a:p>
          <a:p>
            <a:r>
              <a:rPr lang="en-US" dirty="0"/>
              <a:t>Switches to manage battery drain</a:t>
            </a:r>
          </a:p>
          <a:p>
            <a:r>
              <a:rPr lang="en-US" dirty="0"/>
              <a:t>Battery Monitor Device</a:t>
            </a:r>
          </a:p>
          <a:p>
            <a:r>
              <a:rPr lang="en-US" dirty="0"/>
              <a:t>Battery Sized for your needs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CF0D-57E8-9F96-52F2-AC0D6DB9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A battery in a red box&#10;&#10;Description automatically generated">
            <a:extLst>
              <a:ext uri="{FF2B5EF4-FFF2-40B4-BE49-F238E27FC236}">
                <a16:creationId xmlns:a16="http://schemas.microsoft.com/office/drawing/2014/main" id="{016D4EBE-87B4-724E-44ED-35F225B68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44445" y="1100644"/>
            <a:ext cx="2798618" cy="2098962"/>
          </a:xfrm>
          <a:prstGeom prst="rect">
            <a:avLst/>
          </a:prstGeom>
        </p:spPr>
      </p:pic>
      <p:pic>
        <p:nvPicPr>
          <p:cNvPr id="10" name="Picture 9" descr="A red tool box with a knife and a black object on it&#10;&#10;Description automatically generated">
            <a:extLst>
              <a:ext uri="{FF2B5EF4-FFF2-40B4-BE49-F238E27FC236}">
                <a16:creationId xmlns:a16="http://schemas.microsoft.com/office/drawing/2014/main" id="{1DECF642-18E6-9FD8-C198-EFBEAE4D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2" y="1100643"/>
            <a:ext cx="2798619" cy="2098964"/>
          </a:xfrm>
          <a:prstGeom prst="rect">
            <a:avLst/>
          </a:prstGeom>
        </p:spPr>
      </p:pic>
      <p:pic>
        <p:nvPicPr>
          <p:cNvPr id="12" name="Picture 11" descr="A close up of a red box&#10;&#10;Description automatically generated">
            <a:extLst>
              <a:ext uri="{FF2B5EF4-FFF2-40B4-BE49-F238E27FC236}">
                <a16:creationId xmlns:a16="http://schemas.microsoft.com/office/drawing/2014/main" id="{1BFC42BA-3A37-2EBD-CAA4-A8E41BE41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45" y="3429000"/>
            <a:ext cx="2798616" cy="2098962"/>
          </a:xfrm>
          <a:prstGeom prst="rect">
            <a:avLst/>
          </a:prstGeom>
        </p:spPr>
      </p:pic>
      <p:pic>
        <p:nvPicPr>
          <p:cNvPr id="14" name="Picture 13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18D4E4EF-F701-8A01-0D73-05BFE9CBE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3429000"/>
            <a:ext cx="2798620" cy="209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6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728D-5795-D66F-78D6-DDF9F0FE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ARRL Field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7050A-EABA-2673-DA9E-5DDD61FA66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Special thanks to the Klamath Basin Amateur Radio Association (KBARA), Klamath Falls, Oregon.</a:t>
            </a:r>
          </a:p>
          <a:p>
            <a:r>
              <a:rPr lang="en-US" dirty="0">
                <a:hlinkClick r:id="rId2"/>
              </a:rPr>
              <a:t>www.w7vw.org</a:t>
            </a:r>
            <a:endParaRPr lang="en-US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Field Day Exercise</a:t>
            </a:r>
          </a:p>
          <a:p>
            <a:r>
              <a:rPr lang="en-US" dirty="0"/>
              <a:t>Very warm and welcoming group of HAMs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E24AB-3837-64CD-C7EA-A7A43B1E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Long shot of a white trailer&#10;&#10;Description automatically generated">
            <a:extLst>
              <a:ext uri="{FF2B5EF4-FFF2-40B4-BE49-F238E27FC236}">
                <a16:creationId xmlns:a16="http://schemas.microsoft.com/office/drawing/2014/main" id="{231DC164-C24F-029C-F2B7-C6C15BBE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24" y="1576135"/>
            <a:ext cx="5642646" cy="42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1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1E67-B755-093C-2521-32045E40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ARRL Field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1B892-C139-4DD1-9CF4-8964099F46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Digital / Satellite Modes were the order of the day.</a:t>
            </a:r>
          </a:p>
          <a:p>
            <a:r>
              <a:rPr lang="en-US" dirty="0"/>
              <a:t>Band conditions were horrible!</a:t>
            </a:r>
          </a:p>
          <a:p>
            <a:r>
              <a:rPr lang="en-US" dirty="0"/>
              <a:t>Location was next to the Airport</a:t>
            </a:r>
          </a:p>
          <a:p>
            <a:r>
              <a:rPr lang="en-US" dirty="0"/>
              <a:t>Personnel on site were out of this world:</a:t>
            </a:r>
          </a:p>
          <a:p>
            <a:pPr lvl="1"/>
            <a:r>
              <a:rPr lang="en-US" dirty="0"/>
              <a:t>Former Movie Set Engineer</a:t>
            </a:r>
          </a:p>
          <a:p>
            <a:pPr lvl="1"/>
            <a:r>
              <a:rPr lang="en-US" dirty="0"/>
              <a:t>Electrical Engineer</a:t>
            </a:r>
          </a:p>
          <a:p>
            <a:r>
              <a:rPr lang="en-US" dirty="0"/>
              <a:t>Co-located exercise with the local County CERT Team.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500C8-329F-B901-5F42-AF2A74DC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32C1-8901-0C4F-4CF4-F547DB8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A solar panel on the ground&#10;&#10;Description automatically generated">
            <a:extLst>
              <a:ext uri="{FF2B5EF4-FFF2-40B4-BE49-F238E27FC236}">
                <a16:creationId xmlns:a16="http://schemas.microsoft.com/office/drawing/2014/main" id="{92893340-DD16-8E9F-A983-7C882D659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472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5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1E67-B755-093C-2521-32045E40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ARRL Field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1B892-C139-4DD1-9CF4-8964099F46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Gear work perfectly all day!</a:t>
            </a:r>
          </a:p>
          <a:p>
            <a:r>
              <a:rPr lang="en-US" dirty="0"/>
              <a:t>Digital Mode group logging (forgot the name of the log software)</a:t>
            </a:r>
          </a:p>
          <a:p>
            <a:r>
              <a:rPr lang="en-US" dirty="0"/>
              <a:t>Weather was perfect but hot!</a:t>
            </a:r>
          </a:p>
          <a:p>
            <a:r>
              <a:rPr lang="en-US" dirty="0"/>
              <a:t>CERT Team provided me a canopy…many thanks!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32C1-8901-0C4F-4CF4-F547DB8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table with a radio and a cooler on it&#10;&#10;Description automatically generated">
            <a:extLst>
              <a:ext uri="{FF2B5EF4-FFF2-40B4-BE49-F238E27FC236}">
                <a16:creationId xmlns:a16="http://schemas.microsoft.com/office/drawing/2014/main" id="{CB6314CF-1812-EDF0-74AF-F6AC0C9F6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3946"/>
            <a:ext cx="5541818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1E67-B755-093C-2521-32045E40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32C1-8901-0C4F-4CF4-F547DB8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A dog sitting in a car&#10;&#10;Description automatically generated">
            <a:extLst>
              <a:ext uri="{FF2B5EF4-FFF2-40B4-BE49-F238E27FC236}">
                <a16:creationId xmlns:a16="http://schemas.microsoft.com/office/drawing/2014/main" id="{3C8CFBE2-6894-808D-CEF1-63C66F8AF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03" y="1194954"/>
            <a:ext cx="3351068" cy="44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2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D965-DFA8-A7FD-53C9-EC985E6E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About Me:</a:t>
            </a:r>
          </a:p>
        </p:txBody>
      </p:sp>
      <p:pic>
        <p:nvPicPr>
          <p:cNvPr id="8" name="Picture Placeholder 7" descr="A police officer standing on steps in front of a building&#10;&#10;Description automatically generated">
            <a:extLst>
              <a:ext uri="{FF2B5EF4-FFF2-40B4-BE49-F238E27FC236}">
                <a16:creationId xmlns:a16="http://schemas.microsoft.com/office/drawing/2014/main" id="{D9B687E4-D532-0F26-D52F-D744A862B6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2372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97D16-7C1E-ACD4-BDFE-23C169AC9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Jeremiah Machado  /  K4HCO</a:t>
            </a:r>
          </a:p>
          <a:p>
            <a:pPr algn="ctr"/>
            <a:r>
              <a:rPr lang="en-US" dirty="0"/>
              <a:t>Senior Cybersecurity Specialist for the U.S. Senate</a:t>
            </a:r>
          </a:p>
          <a:p>
            <a:pPr algn="ctr"/>
            <a:r>
              <a:rPr lang="en-US" dirty="0"/>
              <a:t>My Past life….23 years in Law Enforcement</a:t>
            </a:r>
          </a:p>
          <a:p>
            <a:pPr algn="ctr"/>
            <a:r>
              <a:rPr lang="en-US" dirty="0"/>
              <a:t>(U.S. Army CID / U.S. Capitol Police)</a:t>
            </a:r>
          </a:p>
          <a:p>
            <a:pPr algn="ctr"/>
            <a:r>
              <a:rPr lang="en-US" dirty="0"/>
              <a:t>Originally from Klamath Falls, Oregon</a:t>
            </a:r>
          </a:p>
          <a:p>
            <a:pPr algn="ctr"/>
            <a:r>
              <a:rPr lang="en-US" dirty="0"/>
              <a:t>Been in the DMV over 15 years</a:t>
            </a:r>
          </a:p>
          <a:p>
            <a:pPr algn="ctr"/>
            <a:r>
              <a:rPr lang="en-US" dirty="0"/>
              <a:t>Currently live in Haymarket, Virginia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27381-B5B2-7B85-4309-A496E064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8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60399-8FE3-D80C-A538-45CAC381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22091-2E2F-920A-DB52-AB1050AE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22" y="3429000"/>
            <a:ext cx="9912955" cy="1713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5051D-C85C-D223-2161-D7FCF008C054}"/>
              </a:ext>
            </a:extLst>
          </p:cNvPr>
          <p:cNvSpPr txBox="1"/>
          <p:nvPr/>
        </p:nvSpPr>
        <p:spPr>
          <a:xfrm>
            <a:off x="5036382" y="1568443"/>
            <a:ext cx="2119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Road Trips</a:t>
            </a:r>
          </a:p>
        </p:txBody>
      </p:sp>
    </p:spTree>
    <p:extLst>
      <p:ext uri="{BB962C8B-B14F-4D97-AF65-F5344CB8AC3E}">
        <p14:creationId xmlns:p14="http://schemas.microsoft.com/office/powerpoint/2010/main" val="110478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E22A-64D2-2B13-7BD1-970E6E7B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Prepare for your trip: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52FEB-F37B-8A43-D77C-FA2A5BF9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319842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Planned Route / Planned Rest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Repeaters along the route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Repeaterbook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Instructions for your radio(s)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Nifty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Backup power (if necessary)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Solar Power Generator Battery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Powerwerx</a:t>
            </a:r>
            <a:r>
              <a:rPr lang="en-US" dirty="0"/>
              <a:t> Battery Box?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Planned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Field Day?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13EC3-266D-C3D6-B571-D7D6288C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CD7938-C8D6-66FC-40C0-007A64DE1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5" y="619125"/>
            <a:ext cx="1628775" cy="2809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9939D-CCA5-CE96-41EB-F75B25BE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68" y="1898072"/>
            <a:ext cx="2909455" cy="2327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7B1FA-1702-5054-303B-A23C5294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110" y="37636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6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7231-64C0-92CC-5DB5-82231559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Programming Repeaters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9665-48B7-3DDD-2D74-B4AB8B3E7A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pPr lvl="1"/>
            <a:r>
              <a:rPr lang="en-US" dirty="0"/>
              <a:t>Repeaterbook</a:t>
            </a:r>
          </a:p>
          <a:p>
            <a:pPr lvl="1"/>
            <a:r>
              <a:rPr lang="en-US" dirty="0"/>
              <a:t>Repeaterbook Application (Android / iPhone)</a:t>
            </a:r>
          </a:p>
          <a:p>
            <a:pPr lvl="1"/>
            <a:r>
              <a:rPr lang="en-US" dirty="0"/>
              <a:t>ARRL Website</a:t>
            </a:r>
          </a:p>
          <a:p>
            <a:pPr lvl="1"/>
            <a:r>
              <a:rPr lang="en-US" dirty="0"/>
              <a:t>Online Search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39EFAA-497E-94AB-779C-AC49C8C3CA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9182" y="1825625"/>
            <a:ext cx="4247635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60C61-6FD6-D577-6918-6B70E213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First FM Satellite Contact! KS1G@amsat.org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23993-D006-EF67-3F19-4D6640A5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7B568-3286-61A3-9D4E-0137A68E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009" y="4446155"/>
            <a:ext cx="1229591" cy="13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BC4D-F769-16FA-1E1C-18ECE6D1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Repeater Map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DABE41-2173-1714-4BC7-1D84EB9639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60715" y="906885"/>
            <a:ext cx="6685844" cy="504423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C78EB-28AD-C9D1-3A58-1330C2D9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1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E31B-129B-522C-272E-1B2CD54D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Repeaterbook Application: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4CA72-E360-DFA0-D8A9-A83909FB3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752" y="2727324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for Android and iPhone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Sorts the closest repeater on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for tablets in your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68B28-B8ED-0A6F-819A-13119C39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DFBF3-06E2-CFD6-9FA7-AF9148C6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81" y="1126980"/>
            <a:ext cx="2302020" cy="4604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A57AD-53DD-0A22-861E-9A265C45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1126979"/>
            <a:ext cx="2232314" cy="46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4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806B-A010-B9B0-FF0B-FAF8F03F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Activities Enroute: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DFD61-835A-C84E-28FB-5A538468C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2837" y="1253331"/>
            <a:ext cx="5181600" cy="4351338"/>
          </a:xfrm>
        </p:spPr>
        <p:txBody>
          <a:bodyPr/>
          <a:lstStyle/>
          <a:p>
            <a:r>
              <a:rPr lang="en-US" dirty="0"/>
              <a:t>Safety first!</a:t>
            </a:r>
          </a:p>
          <a:p>
            <a:r>
              <a:rPr lang="en-US" dirty="0"/>
              <a:t>Turn the knob…see what you can hear.</a:t>
            </a:r>
          </a:p>
          <a:p>
            <a:r>
              <a:rPr lang="en-US" dirty="0"/>
              <a:t>Change to the next repeater down the road.</a:t>
            </a:r>
          </a:p>
          <a:p>
            <a:r>
              <a:rPr lang="en-US" dirty="0"/>
              <a:t>Dual VFO is very helpful</a:t>
            </a:r>
          </a:p>
          <a:p>
            <a:r>
              <a:rPr lang="en-US" dirty="0"/>
              <a:t>Go Box in the trunk(?)</a:t>
            </a:r>
          </a:p>
          <a:p>
            <a:pPr lvl="1"/>
            <a:r>
              <a:rPr lang="en-US" dirty="0"/>
              <a:t>Work additional Bands (220Mhz)</a:t>
            </a:r>
          </a:p>
          <a:p>
            <a:pPr lvl="1"/>
            <a:r>
              <a:rPr lang="en-US" dirty="0"/>
              <a:t>Monitor 146.52 / 70cm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18284-1E6C-BA54-48FC-047ED769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F52-13F6-4A12-803A-BE15A8DA83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07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5040</TotalTime>
  <Words>797</Words>
  <Application>Microsoft Office PowerPoint</Application>
  <PresentationFormat>Widescreen</PresentationFormat>
  <Paragraphs>180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Rockwell Extra Bold</vt:lpstr>
      <vt:lpstr>Office Theme</vt:lpstr>
      <vt:lpstr> </vt:lpstr>
      <vt:lpstr> </vt:lpstr>
      <vt:lpstr>About Me:</vt:lpstr>
      <vt:lpstr>PowerPoint Presentation</vt:lpstr>
      <vt:lpstr>Prepare for your trip:</vt:lpstr>
      <vt:lpstr>Programming Repeaters</vt:lpstr>
      <vt:lpstr>Repeater Map</vt:lpstr>
      <vt:lpstr>Repeaterbook Application:</vt:lpstr>
      <vt:lpstr>Activities Enroute:</vt:lpstr>
      <vt:lpstr>Parks on the Air (POTA) / Summits on the Air (SOTA):</vt:lpstr>
      <vt:lpstr>PowerPoint Presentation</vt:lpstr>
      <vt:lpstr>POTA Locations:</vt:lpstr>
      <vt:lpstr>Local Attractions:</vt:lpstr>
      <vt:lpstr>Radio Gear</vt:lpstr>
      <vt:lpstr>APRS</vt:lpstr>
      <vt:lpstr>GMRS (?)</vt:lpstr>
      <vt:lpstr>Go-Box Setup</vt:lpstr>
      <vt:lpstr>Go-Box Considerations:</vt:lpstr>
      <vt:lpstr>Go-Box Considerations:</vt:lpstr>
      <vt:lpstr>Solar Power Generator Box</vt:lpstr>
      <vt:lpstr>Solar Power Generator Box Considerations:</vt:lpstr>
      <vt:lpstr>ARRL Field Day</vt:lpstr>
      <vt:lpstr>ARRL Field Day</vt:lpstr>
      <vt:lpstr>ARRL Field Day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Your First FM Satellite Contact!</dc:title>
  <dc:creator>Stephan Greene</dc:creator>
  <cp:lastModifiedBy>J.L. Machado</cp:lastModifiedBy>
  <cp:revision>38</cp:revision>
  <dcterms:created xsi:type="dcterms:W3CDTF">2023-02-04T02:43:04Z</dcterms:created>
  <dcterms:modified xsi:type="dcterms:W3CDTF">2023-08-13T18:44:07Z</dcterms:modified>
</cp:coreProperties>
</file>