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90"/>
  </p:notesMasterIdLst>
  <p:sldIdLst>
    <p:sldId id="256" r:id="rId3"/>
    <p:sldId id="320" r:id="rId4"/>
    <p:sldId id="321" r:id="rId5"/>
    <p:sldId id="322" r:id="rId6"/>
    <p:sldId id="323" r:id="rId7"/>
    <p:sldId id="334" r:id="rId8"/>
    <p:sldId id="330" r:id="rId9"/>
    <p:sldId id="333" r:id="rId10"/>
    <p:sldId id="328" r:id="rId11"/>
    <p:sldId id="327" r:id="rId12"/>
    <p:sldId id="332" r:id="rId13"/>
    <p:sldId id="331" r:id="rId14"/>
    <p:sldId id="336" r:id="rId15"/>
    <p:sldId id="339" r:id="rId16"/>
    <p:sldId id="340" r:id="rId17"/>
    <p:sldId id="561" r:id="rId18"/>
    <p:sldId id="560" r:id="rId19"/>
    <p:sldId id="335" r:id="rId20"/>
    <p:sldId id="342" r:id="rId21"/>
    <p:sldId id="559" r:id="rId22"/>
    <p:sldId id="569" r:id="rId23"/>
    <p:sldId id="541" r:id="rId24"/>
    <p:sldId id="562" r:id="rId25"/>
    <p:sldId id="338" r:id="rId26"/>
    <p:sldId id="571" r:id="rId27"/>
    <p:sldId id="572" r:id="rId28"/>
    <p:sldId id="329" r:id="rId29"/>
    <p:sldId id="337" r:id="rId30"/>
    <p:sldId id="326" r:id="rId31"/>
    <p:sldId id="325" r:id="rId32"/>
    <p:sldId id="324" r:id="rId33"/>
    <p:sldId id="319" r:id="rId34"/>
    <p:sldId id="573" r:id="rId35"/>
    <p:sldId id="575" r:id="rId36"/>
    <p:sldId id="574" r:id="rId37"/>
    <p:sldId id="318" r:id="rId38"/>
    <p:sldId id="317" r:id="rId39"/>
    <p:sldId id="316" r:id="rId40"/>
    <p:sldId id="296" r:id="rId41"/>
    <p:sldId id="263" r:id="rId42"/>
    <p:sldId id="264" r:id="rId43"/>
    <p:sldId id="308" r:id="rId44"/>
    <p:sldId id="268" r:id="rId45"/>
    <p:sldId id="267" r:id="rId46"/>
    <p:sldId id="309" r:id="rId47"/>
    <p:sldId id="266" r:id="rId48"/>
    <p:sldId id="272" r:id="rId49"/>
    <p:sldId id="306" r:id="rId50"/>
    <p:sldId id="307" r:id="rId51"/>
    <p:sldId id="310" r:id="rId52"/>
    <p:sldId id="271" r:id="rId53"/>
    <p:sldId id="270" r:id="rId54"/>
    <p:sldId id="269" r:id="rId55"/>
    <p:sldId id="265" r:id="rId56"/>
    <p:sldId id="273" r:id="rId57"/>
    <p:sldId id="274" r:id="rId58"/>
    <p:sldId id="275" r:id="rId59"/>
    <p:sldId id="276" r:id="rId60"/>
    <p:sldId id="277" r:id="rId61"/>
    <p:sldId id="278" r:id="rId62"/>
    <p:sldId id="279" r:id="rId63"/>
    <p:sldId id="281" r:id="rId64"/>
    <p:sldId id="282" r:id="rId65"/>
    <p:sldId id="283" r:id="rId66"/>
    <p:sldId id="284" r:id="rId67"/>
    <p:sldId id="285" r:id="rId68"/>
    <p:sldId id="286" r:id="rId69"/>
    <p:sldId id="287" r:id="rId70"/>
    <p:sldId id="288" r:id="rId71"/>
    <p:sldId id="289" r:id="rId72"/>
    <p:sldId id="311" r:id="rId73"/>
    <p:sldId id="290" r:id="rId74"/>
    <p:sldId id="312" r:id="rId75"/>
    <p:sldId id="292" r:id="rId76"/>
    <p:sldId id="291" r:id="rId77"/>
    <p:sldId id="304" r:id="rId78"/>
    <p:sldId id="305" r:id="rId79"/>
    <p:sldId id="294" r:id="rId80"/>
    <p:sldId id="300" r:id="rId81"/>
    <p:sldId id="299" r:id="rId82"/>
    <p:sldId id="298" r:id="rId83"/>
    <p:sldId id="293" r:id="rId84"/>
    <p:sldId id="295" r:id="rId85"/>
    <p:sldId id="297" r:id="rId86"/>
    <p:sldId id="301" r:id="rId87"/>
    <p:sldId id="302" r:id="rId88"/>
    <p:sldId id="303" r:id="rId8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655C"/>
    <a:srgbClr val="DCDCDC"/>
    <a:srgbClr val="5F5B50"/>
    <a:srgbClr val="7A421D"/>
    <a:srgbClr val="FFF7E4"/>
    <a:srgbClr val="FFAE60"/>
    <a:srgbClr val="FFF985"/>
    <a:srgbClr val="A7725E"/>
    <a:srgbClr val="515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31" autoAdjust="0"/>
  </p:normalViewPr>
  <p:slideViewPr>
    <p:cSldViewPr>
      <p:cViewPr varScale="1">
        <p:scale>
          <a:sx n="51" d="100"/>
          <a:sy n="51" d="100"/>
        </p:scale>
        <p:origin x="1387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7T02:03:48.5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43 25 24575,'10'0'0,"0"-2"0,0 1 0,0-2 0,12-3 0,39-7 0,-57 13 0,-1 0 0,0 0 0,1 1 0,-1-1 0,1 1 0,-1-1 0,0 1 0,1 0 0,-1 0 0,0 1 0,0-1 0,0 1 0,0-1 0,0 1 0,5 4 0,-8-6 0,1 1 0,-1-1 0,1 0 0,-1 0 0,0 1 0,1-1 0,-1 0 0,1 1 0,-1-1 0,0 0 0,1 1 0,-1-1 0,0 0 0,0 1 0,1-1 0,-1 1 0,0-1 0,0 1 0,0-1 0,1 0 0,-1 1 0,0-1 0,0 1 0,0-1 0,0 1 0,0-1 0,0 1 0,0-1 0,0 1 0,0-1 0,0 1 0,0-1 0,-1 1 0,1-1 0,0 1 0,0-1 0,0 1 0,0-1 0,-1 0 0,1 1 0,-24 10 0,-30-5 0,-4-7 0,48 1 0,39-1 0,6 2 0,-1 2 0,41 9 0,-54-9 0,17 2 0,-26-4 0,0 1 0,0-1 0,-1 2 0,1 0 0,21 9 0,30 12 0,-60-23 0,-1 0 0,1 0 0,0-1 0,0 1 0,0-1 0,-1 0 0,1 0 0,0 0 0,0 0 0,0 0 0,0 0 0,-1-1 0,1 1 0,0-1 0,0 0 0,-1 0 0,1 0 0,-1 0 0,1 0 0,3-4 0,-5 5 0,-1 0 0,1-1 0,-1 1 0,1 0 0,-1-1 0,0 1 0,1-1 0,-1 1 0,1-1 0,-1 1 0,0 0 0,0-1 0,1 1 0,-1-1 0,0 0 0,0 1 0,0-1 0,0 1 0,1-1 0,-1 1 0,0-1 0,0 1 0,0-1 0,0 0 0,0 1 0,0-1 0,-1 1 0,1-1 0,0 1 0,0-1 0,0 0 0,-17-10 0,-24 1 0,-20 6 0,33 3 0,-53-10 0,69 9 0,-35-9 0,0 2 0,-87-5 0,88 22 0,27 3 0,18-11 0,1 1 0,0-1 0,0 1 0,-1-1 0,1 1 0,0-1 0,0 1 0,0-1 0,0 1 0,0-1 0,-1 1 0,1-1 0,0 1 0,0-1 0,1 1 0,-1-1 0,0 1 0,0-1 0,0 1 0,0-1 0,0 1 0,0-1 0,1 1 0,-1-1 0,0 1 0,0-1 0,1 1 0,-1-1 0,0 1 0,1-1 0,-1 0 0,1 1 0,-1-1 0,1 1 0,4 2 0,0 0 0,0-1 0,0 0 0,0 0 0,0 0 0,0 0 0,1-1 0,-1 0 0,1 0 0,-1 0 0,1-1 0,-1 0 0,1 0 0,5-1 0,34 4 0,17 12 0,1-4 0,0-2 0,85 1 0,-73-11-1365,-54 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41:47.638"/>
    </inkml:context>
    <inkml:brush xml:id="br0">
      <inkml:brushProperty name="width" value="0.3" units="cm"/>
      <inkml:brushProperty name="height" value="0.6" units="cm"/>
      <inkml:brushProperty name="color" value="#848779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41:49.265"/>
    </inkml:context>
    <inkml:brush xml:id="br0">
      <inkml:brushProperty name="width" value="0.3" units="cm"/>
      <inkml:brushProperty name="height" value="0.6" units="cm"/>
      <inkml:brushProperty name="color" value="#848779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41:50.944"/>
    </inkml:context>
    <inkml:brush xml:id="br0">
      <inkml:brushProperty name="width" value="0.3" units="cm"/>
      <inkml:brushProperty name="height" value="0.6" units="cm"/>
      <inkml:brushProperty name="color" value="#848779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6-15T20:41:54.894"/>
    </inkml:context>
    <inkml:brush xml:id="br0">
      <inkml:brushProperty name="width" value="0.3" units="cm"/>
      <inkml:brushProperty name="height" value="0.6" units="cm"/>
      <inkml:brushProperty name="color" value="#848779"/>
      <inkml:brushProperty name="tip" value="rectangle"/>
      <inkml:brushProperty name="rasterOp" value="maskPen"/>
      <inkml:brushProperty name="ignorePressure" value="1"/>
    </inkml:brush>
  </inkml:definitions>
  <inkml:trace contextRef="#ctx0" brushRef="#br0">308 78,'14'-2,"0"0,-1-2,0 1,0-2,25-11,-36 15,16-7,0 1,0 0,0 1,1 1,0 1,32-3,-51 7,0 0,0 0,0 0,0 0,0 0,0 0,0 0,0 0,0 1,0-1,0 0,0 0,-1 0,1 0,0 0,0 0,0 0,1 0,-1 0,0 0,0 0,0 1,0-1,0 0,0 0,0 0,0 0,0 0,0 0,0 0,0 0,0 0,0 0,0 0,0 0,0 0,0 0,0 0,0 1,0-1,1 0,-1 0,0 0,0 0,0 0,0 0,0 0,0 0,0 0,0 0,0 0,0 0,0 0,0 0,1 0,-13 7,-17 4,-23-4,-1-3,-1-2,-56-6,-2 2,89 2,-1-2,1 0,-1-1,-38-10,89 8,21 3,67 1,105 4,-198 1,-6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6-15T20:42:38.796"/>
    </inkml:context>
    <inkml:brush xml:id="br0">
      <inkml:brushProperty name="width" value="0.1" units="cm"/>
      <inkml:brushProperty name="height" value="0.1" units="cm"/>
      <inkml:brushProperty name="color" value="#849398"/>
    </inkml:brush>
  </inkml:definitions>
  <inkml:trace contextRef="#ctx0" brushRef="#br0">355 351 24575,'1'-7'0,"0"1"0,0 0 0,1 0 0,0 0 0,0 0 0,1 0 0,0 0 0,0 0 0,0 1 0,0 0 0,1-1 0,0 1 0,0 1 0,7-7 0,7-8 0,2 2 0,22-17 0,-8 16 0,-27 14 0,-23 12 0,-97 35 0,187-69 0,-36 11 0,1 1 0,0 3 0,1 1 0,0 2 0,80-6 0,-103 13 0,-1-1 0,1-1 0,0-1 0,-1 0 0,0-1 0,0-1 0,0 0 0,25-16 0,-34 19 0,1-1 0,-1 1 0,1 1 0,0-1 0,0 1 0,15-2 0,-23 4 0,-12 1 0,0-1 0,0-1 0,0 0 0,0 0 0,1-1 0,-1-1 0,1 0 0,-21-8 0,13 4 0,0 2 0,-39-7 0,51 11 0,0 1 0,0 0 0,0 0 0,0 0 0,0 1 0,0 0 0,0 1 0,0-1 0,0 1 0,1 1 0,-1-1 0,-9 6 0,-14 9 0,-9 7 0,-2-2 0,-1-1 0,-1-2 0,0-2 0,-68 16 0,73-26 0,-48 17 0,75-21 0,2 1 0,-1 0 0,0 0 0,1 1 0,0 1 0,0-1 0,0 2 0,1-1 0,0 1 0,-7 8 0,13-12 0,0-1 0,0 1 0,1 0 0,-1 0 0,1 0 0,0 1 0,0-1 0,0 0 0,0 0 0,1 1 0,-1-1 0,1 0 0,0 1 0,0-1 0,0 0 0,1 1 0,-1-1 0,1 0 0,-1 0 0,1 1 0,0-1 0,2 4 0,4 10 0,0-1 0,1 0 0,11 14 0,-11-16 0,-4-8 0,0-1 0,1 1 0,0 0 0,0-1 0,0 0 0,0 0 0,1-1 0,0 0 0,0 0 0,0 0 0,8 3 0,-10-5 0,0 0 0,1 0 0,-1 0 0,1-1 0,-1 0 0,1 0 0,-1 0 0,1 0 0,0-1 0,0 0 0,-1 0 0,1 0 0,0-1 0,-1 1 0,1-1 0,-1 0 0,8-3 0,38-16 0,-32 13 0,-1 0 0,1-1 0,24-16 0,-37 20 0,0 1 0,0-1 0,-1 0 0,0 0 0,0-1 0,0 1 0,0-1 0,-1 0 0,0 0 0,0 0 0,0-1 0,0 1 0,-1-1 0,0 1 0,2-11 0,-29 34 0,16-11 0,-1 0 0,1-1 0,-1 0 0,-1-1 0,1 0 0,-1 0 0,0-1 0,-20 4 0,26-6 0,0-1 0,-1 0 0,0 0 0,1 0 0,-1-1 0,0 0 0,1 0 0,-1 0 0,0-1 0,1 0 0,-1 0 0,1 0 0,-1-1 0,1 1 0,0-1 0,0-1 0,-1 1 0,1-1 0,1 0 0,-6-3 0,8 3 0,-1 1 0,1-1 0,0 1 0,0-1 0,0 0 0,0 0 0,1 0 0,-1 0 0,1 0 0,0 0 0,0 0 0,0 0 0,0-1 0,0 1 0,1 0 0,-1-1 0,1 1 0,0 0 0,0-1 0,0 1 0,0 0 0,1-1 0,0 1 0,-1 0 0,1-1 0,0 1 0,1 0 0,-1 0 0,0 0 0,1 0 0,0 0 0,0 0 0,0 0 0,0 1 0,0-1 0,0 1 0,1-1 0,-1 1 0,1 0 0,0 0 0,-1 0 0,1 0 0,0 1 0,0-1 0,0 1 0,0 0 0,1-1 0,-1 2 0,0-1 0,1 0 0,-1 0 0,0 1 0,5 0 0,3 1 0,1 0 0,0 1 0,0 1 0,11 4 0,38 6 0,-41-12 0,-2 1 0,-41 7 0,5-4 0,-10 3 0,1 0 0,-1-2 0,0-1 0,-1-1 0,-56 0 0,83-4 0,1 0 0,-1 0 0,1 0 0,0 0 0,-1 0 0,1 0 0,-1-1 0,1 1 0,0-1 0,-1 1 0,1-1 0,0 1 0,0-1 0,-1 0 0,1 0 0,0 1 0,0-1 0,0 0 0,-1-2 0,2 2 0,0 1 0,0-1 0,1 0 0,-1 0 0,1 1 0,-1-1 0,1 0 0,-1 1 0,1-1 0,-1 1 0,1-1 0,0 0 0,-1 1 0,1-1 0,0 1 0,-1 0 0,1-1 0,0 1 0,0-1 0,-1 1 0,1 0 0,0 0 0,0-1 0,0 1 0,0 0 0,-1 0 0,1 0 0,0 0 0,0 0 0,0 0 0,0 0 0,1 1 0,204-30 0,-79 5 0,-101 21 0,-1-1 0,49-14 0,-50 10 0,2 2 0,50-6 0,-54 11 0,-1-2 0,0 0 0,0-1 0,0-1 0,0-1 0,-1-1 0,0-1 0,0-1 0,-1 0 0,22-16 0,-39 24 0,0-1 0,0 1 0,0 0 0,0-1 0,0 1 0,0 0 0,1 0 0,-1 0 0,0 1 0,1-1 0,-1 0 0,1 1 0,-1 0 0,0 0 0,1-1 0,-1 1 0,1 1 0,-1-1 0,1 0 0,2 1 0,-3 0 0,-1 0 0,1 0 0,0 0 0,-1 1 0,1-1 0,-1 0 0,1 1 0,-1-1 0,1 1 0,-1-1 0,0 1 0,0 0 0,0 0 0,0-1 0,0 1 0,0 0 0,-1 0 0,1 0 0,0 2 0,1 3 0,-1 0 0,0-1 0,-1 1 0,1 0 0,-1 0 0,-1 0 0,1 0 0,-1 0 0,0-1 0,-1 1 0,1 0 0,-1-1 0,-4 9 0,4-11 0,0 0 0,-1 0 0,1-1 0,-1 1 0,0-1 0,0 1 0,0-1 0,0 0 0,-1 0 0,1-1 0,-1 1 0,1-1 0,-1 1 0,0-1 0,0 0 0,0-1 0,-6 3 0,-3-2 0,0 1 0,0-2 0,0 0 0,-20-1 0,18 0 0,1 0 0,-1 1 0,-23 5 0,14-1 0,0 2 0,0 0 0,1 2 0,0 1 0,0 0 0,-22 15 0,31-17 0,0-1 0,-1-1 0,0 0 0,0-1 0,-1 0 0,1-2 0,-1 0 0,0 0 0,0-1 0,0-1 0,0-1 0,0-1 0,0 0 0,1 0 0,-26-7 0,30 4 0,0-1 0,1 1 0,-1-2 0,1 1 0,-12-10 0,-17-9 0,-2-6 0,35 25 0,1 0 0,-1 0 0,0 1 0,-1-1 0,1 2 0,-1-1 0,-7-2 0,-47-8 0,54 13 0,0 1 0,0-1 0,0-1 0,0 1 0,0-1 0,0 0 0,1-1 0,-1 0 0,1 0 0,0 0 0,0 0 0,0-1 0,0 0 0,1-1 0,-1 1 0,1-1 0,-5-6 0,-2-4 0,7 10 0,1 0 0,0 0 0,0-1 0,1 0 0,-1 0 0,-2-7 0,6 13 0,0-1 0,0 0 0,0 1 0,0-1 0,1 0 0,-1 1 0,0-1 0,0 1 0,1-1 0,-1 0 0,0 1 0,1-1 0,-1 1 0,0-1 0,1 1 0,-1-1 0,1 1 0,-1-1 0,1 1 0,-1 0 0,1-1 0,-1 1 0,1 0 0,-1-1 0,1 1 0,0 0 0,-1 0 0,1-1 0,0 1 0,-1 0 0,1 0 0,-1 0 0,1 0 0,0 0 0,-1 0 0,1 0 0,0 0 0,0 0 0,28 0 0,-13 3 0,-1 0 0,0 2 0,0-1 0,-1 2 0,1 0 0,-1 1 0,0 0 0,-1 1 0,1 0 0,19 18 0,-22-19 0,0-1 0,1-1 0,-1 0 0,1-1 0,0 0 0,15 3 0,-17-5 0,-1 0 0,1 0 0,-1 1 0,0 1 0,0 0 0,0 0 0,0 0 0,0 1 0,-1 1 0,0-1 0,8 8 0,-13-8 0,0 0 0,0 0 0,-1 0 0,0 0 0,1 1 0,-2-1 0,1 1 0,-1-1 0,1 1 0,-2 0 0,1 0 0,0-1 0,-1 1 0,0 0 0,-1 0 0,-1 9 0,1-7 0,1 1 0,-1-1 0,2 1 0,-1-1 0,1 0 0,3 14 0,-2-20 0,-1 1 0,0-1 0,1 0 0,0 1 0,-1-1 0,1 0 0,0 0 0,0 0 0,0 0 0,0-1 0,1 1 0,-1-1 0,0 1 0,1-1 0,-1 0 0,1 0 0,-1 0 0,1 0 0,0 0 0,-1 0 0,1-1 0,0 1 0,0-1 0,3 0 0,12 1 0,0-1 0,30-3 0,-22 1 0,-7 2 0,0-2 0,0 0 0,33-9 0,-46 10 0,0-1 0,0 0 0,0-1 0,0 0 0,-1 0 0,1 0 0,-1 0 0,0-1 0,0 0 0,0 0 0,0 0 0,-1-1 0,0 0 0,8-9 0,-75 39 0,44-14 0,-1 0 0,0-2 0,0 0 0,-1-1 0,0-1 0,0-1 0,0-1 0,-1-1 0,0-1 0,-30 0 0,-149-5 0,223 0 0,0-1 0,0-1 0,0 0 0,0-2 0,33-13 0,-29 9 0,0 2 0,0 1 0,36-5 0,-21 6 0,55-16 0,17-3 0,-103 24 0,0 0 0,0-1 0,-1 0 0,1-1 0,0 0 0,-1 0 0,0-1 0,0-1 0,0 1 0,0-1 0,-1-1 0,0 0 0,0 0 0,0 0 0,-1-1 0,0 0 0,0-1 0,-1 1 0,0-1 0,0-1 0,-1 1 0,0-1 0,0 0 0,5-15 0,12-25 0,-17 40 0,0 1 0,-1-1 0,-1 0 0,0 0 0,0 0 0,2-14 0,-3 14-151,-1 0-1,1-1 0,0 1 0,1 0 1,0 1-1,1-1 0,0 0 1,7-11-1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F1247-40BA-4C98-8A26-81F3B2920A45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EA6B3-490E-4BD2-9824-D39B44C27E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0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0AFBE3-3B3A-42C9-B475-A912FB05EDB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"/>
                <a:ea typeface="MS PGothic" pitchFamily="34" charset="-128"/>
                <a:cs typeface="+mn-cs"/>
                <a:sym typeface="Gill San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"/>
              <a:ea typeface="MS PGothic" pitchFamily="34" charset="-128"/>
              <a:cs typeface="+mn-c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086915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58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221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15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738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dirty="0"/>
              <a:t>	</a:t>
            </a:r>
            <a:fld id="{6CD0B7DB-CC58-48B4-851C-C16506440B1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73836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3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5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3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7FFD-AC88-4729-91FC-55BD84596D7C}" type="datetimeFigureOut">
              <a:rPr lang="en-US" smtClean="0"/>
              <a:t>1/19/2024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746" y="6356821"/>
            <a:ext cx="3086508" cy="3650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907FDE-1CB8-4287-973E-9CC656147A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4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80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7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57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59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83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384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88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1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E6821-AF1B-4EF4-996F-32D0047AD20C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8FECE-E8BF-4DD3-8C76-E8E424C711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75109" y="375047"/>
            <a:ext cx="7358063" cy="77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0788" tIns="50788" rIns="50788" bIns="5078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Gill Sans"/>
              </a:rPr>
              <a:t>Click to edit Master title style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8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ＭＳ Ｐゴシック" pitchFamily="-84" charset="-128"/>
                <a:cs typeface="Calibri" panose="020F0502020204030204" pitchFamily="34" charset="0"/>
                <a:sym typeface="Gill Sans" pitchFamily="-84" charset="0"/>
              </a:defRPr>
            </a:lvl1pPr>
          </a:lstStyle>
          <a:p>
            <a:pPr>
              <a:defRPr/>
            </a:pPr>
            <a:r>
              <a:rPr lang="en-US" dirty="0"/>
              <a:t>	</a:t>
            </a:r>
            <a:fld id="{DCD4E762-F792-468B-9868-C25115772EB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82061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2" r:id="rId1"/>
    <p:sldLayoutId id="2147483663" r:id="rId2"/>
  </p:sldLayoutIdLst>
  <p:transition/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164">
          <a:solidFill>
            <a:schemeClr val="tx1"/>
          </a:solidFill>
          <a:latin typeface="Calibri" panose="020F0502020204030204" pitchFamily="34" charset="0"/>
          <a:ea typeface="MS PGothic" pitchFamily="34" charset="-128"/>
          <a:cs typeface="Calibri" panose="020F0502020204030204" pitchFamily="34" charset="0"/>
          <a:sym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164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  <a:sym typeface="Gill San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164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  <a:sym typeface="Gill San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164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  <a:sym typeface="Gill San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164">
          <a:solidFill>
            <a:schemeClr val="tx1"/>
          </a:solidFill>
          <a:latin typeface="Calibri" pitchFamily="34" charset="0"/>
          <a:ea typeface="MS PGothic" pitchFamily="34" charset="-128"/>
          <a:cs typeface="Calibri" pitchFamily="34" charset="0"/>
          <a:sym typeface="Gill Sans"/>
        </a:defRPr>
      </a:lvl5pPr>
      <a:lvl6pPr marL="241031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sym typeface="Gill Sans" charset="0"/>
        </a:defRPr>
      </a:lvl6pPr>
      <a:lvl7pPr marL="482065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sym typeface="Gill Sans" charset="0"/>
        </a:defRPr>
      </a:lvl7pPr>
      <a:lvl8pPr marL="723097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sym typeface="Gill Sans" charset="0"/>
        </a:defRPr>
      </a:lvl8pPr>
      <a:lvl9pPr marL="964128" algn="ctr" rtl="0" fontAlgn="base">
        <a:spcBef>
          <a:spcPct val="0"/>
        </a:spcBef>
        <a:spcAft>
          <a:spcPct val="0"/>
        </a:spcAft>
        <a:defRPr sz="4429">
          <a:solidFill>
            <a:schemeClr val="tx1"/>
          </a:solidFill>
          <a:latin typeface="Gill Sans" charset="0"/>
          <a:sym typeface="Gill Sans" charset="0"/>
        </a:defRPr>
      </a:lvl9pPr>
    </p:titleStyle>
    <p:bodyStyle>
      <a:lvl1pPr marL="179974" indent="-179974" algn="ctr" rtl="0" eaLnBrk="0" fontAlgn="base" hangingPunct="0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ea typeface="MS PGothic" pitchFamily="34" charset="-128"/>
          <a:cs typeface="ＭＳ Ｐゴシック" charset="-128"/>
          <a:sym typeface="Gill Sans"/>
        </a:defRPr>
      </a:lvl1pPr>
      <a:lvl2pPr marL="390921" indent="-149839" algn="ctr" rtl="0" eaLnBrk="0" fontAlgn="base" hangingPunct="0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ea typeface="MS PGothic" pitchFamily="34" charset="-128"/>
          <a:sym typeface="Gill Sans"/>
        </a:defRPr>
      </a:lvl2pPr>
      <a:lvl3pPr marL="601867" indent="-119704" algn="ctr" rtl="0" eaLnBrk="0" fontAlgn="base" hangingPunct="0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ea typeface="MS PGothic" pitchFamily="34" charset="-128"/>
          <a:sym typeface="Gill Sans"/>
        </a:defRPr>
      </a:lvl3pPr>
      <a:lvl4pPr marL="842949" indent="-119704" algn="ctr" rtl="0" eaLnBrk="0" fontAlgn="base" hangingPunct="0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ea typeface="MS PGothic" pitchFamily="34" charset="-128"/>
          <a:sym typeface="Gill Sans"/>
        </a:defRPr>
      </a:lvl4pPr>
      <a:lvl5pPr marL="1084030" indent="-119704" algn="ctr" rtl="0" eaLnBrk="0" fontAlgn="base" hangingPunct="0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ea typeface="MS PGothic" pitchFamily="34" charset="-128"/>
          <a:sym typeface="Gill Sans"/>
        </a:defRPr>
      </a:lvl5pPr>
      <a:lvl6pPr marL="241031" algn="ctr" rtl="0" fontAlgn="base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sym typeface="Gill Sans" charset="0"/>
        </a:defRPr>
      </a:lvl6pPr>
      <a:lvl7pPr marL="482065" algn="ctr" rtl="0" fontAlgn="base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sym typeface="Gill Sans" charset="0"/>
        </a:defRPr>
      </a:lvl7pPr>
      <a:lvl8pPr marL="723097" algn="ctr" rtl="0" fontAlgn="base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sym typeface="Gill Sans" charset="0"/>
        </a:defRPr>
      </a:lvl8pPr>
      <a:lvl9pPr marL="964128" algn="ctr" rtl="0" fontAlgn="base">
        <a:spcBef>
          <a:spcPct val="0"/>
        </a:spcBef>
        <a:spcAft>
          <a:spcPct val="0"/>
        </a:spcAft>
        <a:defRPr sz="1898">
          <a:solidFill>
            <a:schemeClr val="tx1"/>
          </a:solidFill>
          <a:latin typeface="+mn-lt"/>
          <a:sym typeface="Gill Sans" charset="0"/>
        </a:defRPr>
      </a:lvl9pPr>
    </p:bodyStyle>
    <p:otherStyle>
      <a:defPPr>
        <a:defRPr lang="en-US"/>
      </a:defPPr>
      <a:lvl1pPr marL="0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1pPr>
      <a:lvl2pPr marL="241031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2pPr>
      <a:lvl3pPr marL="482065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3pPr>
      <a:lvl4pPr marL="723097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4pPr>
      <a:lvl5pPr marL="964128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5pPr>
      <a:lvl6pPr marL="1205162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6pPr>
      <a:lvl7pPr marL="1446192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7pPr>
      <a:lvl8pPr marL="1687226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8pPr>
      <a:lvl9pPr marL="1928258" algn="l" defTabSz="482065" rtl="0" eaLnBrk="1" latinLnBrk="0" hangingPunct="1">
        <a:defRPr sz="9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adiojove.gsfc.nasa.gov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hyperlink" Target="https://groups.io/g/radio-jove" TargetMode="External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10" Type="http://schemas.openxmlformats.org/officeDocument/2006/relationships/hyperlink" Target="mailto:chiggins@mtsu.edu" TargetMode="External"/><Relationship Id="rId4" Type="http://schemas.openxmlformats.org/officeDocument/2006/relationships/hyperlink" Target="https://radiojove.gsfc.nasa.gov/joinin.php" TargetMode="External"/><Relationship Id="rId9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microsoft.com/office/2007/relationships/hdphoto" Target="../media/hdphoto7.wdp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0.wdp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customXml" Target="../ink/ink2.xml"/><Relationship Id="rId7" Type="http://schemas.openxmlformats.org/officeDocument/2006/relationships/customXml" Target="../ink/ink5.xm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customXml" Target="../ink/ink3.xml"/><Relationship Id="rId10" Type="http://schemas.openxmlformats.org/officeDocument/2006/relationships/image" Target="../media/image16.png"/><Relationship Id="rId4" Type="http://schemas.openxmlformats.org/officeDocument/2006/relationships/image" Target="../media/image140.png"/><Relationship Id="rId9" Type="http://schemas.openxmlformats.org/officeDocument/2006/relationships/customXml" Target="../ink/ink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wmf"/><Relationship Id="rId4" Type="http://schemas.openxmlformats.org/officeDocument/2006/relationships/oleObject" Target="../embeddings/oleObject2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721" y="1295400"/>
            <a:ext cx="5878982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Amateur Radio Astronomy</a:t>
            </a:r>
          </a:p>
          <a:p>
            <a:pPr algn="ctr"/>
            <a:r>
              <a:rPr lang="en-US" sz="4000" b="1" dirty="0"/>
              <a:t>AND</a:t>
            </a:r>
          </a:p>
          <a:p>
            <a:pPr algn="ctr"/>
            <a:r>
              <a:rPr lang="en-US" sz="4000" b="1" dirty="0"/>
              <a:t>My 16.4 Meter</a:t>
            </a:r>
          </a:p>
          <a:p>
            <a:pPr algn="ctr"/>
            <a:r>
              <a:rPr lang="en-US" sz="4000" b="1" dirty="0"/>
              <a:t>Serendipitous Opportunity</a:t>
            </a:r>
          </a:p>
          <a:p>
            <a:pPr algn="ctr"/>
            <a:endParaRPr lang="en-US" sz="1600" b="1" dirty="0"/>
          </a:p>
          <a:p>
            <a:pPr algn="ctr"/>
            <a:endParaRPr lang="en-US" sz="3600" b="1" dirty="0"/>
          </a:p>
          <a:p>
            <a:pPr algn="ctr"/>
            <a:endParaRPr lang="en-US" sz="3600" b="1" dirty="0"/>
          </a:p>
          <a:p>
            <a:pPr algn="ctr"/>
            <a:r>
              <a:rPr lang="en-US" sz="2400" b="1" dirty="0"/>
              <a:t>Gary L. Memory</a:t>
            </a:r>
          </a:p>
          <a:p>
            <a:pPr algn="ctr"/>
            <a:endParaRPr lang="en-US" sz="2000" b="1" dirty="0"/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776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47630-58BD-78A2-5BD9-135730BA8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42667"/>
            <a:ext cx="8610600" cy="688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63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2E3B9-64E4-FF91-E0CC-8EF967D4FC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550"/>
            <a:ext cx="91440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23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A61E56-7B64-A7AA-BA9B-FBD41D6E32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94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97114B-E7CA-DADD-3FCD-3117E53FD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562" y="0"/>
            <a:ext cx="613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7495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FF1FE9-627D-355D-B195-936867118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165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31807-90C4-8FCB-A87B-4BE34E5EE8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774"/>
            <a:ext cx="9144000" cy="606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88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B7296-5DD7-CBE0-3E78-1A7134571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12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8C93F-789A-9F79-A2DE-C3555A750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1941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7C7EE-AFA1-4D1E-9050-A96B8EA19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982"/>
            <a:ext cx="9144000" cy="608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0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2186537" y="989987"/>
            <a:ext cx="4314217" cy="1215696"/>
          </a:xfrm>
        </p:spPr>
        <p:txBody>
          <a:bodyPr/>
          <a:lstStyle/>
          <a:p>
            <a:pPr eaLnBrk="1" hangingPunct="1"/>
            <a:r>
              <a:rPr lang="de-DE" sz="3797" b="1" dirty="0">
                <a:solidFill>
                  <a:srgbClr val="FFC000"/>
                </a:solidFill>
              </a:rPr>
              <a:t>The Radio JOVE </a:t>
            </a:r>
            <a:br>
              <a:rPr lang="de-DE" sz="3797" b="1" dirty="0">
                <a:solidFill>
                  <a:srgbClr val="FFC000"/>
                </a:solidFill>
              </a:rPr>
            </a:br>
            <a:r>
              <a:rPr lang="de-DE" sz="3797" b="1" dirty="0">
                <a:solidFill>
                  <a:srgbClr val="FFC000"/>
                </a:solidFill>
              </a:rPr>
              <a:t>Project 2.0</a:t>
            </a:r>
            <a:endParaRPr lang="en-US" altLang="en-US" sz="3797" b="1" dirty="0">
              <a:solidFill>
                <a:srgbClr val="FFC000"/>
              </a:solidFill>
              <a:sym typeface="Lucida Grande"/>
            </a:endParaRPr>
          </a:p>
        </p:txBody>
      </p:sp>
      <p:sp>
        <p:nvSpPr>
          <p:cNvPr id="6147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fld id="{1CF7E18E-D870-4095-85B3-9666D2CD31BD}" type="slidenum">
              <a:rPr lang="en-US">
                <a:ea typeface="MS PGothic" pitchFamily="34" charset="-128"/>
                <a:sym typeface="Gill Sans"/>
              </a:rPr>
              <a:pPr defTabSz="482163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dirty="0">
              <a:ea typeface="MS PGothic" pitchFamily="34" charset="-128"/>
              <a:sym typeface="Gill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1757" y="1938437"/>
            <a:ext cx="2102563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476" dirty="0">
                <a:solidFill>
                  <a:srgbClr val="3399FF"/>
                </a:solidFill>
                <a:latin typeface="Calibri" panose="020F0502020204030204" pitchFamily="34" charset="0"/>
                <a:ea typeface="MS PGothic" pitchFamily="34" charset="-128"/>
                <a:cs typeface="Calibri"/>
                <a:sym typeface="Gill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radiojove.gsfc.nasa.gov</a:t>
            </a:r>
            <a:r>
              <a:rPr lang="en-US" sz="1476" dirty="0">
                <a:solidFill>
                  <a:srgbClr val="3399FF"/>
                </a:solidFill>
                <a:latin typeface="Calibri" panose="020F0502020204030204" pitchFamily="34" charset="0"/>
                <a:ea typeface="MS PGothic" pitchFamily="34" charset="-128"/>
                <a:cs typeface="Calibri"/>
                <a:sym typeface="Gill Sans"/>
              </a:rPr>
              <a:t>   </a:t>
            </a:r>
            <a:endParaRPr lang="en-US" sz="1476" dirty="0">
              <a:solidFill>
                <a:srgbClr val="3399FF"/>
              </a:solidFill>
              <a:latin typeface="Calibri" panose="020F0502020204030204" pitchFamily="34" charset="0"/>
              <a:ea typeface="MS PGothic" pitchFamily="34" charset="-128"/>
              <a:cs typeface="Arial" charset="0"/>
              <a:sym typeface="Gill San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0383" y="2807197"/>
            <a:ext cx="6722240" cy="773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Chuck Higgins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Shing Fung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2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James Thieman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3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Leonard Garcia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4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 , James Gass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5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Richard Flagg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6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Jim Sky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7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</a:t>
            </a:r>
            <a:r>
              <a:rPr lang="en-US" sz="1476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Larry Dodd</a:t>
            </a:r>
            <a:r>
              <a:rPr lang="en-US" sz="1476" b="1" baseline="30000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8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</a:t>
            </a:r>
            <a:r>
              <a:rPr lang="en-US" sz="1476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David Typinski</a:t>
            </a:r>
            <a:r>
              <a:rPr lang="en-US" sz="1476" b="1" baseline="30000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9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Francisco Reyes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10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</a:t>
            </a:r>
            <a:r>
              <a:rPr lang="en-US" sz="1476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James Brown</a:t>
            </a:r>
            <a:r>
              <a:rPr lang="en-US" sz="1476" b="1" baseline="30000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11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</a:t>
            </a:r>
            <a:r>
              <a:rPr lang="en-US" sz="1476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Thomas Ashcraft</a:t>
            </a:r>
            <a:r>
              <a:rPr lang="en-US" sz="1476" b="1" baseline="30000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12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</a:t>
            </a:r>
            <a:r>
              <a:rPr lang="en-US" sz="1476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Wes Greenman</a:t>
            </a:r>
            <a:r>
              <a:rPr lang="en-US" sz="1476" b="1" baseline="30000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13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S. Blair</a:t>
            </a:r>
            <a:r>
              <a:rPr lang="en-US" sz="1476" b="1" baseline="30000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14</a:t>
            </a:r>
            <a:r>
              <a:rPr lang="en-US" sz="1476" b="1" dirty="0">
                <a:solidFill>
                  <a:srgbClr val="FFFFFF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, and </a:t>
            </a:r>
            <a:r>
              <a:rPr lang="en-US" sz="1476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John Cox</a:t>
            </a:r>
            <a:r>
              <a:rPr lang="en-US" sz="1476" b="1" baseline="30000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15</a:t>
            </a:r>
            <a:endParaRPr lang="en-US" sz="1476" b="1" baseline="30000" dirty="0">
              <a:solidFill>
                <a:srgbClr val="92D050"/>
              </a:solidFill>
              <a:latin typeface="Calibri" panose="020F0502020204030204" pitchFamily="34" charset="0"/>
              <a:ea typeface="MS PGothic" pitchFamily="34" charset="-128"/>
              <a:cs typeface="Arial" charset="0"/>
              <a:sym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383" y="3574159"/>
            <a:ext cx="8450583" cy="82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Dept. of Physics &amp; Astronomy, MTSU, Murfreesboro, TN 37132,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2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ITMPL/NASA GSFC, Greenbelt MD 20771,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3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UMBC/NASA GSFC, Greenbelt MD 20771,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4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SGT/NASA GSFC, Greenbelt MD 20771,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5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CNSP/NASA GSFC, Greenbelt MD 20771,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6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RF Associates, Honolulu, HI 96826,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7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Radio Sky Publishing, Louisville, KY, 40214, </a:t>
            </a:r>
            <a:r>
              <a:rPr lang="en-US" sz="949" baseline="30000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8</a:t>
            </a:r>
            <a:r>
              <a:rPr lang="en-US" sz="949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K4LED, 101science.com, Jasper, GA 30143, </a:t>
            </a:r>
            <a:r>
              <a:rPr lang="en-US" sz="949" baseline="30000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9</a:t>
            </a:r>
            <a:r>
              <a:rPr lang="en-US" sz="949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AJ4CO Observatory, High Spring, FL 32655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10</a:t>
            </a:r>
            <a:r>
              <a:rPr lang="en-US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Department of Astronomy, University of Florida, Gainesville, FL 32611, </a:t>
            </a:r>
            <a:r>
              <a:rPr lang="en-US" sz="949" baseline="30000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11</a:t>
            </a:r>
            <a:r>
              <a:rPr lang="en-US" sz="949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Hawks Nest Radio Astronomy Observatory, Industry, PA 15052, </a:t>
            </a:r>
            <a:r>
              <a:rPr lang="en-US" sz="949" baseline="30000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12</a:t>
            </a:r>
            <a:r>
              <a:rPr lang="en-US" sz="949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Heliotown Observatory, Lamy, NM 87540, </a:t>
            </a:r>
            <a:r>
              <a:rPr lang="en-US" sz="949" baseline="30000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13</a:t>
            </a:r>
            <a:r>
              <a:rPr lang="en-US" sz="949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LGM Radio Alachua, Alachua, FL 32615, </a:t>
            </a:r>
            <a:r>
              <a:rPr lang="en-US" sz="949" baseline="30000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14</a:t>
            </a:r>
            <a:r>
              <a:rPr lang="it-IT" sz="949" dirty="0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Dalton State College, Dalton, GA, 30720, </a:t>
            </a:r>
            <a:r>
              <a:rPr lang="it-IT" sz="949" baseline="30000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15</a:t>
            </a:r>
            <a:r>
              <a:rPr lang="it-IT" sz="949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Easley, SC, 29640</a:t>
            </a:r>
            <a:endParaRPr lang="en-US" altLang="en-US" sz="949" kern="0" dirty="0">
              <a:solidFill>
                <a:srgbClr val="92D050"/>
              </a:solidFill>
              <a:latin typeface="Calibri" pitchFamily="34" charset="0"/>
              <a:ea typeface="MS PGothic" pitchFamily="34" charset="-128"/>
              <a:cs typeface="Arial" charset="0"/>
              <a:sym typeface="Gill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2AD336-74FA-44EB-BD4E-5E7469FD894C}"/>
              </a:ext>
            </a:extLst>
          </p:cNvPr>
          <p:cNvSpPr txBox="1"/>
          <p:nvPr/>
        </p:nvSpPr>
        <p:spPr>
          <a:xfrm>
            <a:off x="6918182" y="3172370"/>
            <a:ext cx="2055362" cy="35195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687" b="1" dirty="0">
                <a:solidFill>
                  <a:srgbClr val="92D05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Citizen Scientists</a:t>
            </a:r>
            <a:endParaRPr lang="en-US" sz="1687" b="1" baseline="30000" dirty="0">
              <a:solidFill>
                <a:srgbClr val="92D050"/>
              </a:solidFill>
              <a:latin typeface="Calibri" panose="020F0502020204030204" pitchFamily="34" charset="0"/>
              <a:ea typeface="MS PGothic" pitchFamily="34" charset="-128"/>
              <a:cs typeface="Arial" charset="0"/>
              <a:sym typeface="Gill San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20191B-B981-4BB5-B886-2CCBA2F56810}"/>
              </a:ext>
            </a:extLst>
          </p:cNvPr>
          <p:cNvSpPr txBox="1"/>
          <p:nvPr/>
        </p:nvSpPr>
        <p:spPr>
          <a:xfrm>
            <a:off x="2346723" y="4314392"/>
            <a:ext cx="4502972" cy="676467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898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Radio JOVE uses hands-on radio astronomy to help people learn and do science.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68974BC-5558-A579-B7AC-C0966BF64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57" y="940467"/>
            <a:ext cx="2234965" cy="954564"/>
          </a:xfrm>
          <a:prstGeom prst="rect">
            <a:avLst/>
          </a:prstGeom>
        </p:spPr>
      </p:pic>
      <p:pic>
        <p:nvPicPr>
          <p:cNvPr id="19" name="Picture 8" descr="bigLogo">
            <a:extLst>
              <a:ext uri="{FF2B5EF4-FFF2-40B4-BE49-F238E27FC236}">
                <a16:creationId xmlns:a16="http://schemas.microsoft.com/office/drawing/2014/main" id="{AA04F5D4-80BF-AD93-801E-C65A30F6B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23" y="1043629"/>
            <a:ext cx="1951252" cy="89480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1A2133-E2DB-CA78-A415-59F2256BC5DF}"/>
              </a:ext>
            </a:extLst>
          </p:cNvPr>
          <p:cNvSpPr txBox="1"/>
          <p:nvPr/>
        </p:nvSpPr>
        <p:spPr>
          <a:xfrm>
            <a:off x="1908282" y="2364495"/>
            <a:ext cx="5327437" cy="384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898" b="1" dirty="0">
                <a:solidFill>
                  <a:srgbClr val="FFC000"/>
                </a:solidFill>
                <a:latin typeface="Calibri-Bold"/>
                <a:ea typeface="MS PGothic" pitchFamily="34" charset="-128"/>
                <a:cs typeface="Arial" charset="0"/>
                <a:sym typeface="Gill Sans"/>
              </a:rPr>
              <a:t>Chuck Higgins, Middle Tennessee State University</a:t>
            </a:r>
            <a:endParaRPr lang="en-US" sz="1898" b="1" baseline="30000" dirty="0">
              <a:solidFill>
                <a:srgbClr val="FFC000"/>
              </a:solidFill>
              <a:latin typeface="Calibri" panose="020F0502020204030204" pitchFamily="34" charset="0"/>
              <a:ea typeface="MS PGothic" pitchFamily="34" charset="-128"/>
              <a:cs typeface="Arial" charset="0"/>
              <a:sym typeface="Gill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72744-8468-4C17-BC91-FD1E9B7C7F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35" y="1643518"/>
            <a:ext cx="650763" cy="5075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D09D73-45D8-EA55-CC83-1BAE7F75D2AF}"/>
              </a:ext>
            </a:extLst>
          </p:cNvPr>
          <p:cNvSpPr txBox="1"/>
          <p:nvPr/>
        </p:nvSpPr>
        <p:spPr>
          <a:xfrm>
            <a:off x="224346" y="5193624"/>
            <a:ext cx="8450583" cy="8063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687" b="1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Citizen Science is defined as a form of open collaboration in which individuals or organizations participate voluntarily in the scientific process in various ways. (</a:t>
            </a:r>
            <a:r>
              <a:rPr lang="en-US" sz="1266" b="1" dirty="0">
                <a:solidFill>
                  <a:srgbClr val="92D05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t>NASA SMD Policy Document SPD-33)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C9AE4D-EFE7-EA75-0D7B-8D892CF2EF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3" y="1"/>
            <a:ext cx="8148854" cy="6876738"/>
          </a:xfrm>
        </p:spPr>
      </p:pic>
    </p:spTree>
    <p:extLst>
      <p:ext uri="{BB962C8B-B14F-4D97-AF65-F5344CB8AC3E}">
        <p14:creationId xmlns:p14="http://schemas.microsoft.com/office/powerpoint/2010/main" val="26593769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9BE5-EB8B-DC4E-BC90-CF830A8F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66" y="998044"/>
            <a:ext cx="7358063" cy="582644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C000"/>
                </a:solidFill>
              </a:rPr>
              <a:t>Example Observations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6C535-B2AB-EB79-D452-4DDABBF20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	</a:t>
            </a:r>
            <a:fld id="{6CD0B7DB-CC58-48B4-851C-C16506440B10}" type="slidenum">
              <a:rPr lang="en-US"/>
              <a:pPr defTabSz="482163"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9FCD7ED-38D8-80CD-5FEA-295D670F8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19" y="3281320"/>
            <a:ext cx="4177866" cy="16108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 Box 59">
            <a:extLst>
              <a:ext uri="{FF2B5EF4-FFF2-40B4-BE49-F238E27FC236}">
                <a16:creationId xmlns:a16="http://schemas.microsoft.com/office/drawing/2014/main" id="{97AB3004-81AC-BFD5-3256-06C661A09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978" y="5172342"/>
            <a:ext cx="8215513" cy="773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82163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476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Example Radio JOVE frequency-time spectrograms of terrestrial, solar, and Jupiter radio bursts seen by different observers. Terrestrial “TP” propagation from lightning (T. Ashcraft), solar bursts (C. Higgins), Jupiter Io-B event (D. Typinski), and solar bursts and terrestrial radar sweepers (L. Dodd).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123413-0B47-249D-7F17-2DD94C2522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6924" y="1000964"/>
            <a:ext cx="2759567" cy="2067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987282-7D11-5046-42DD-F523396D3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77" y="1685658"/>
            <a:ext cx="4265530" cy="16108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5764A5-B700-CA70-50F9-E26CD11CEAAF}"/>
              </a:ext>
            </a:extLst>
          </p:cNvPr>
          <p:cNvSpPr txBox="1"/>
          <p:nvPr/>
        </p:nvSpPr>
        <p:spPr>
          <a:xfrm>
            <a:off x="3001531" y="2581657"/>
            <a:ext cx="812014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Solar 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bursts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779493-CEF3-E00A-E869-0FAAAA3316FD}"/>
              </a:ext>
            </a:extLst>
          </p:cNvPr>
          <p:cNvSpPr txBox="1"/>
          <p:nvPr/>
        </p:nvSpPr>
        <p:spPr>
          <a:xfrm>
            <a:off x="7137684" y="1499014"/>
            <a:ext cx="964260" cy="417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Terrestrial  propagation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CD16B4-258A-1CF9-49FC-DE0DB81E00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102" y="3433727"/>
            <a:ext cx="4218396" cy="16672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BF7BBF-A2D3-27C6-6A69-98B8F3A0F4EB}"/>
              </a:ext>
            </a:extLst>
          </p:cNvPr>
          <p:cNvSpPr txBox="1"/>
          <p:nvPr/>
        </p:nvSpPr>
        <p:spPr>
          <a:xfrm>
            <a:off x="2363154" y="3700861"/>
            <a:ext cx="724878" cy="481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Jupiter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bursts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5FE5C5-DADE-0C84-AED4-F69353D4EA3C}"/>
              </a:ext>
            </a:extLst>
          </p:cNvPr>
          <p:cNvSpPr txBox="1"/>
          <p:nvPr/>
        </p:nvSpPr>
        <p:spPr>
          <a:xfrm>
            <a:off x="7354042" y="3861400"/>
            <a:ext cx="599844" cy="417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Solar 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bursts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BB010D-F3BA-F64E-2BDD-8D3F57A88368}"/>
              </a:ext>
            </a:extLst>
          </p:cNvPr>
          <p:cNvSpPr txBox="1"/>
          <p:nvPr/>
        </p:nvSpPr>
        <p:spPr>
          <a:xfrm>
            <a:off x="5083782" y="3858368"/>
            <a:ext cx="817853" cy="417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Radar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Sweepers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2461FD-BDCD-5998-F69E-08D58C951723}"/>
              </a:ext>
            </a:extLst>
          </p:cNvPr>
          <p:cNvSpPr txBox="1"/>
          <p:nvPr/>
        </p:nvSpPr>
        <p:spPr>
          <a:xfrm>
            <a:off x="593946" y="3533708"/>
            <a:ext cx="891591" cy="254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Calibration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18D8520-6506-AAC4-8813-39459F4ADB91}"/>
              </a:ext>
            </a:extLst>
          </p:cNvPr>
          <p:cNvCxnSpPr>
            <a:cxnSpLocks/>
          </p:cNvCxnSpPr>
          <p:nvPr/>
        </p:nvCxnSpPr>
        <p:spPr bwMode="auto">
          <a:xfrm flipH="1">
            <a:off x="662312" y="3748470"/>
            <a:ext cx="159407" cy="15852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1406854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0464" y="948028"/>
            <a:ext cx="5303911" cy="650284"/>
          </a:xfrm>
        </p:spPr>
        <p:txBody>
          <a:bodyPr>
            <a:normAutofit/>
          </a:bodyPr>
          <a:lstStyle/>
          <a:p>
            <a:r>
              <a:rPr lang="de-DE" sz="3164" b="1" dirty="0">
                <a:solidFill>
                  <a:srgbClr val="FFC000"/>
                </a:solidFill>
              </a:rPr>
              <a:t>Radio JOVE 2.0 Summary</a:t>
            </a:r>
            <a:endParaRPr lang="en-US" sz="3164" b="1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6553215" y="5624734"/>
            <a:ext cx="2133013" cy="273733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defTabSz="482163" fontAlgn="base">
              <a:spcBef>
                <a:spcPct val="0"/>
              </a:spcBef>
              <a:spcAft>
                <a:spcPct val="0"/>
              </a:spcAft>
            </a:pPr>
            <a:fld id="{3150791D-F005-49A9-B5AB-715A82E979AE}" type="slidenum">
              <a:rPr lang="en-US" sz="738">
                <a:solidFill>
                  <a:srgbClr val="FFFFFF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  <a:sym typeface="Gill Sans"/>
              </a:rPr>
              <a:pPr algn="r" defTabSz="482163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738" dirty="0">
              <a:solidFill>
                <a:srgbClr val="FFFFFF"/>
              </a:solidFill>
              <a:latin typeface="Calibri" panose="020F0502020204030204" pitchFamily="34" charset="0"/>
              <a:ea typeface="MS PGothic" pitchFamily="34" charset="-128"/>
              <a:cs typeface="Arial" charset="0"/>
              <a:sym typeface="Gill San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545E77-7BB2-4EBE-9890-002895DA9B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544" y="1000032"/>
            <a:ext cx="760394" cy="5931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115CCE-068F-4265-AF42-0CD123E06EAE}"/>
              </a:ext>
            </a:extLst>
          </p:cNvPr>
          <p:cNvSpPr txBox="1"/>
          <p:nvPr/>
        </p:nvSpPr>
        <p:spPr>
          <a:xfrm>
            <a:off x="95107" y="1972766"/>
            <a:ext cx="4476893" cy="23709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8860" indent="-118860" defTabSz="482163" fontAlgn="base">
              <a:spcBef>
                <a:spcPts val="633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76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</a:rPr>
              <a:t>Radio JOVE 2.0 is active and using SDR radios</a:t>
            </a:r>
          </a:p>
          <a:p>
            <a:pPr marL="118860" indent="-118860" defTabSz="482163" fontAlgn="base">
              <a:spcBef>
                <a:spcPts val="633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76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</a:rPr>
              <a:t>Developing training modules to help participants</a:t>
            </a:r>
          </a:p>
          <a:p>
            <a:pPr marL="118860" indent="-118860" defTabSz="482163" fontAlgn="base">
              <a:spcBef>
                <a:spcPts val="633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76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</a:rPr>
              <a:t>Stay connected with an email listserv</a:t>
            </a:r>
          </a:p>
          <a:p>
            <a:pPr defTabSz="482163" fontAlgn="base">
              <a:spcBef>
                <a:spcPts val="633"/>
              </a:spcBef>
              <a:spcAft>
                <a:spcPct val="0"/>
              </a:spcAft>
            </a:pPr>
            <a:r>
              <a:rPr lang="en-US" sz="1476" b="1" dirty="0">
                <a:solidFill>
                  <a:srgbClr val="FFC00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	Email </a:t>
            </a:r>
            <a:r>
              <a:rPr lang="en-US" sz="1476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</a:rPr>
              <a:t>Listserv on Groups.io: 	</a:t>
            </a:r>
            <a:r>
              <a:rPr lang="en-US" sz="1476" b="1" dirty="0">
                <a:solidFill>
                  <a:srgbClr val="66CCFF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https://groups.io/g/radio-jove</a:t>
            </a:r>
            <a:endParaRPr lang="en-US" sz="1476" b="1" dirty="0">
              <a:solidFill>
                <a:srgbClr val="FFC000"/>
              </a:solidFill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  <a:sym typeface="Gill Sans"/>
            </a:endParaRPr>
          </a:p>
          <a:p>
            <a:pPr marL="118860" indent="-118860" defTabSz="482163" fontAlgn="base">
              <a:spcBef>
                <a:spcPts val="633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76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</a:rPr>
              <a:t>Updated Website + Data Archive</a:t>
            </a:r>
          </a:p>
          <a:p>
            <a:pPr marL="118860" indent="-118860" defTabSz="482163" fontAlgn="base">
              <a:spcBef>
                <a:spcPts val="633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76" b="1" dirty="0">
                <a:solidFill>
                  <a:srgbClr val="FFC0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  <a:sym typeface="Gill Sans"/>
              </a:rPr>
              <a:t>Observing campaign for 2023 and 2024 solar eclipses</a:t>
            </a:r>
          </a:p>
          <a:p>
            <a:pPr marL="118860" indent="-118860" defTabSz="482163" fontAlgn="base">
              <a:spcBef>
                <a:spcPts val="633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76" b="1" dirty="0">
                <a:solidFill>
                  <a:srgbClr val="FFC00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Join Us: </a:t>
            </a:r>
            <a:r>
              <a:rPr lang="en-US" sz="1476" b="1" dirty="0">
                <a:solidFill>
                  <a:srgbClr val="66CCFF"/>
                </a:solidFill>
                <a:latin typeface="Calibri"/>
                <a:ea typeface="MS PGothic" pitchFamily="34" charset="-128"/>
                <a:cs typeface="Calibri"/>
                <a:sym typeface="Gill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https://radiojove.gsfc.nasa.gov/joinin.php</a:t>
            </a:r>
            <a:endParaRPr lang="en-US" sz="1476" b="1" dirty="0">
              <a:solidFill>
                <a:srgbClr val="66CCFF"/>
              </a:solidFill>
              <a:latin typeface="Calibri"/>
              <a:ea typeface="MS PGothic" pitchFamily="34" charset="-128"/>
              <a:cs typeface="Calibri"/>
              <a:sym typeface="Gill Sans"/>
            </a:endParaRPr>
          </a:p>
        </p:txBody>
      </p:sp>
      <p:sp>
        <p:nvSpPr>
          <p:cNvPr id="13" name="Text Box 44">
            <a:extLst>
              <a:ext uri="{FF2B5EF4-FFF2-40B4-BE49-F238E27FC236}">
                <a16:creationId xmlns:a16="http://schemas.microsoft.com/office/drawing/2014/main" id="{8DEE1D9B-01E2-66D5-CDB5-873C51D5D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821329"/>
            <a:ext cx="484046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500" dirty="0">
                <a:solidFill>
                  <a:srgbClr val="FFC000"/>
                </a:solidFill>
                <a:latin typeface="Gill Sans"/>
                <a:cs typeface="Arial" charset="0"/>
                <a:sym typeface="Gill Sans"/>
              </a:rPr>
              <a:t>Solar Bursts</a:t>
            </a:r>
            <a:r>
              <a:rPr lang="en-US" sz="1500" dirty="0">
                <a:solidFill>
                  <a:srgbClr val="FFC000"/>
                </a:solidFill>
                <a:latin typeface="Gill Sans"/>
                <a:cs typeface="Calibri"/>
                <a:sym typeface="Gill Sans"/>
              </a:rPr>
              <a:t> 05/22/21, Top: Radio JOVE Bottom: </a:t>
            </a:r>
            <a:r>
              <a:rPr lang="en-US" sz="1500" dirty="0" err="1">
                <a:solidFill>
                  <a:srgbClr val="FFC000"/>
                </a:solidFill>
                <a:latin typeface="Gill Sans"/>
                <a:cs typeface="Calibri"/>
                <a:sym typeface="Gill Sans"/>
              </a:rPr>
              <a:t>SDRPlay</a:t>
            </a:r>
            <a:r>
              <a:rPr lang="en-US" sz="1500" dirty="0">
                <a:solidFill>
                  <a:srgbClr val="FFC000"/>
                </a:solidFill>
                <a:latin typeface="Gill Sans"/>
                <a:cs typeface="Calibri"/>
                <a:sym typeface="Gill Sans"/>
              </a:rPr>
              <a:t> RSP1A, MTSU Dairy Farm, Murfreesboro, TN</a:t>
            </a:r>
            <a:endParaRPr lang="en-US" sz="1500" dirty="0">
              <a:solidFill>
                <a:srgbClr val="FFC000"/>
              </a:solidFill>
              <a:latin typeface="Gill Sans"/>
              <a:cs typeface="Arial" charset="0"/>
              <a:sym typeface="Gill San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3EB833C-F80D-4357-03DA-B62390C8F4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86617" y="1812768"/>
            <a:ext cx="4202708" cy="13491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E3EE27-3E70-AE02-AA00-CFCAD26264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9955" y="3161873"/>
            <a:ext cx="4388938" cy="16179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14625D-1FA0-0AA0-FF01-4657DB1CC0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733" y="1052233"/>
            <a:ext cx="1428957" cy="6103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F909A09-F4C5-B0C8-A4B2-9B520C2CF8D6}"/>
              </a:ext>
            </a:extLst>
          </p:cNvPr>
          <p:cNvSpPr txBox="1"/>
          <p:nvPr/>
        </p:nvSpPr>
        <p:spPr>
          <a:xfrm>
            <a:off x="754676" y="4528717"/>
            <a:ext cx="2925770" cy="871201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4" indent="837" algn="ctr" defTabSz="1831933" fontAlgn="base">
              <a:spcAft>
                <a:spcPct val="0"/>
              </a:spcAft>
              <a:buSzPct val="120000"/>
              <a:tabLst>
                <a:tab pos="369903" algn="l"/>
              </a:tabLst>
            </a:pPr>
            <a:r>
              <a:rPr lang="en-US" sz="1687" b="1" dirty="0">
                <a:solidFill>
                  <a:srgbClr val="00206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We are looking for amateurs to become citizen scientists</a:t>
            </a:r>
          </a:p>
          <a:p>
            <a:pPr marL="0" lvl="4" indent="837" algn="ctr" defTabSz="1831933" fontAlgn="base">
              <a:spcAft>
                <a:spcPct val="0"/>
              </a:spcAft>
              <a:buSzPct val="120000"/>
              <a:tabLst>
                <a:tab pos="369903" algn="l"/>
              </a:tabLst>
            </a:pPr>
            <a:r>
              <a:rPr lang="en-US" sz="1687" b="1" dirty="0">
                <a:solidFill>
                  <a:srgbClr val="00206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Thank you!</a:t>
            </a:r>
            <a:endParaRPr lang="en-US" sz="1687" dirty="0">
              <a:solidFill>
                <a:srgbClr val="002060"/>
              </a:solidFill>
              <a:latin typeface="Calibri"/>
              <a:ea typeface="MS PGothic" pitchFamily="34" charset="-128"/>
              <a:cs typeface="Calibri"/>
              <a:sym typeface="Gill Sans"/>
            </a:endParaRPr>
          </a:p>
        </p:txBody>
      </p:sp>
      <p:sp>
        <p:nvSpPr>
          <p:cNvPr id="3" name="Text Box 157">
            <a:extLst>
              <a:ext uri="{FF2B5EF4-FFF2-40B4-BE49-F238E27FC236}">
                <a16:creationId xmlns:a16="http://schemas.microsoft.com/office/drawing/2014/main" id="{0E03B0E0-E153-93AF-FD74-77E611429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836" y="5559057"/>
            <a:ext cx="5042885" cy="579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0800" sx="1000" sy="1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898" b="1" dirty="0">
                <a:solidFill>
                  <a:srgbClr val="FFFFFF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Contact Chuck Higgins </a:t>
            </a:r>
            <a:r>
              <a:rPr lang="en-US" sz="1898" b="1" dirty="0">
                <a:solidFill>
                  <a:srgbClr val="66CCFF"/>
                </a:solidFill>
                <a:latin typeface="Calibri"/>
                <a:ea typeface="MS PGothic" pitchFamily="34" charset="-128"/>
                <a:cs typeface="Calibri"/>
                <a:sym typeface="Gill San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chiggins@mtsu.edu</a:t>
            </a:r>
            <a:r>
              <a:rPr lang="en-US" sz="1898" b="1" dirty="0">
                <a:solidFill>
                  <a:srgbClr val="66CCFF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 </a:t>
            </a:r>
            <a:endParaRPr lang="en-US" sz="1898" b="1" baseline="30000" dirty="0">
              <a:solidFill>
                <a:srgbClr val="66CCFF"/>
              </a:solidFill>
              <a:latin typeface="Calibri"/>
              <a:ea typeface="MS PGothic" pitchFamily="34" charset="-128"/>
              <a:cs typeface="Calibri"/>
              <a:sym typeface="Gill Sans"/>
            </a:endParaRPr>
          </a:p>
          <a:p>
            <a:pPr algn="ctr" defTabSz="482163" fontAlgn="base">
              <a:spcBef>
                <a:spcPct val="0"/>
              </a:spcBef>
              <a:spcAft>
                <a:spcPct val="0"/>
              </a:spcAft>
            </a:pPr>
            <a:endParaRPr lang="en-US" sz="1898" b="1" baseline="30000" dirty="0">
              <a:solidFill>
                <a:srgbClr val="FFFFFF"/>
              </a:solidFill>
              <a:latin typeface="Calibri"/>
              <a:ea typeface="MS PGothic" pitchFamily="34" charset="-128"/>
              <a:cs typeface="Calibri"/>
              <a:sym typeface="Gill San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FB2D1C-54FB-54BB-5607-6C88C8132F8B}"/>
              </a:ext>
            </a:extLst>
          </p:cNvPr>
          <p:cNvSpPr txBox="1"/>
          <p:nvPr/>
        </p:nvSpPr>
        <p:spPr>
          <a:xfrm>
            <a:off x="7714173" y="2223322"/>
            <a:ext cx="1227930" cy="35195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4" indent="837" algn="ctr" defTabSz="1831933" fontAlgn="base">
              <a:spcAft>
                <a:spcPct val="0"/>
              </a:spcAft>
              <a:buSzPct val="120000"/>
              <a:tabLst>
                <a:tab pos="369903" algn="l"/>
              </a:tabLst>
            </a:pPr>
            <a:r>
              <a:rPr lang="en-US" sz="1687" b="1" dirty="0">
                <a:solidFill>
                  <a:srgbClr val="00206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Old</a:t>
            </a:r>
            <a:endParaRPr lang="en-US" sz="1687" dirty="0">
              <a:solidFill>
                <a:srgbClr val="002060"/>
              </a:solidFill>
              <a:latin typeface="Calibri"/>
              <a:ea typeface="MS PGothic" pitchFamily="34" charset="-128"/>
              <a:cs typeface="Calibri"/>
              <a:sym typeface="Gill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56DF5B-31A8-2E8C-6693-C0EE8BBBD5BD}"/>
              </a:ext>
            </a:extLst>
          </p:cNvPr>
          <p:cNvSpPr txBox="1"/>
          <p:nvPr/>
        </p:nvSpPr>
        <p:spPr>
          <a:xfrm>
            <a:off x="7775360" y="3816644"/>
            <a:ext cx="1227930" cy="35195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lvl="4" indent="837" algn="ctr" defTabSz="1831933" fontAlgn="base">
              <a:spcAft>
                <a:spcPct val="0"/>
              </a:spcAft>
              <a:buSzPct val="120000"/>
              <a:tabLst>
                <a:tab pos="369903" algn="l"/>
              </a:tabLst>
            </a:pPr>
            <a:r>
              <a:rPr lang="en-US" sz="1687" b="1" dirty="0">
                <a:solidFill>
                  <a:srgbClr val="00206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New</a:t>
            </a:r>
            <a:endParaRPr lang="en-US" sz="1687" dirty="0">
              <a:solidFill>
                <a:srgbClr val="002060"/>
              </a:solidFill>
              <a:latin typeface="Calibri"/>
              <a:ea typeface="MS PGothic" pitchFamily="34" charset="-128"/>
              <a:cs typeface="Calibri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53349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9BE5-EB8B-DC4E-BC90-CF830A8FC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259" y="1086881"/>
            <a:ext cx="7358063" cy="582644"/>
          </a:xfrm>
        </p:spPr>
        <p:txBody>
          <a:bodyPr/>
          <a:lstStyle/>
          <a:p>
            <a:pPr algn="l"/>
            <a:r>
              <a:rPr lang="en-US" b="1" dirty="0">
                <a:solidFill>
                  <a:srgbClr val="FFC000"/>
                </a:solidFill>
                <a:latin typeface="Calibri"/>
                <a:cs typeface="Calibri"/>
              </a:rPr>
              <a:t>Advanced Hardware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6C535-B2AB-EB79-D452-4DDABBF20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	</a:t>
            </a:r>
            <a:fld id="{6CD0B7DB-CC58-48B4-851C-C16506440B10}" type="slidenum">
              <a:rPr lang="en-US"/>
              <a:pPr defTabSz="482163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3B5857-2FAA-00DC-45D0-2B78E21ED8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427" y="997433"/>
            <a:ext cx="2820646" cy="15866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 Box 44">
            <a:extLst>
              <a:ext uri="{FF2B5EF4-FFF2-40B4-BE49-F238E27FC236}">
                <a16:creationId xmlns:a16="http://schemas.microsoft.com/office/drawing/2014/main" id="{F704DF86-AB7A-76B2-31C1-A9990A158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11" y="1736009"/>
            <a:ext cx="3186838" cy="1246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189182" indent="-189182" defTabSz="482163" eaLnBrk="1" fontAlgn="base" hangingPunct="1">
              <a:spcBef>
                <a:spcPts val="277"/>
              </a:spcBef>
              <a:spcAft>
                <a:spcPct val="0"/>
              </a:spcAft>
              <a:buFontTx/>
              <a:buChar char="•"/>
            </a:pPr>
            <a:r>
              <a:rPr lang="en-US" altLang="en-US" sz="1687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Wide band antennas</a:t>
            </a:r>
          </a:p>
          <a:p>
            <a:pPr marL="189182" indent="-189182" defTabSz="482163" eaLnBrk="1" fontAlgn="base" hangingPunct="1">
              <a:spcBef>
                <a:spcPts val="277"/>
              </a:spcBef>
              <a:spcAft>
                <a:spcPct val="0"/>
              </a:spcAft>
              <a:buFontTx/>
              <a:buChar char="•"/>
            </a:pPr>
            <a:r>
              <a:rPr lang="en-US" altLang="en-US" sz="1687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Polarization Measurements</a:t>
            </a:r>
          </a:p>
          <a:p>
            <a:pPr marL="189182" indent="-189182" defTabSz="482163" eaLnBrk="1" fontAlgn="base" hangingPunct="1">
              <a:spcBef>
                <a:spcPts val="277"/>
              </a:spcBef>
              <a:spcAft>
                <a:spcPct val="0"/>
              </a:spcAft>
              <a:buFontTx/>
              <a:buChar char="•"/>
            </a:pPr>
            <a:r>
              <a:rPr lang="en-US" altLang="en-US" sz="1687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GPS Timing</a:t>
            </a:r>
          </a:p>
          <a:p>
            <a:pPr marL="189182" indent="-189182" defTabSz="482163" eaLnBrk="1" fontAlgn="base" hangingPunct="1">
              <a:spcBef>
                <a:spcPts val="277"/>
              </a:spcBef>
              <a:spcAft>
                <a:spcPct val="0"/>
              </a:spcAft>
              <a:buFontTx/>
              <a:buChar char="•"/>
            </a:pPr>
            <a:r>
              <a:rPr lang="en-US" altLang="en-US" sz="1687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Multi-Step Calibration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11C6BC-22AE-FA4D-72FB-2C16AACA87C8}"/>
              </a:ext>
            </a:extLst>
          </p:cNvPr>
          <p:cNvSpPr/>
          <p:nvPr/>
        </p:nvSpPr>
        <p:spPr>
          <a:xfrm>
            <a:off x="6795966" y="1322533"/>
            <a:ext cx="2178354" cy="546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82163" fontAlgn="base">
              <a:spcAft>
                <a:spcPct val="0"/>
              </a:spcAft>
            </a:pPr>
            <a:r>
              <a:rPr lang="en-US" altLang="en-US" sz="1476" dirty="0">
                <a:solidFill>
                  <a:srgbClr val="FFC000"/>
                </a:solidFill>
                <a:latin typeface="Calibri"/>
                <a:ea typeface="MS PGothic" pitchFamily="34" charset="-128"/>
                <a:cs typeface="Calibri"/>
                <a:sym typeface="Gill Sans"/>
              </a:rPr>
              <a:t>A Terminated Folded Dipole (TFD) Square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17755E-8C30-09B1-D89C-0787C8987CC8}"/>
              </a:ext>
            </a:extLst>
          </p:cNvPr>
          <p:cNvSpPr txBox="1"/>
          <p:nvPr/>
        </p:nvSpPr>
        <p:spPr>
          <a:xfrm>
            <a:off x="3698432" y="2879898"/>
            <a:ext cx="1724703" cy="319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476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/>
              </a:rPr>
              <a:t>Multistep Calibrator</a:t>
            </a:r>
            <a:endParaRPr lang="en-US" sz="1476" dirty="0">
              <a:solidFill>
                <a:srgbClr val="FFC000"/>
              </a:solidFill>
              <a:latin typeface="Gill Sans"/>
              <a:ea typeface="MS PGothic" pitchFamily="34" charset="-128"/>
              <a:cs typeface="Arial" charset="0"/>
              <a:sym typeface="Gill Sans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AF288DEE-345B-0F73-2BAF-D9DD1A7148D4}"/>
              </a:ext>
            </a:extLst>
          </p:cNvPr>
          <p:cNvSpPr txBox="1">
            <a:spLocks/>
          </p:cNvSpPr>
          <p:nvPr/>
        </p:nvSpPr>
        <p:spPr bwMode="auto">
          <a:xfrm>
            <a:off x="106398" y="3214857"/>
            <a:ext cx="3092907" cy="71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27" tIns="91413" rIns="182827" bIns="91413" numCol="1" anchor="t" anchorCtr="0" compatLnSpc="1">
            <a:prstTxWarp prst="textNoShape">
              <a:avLst/>
            </a:prstTxWarp>
          </a:bodyPr>
          <a:lstStyle>
            <a:lvl1pPr marL="1600200" indent="-16002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4900">
                <a:solidFill>
                  <a:schemeClr val="tx1"/>
                </a:solidFill>
                <a:latin typeface="+mn-lt"/>
                <a:ea typeface="ＭＳ Ｐゴシック" pitchFamily="84" charset="-128"/>
                <a:cs typeface="ＭＳ Ｐゴシック" pitchFamily="84" charset="-128"/>
              </a:defRPr>
            </a:lvl1pPr>
            <a:lvl2pPr marL="3467100" indent="-13335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3100">
                <a:solidFill>
                  <a:schemeClr val="tx1"/>
                </a:solidFill>
                <a:latin typeface="+mn-lt"/>
                <a:ea typeface="ＭＳ Ｐゴシック" pitchFamily="84" charset="-128"/>
              </a:defRPr>
            </a:lvl2pPr>
            <a:lvl3pPr marL="53340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1200">
                <a:solidFill>
                  <a:schemeClr val="tx1"/>
                </a:solidFill>
                <a:latin typeface="+mn-lt"/>
                <a:ea typeface="ＭＳ Ｐゴシック" pitchFamily="84" charset="-128"/>
              </a:defRPr>
            </a:lvl3pPr>
            <a:lvl4pPr marL="74676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9300">
                <a:solidFill>
                  <a:schemeClr val="tx1"/>
                </a:solidFill>
                <a:latin typeface="+mn-lt"/>
                <a:ea typeface="ＭＳ Ｐゴシック" pitchFamily="84" charset="-128"/>
              </a:defRPr>
            </a:lvl4pPr>
            <a:lvl5pPr marL="96012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  <a:ea typeface="ＭＳ Ｐゴシック" pitchFamily="84" charset="-128"/>
              </a:defRPr>
            </a:lvl5pPr>
            <a:lvl6pPr marL="100584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</a:defRPr>
            </a:lvl6pPr>
            <a:lvl7pPr marL="105156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</a:defRPr>
            </a:lvl7pPr>
            <a:lvl8pPr marL="109728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</a:defRPr>
            </a:lvl8pPr>
            <a:lvl9pPr marL="11430000" indent="-1066800" algn="l" defTabSz="4267200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93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1701029">
              <a:spcBef>
                <a:spcPts val="257"/>
              </a:spcBef>
              <a:buNone/>
            </a:pPr>
            <a:r>
              <a:rPr lang="en-US" altLang="en-US" sz="1687" b="1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JOVE CAL 1 DIY Step Calibrator</a:t>
            </a:r>
          </a:p>
          <a:p>
            <a:pPr marL="0" indent="0" defTabSz="1701029">
              <a:spcBef>
                <a:spcPts val="257"/>
              </a:spcBef>
              <a:buNone/>
            </a:pPr>
            <a:r>
              <a:rPr lang="en-US" altLang="en-US" sz="1687" b="1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Parts Cost $125.00</a:t>
            </a:r>
          </a:p>
          <a:p>
            <a:pPr marL="0" indent="0" defTabSz="1701029">
              <a:spcBef>
                <a:spcPts val="257"/>
              </a:spcBef>
              <a:buNone/>
            </a:pPr>
            <a:endParaRPr lang="en-US" altLang="en-US" sz="1687" b="1" dirty="0">
              <a:solidFill>
                <a:srgbClr val="FFC000"/>
              </a:solidFill>
              <a:latin typeface="Calibri"/>
              <a:cs typeface="Calibri"/>
              <a:sym typeface="Gill Sans"/>
            </a:endParaRPr>
          </a:p>
          <a:p>
            <a:pPr marL="0" indent="0" defTabSz="1701029">
              <a:spcBef>
                <a:spcPts val="257"/>
              </a:spcBef>
              <a:buNone/>
            </a:pPr>
            <a:endParaRPr lang="en-US" altLang="en-US" sz="1687" b="1" dirty="0">
              <a:solidFill>
                <a:srgbClr val="FFC000"/>
              </a:solidFill>
              <a:latin typeface="Calibri"/>
              <a:cs typeface="Calibri"/>
              <a:sym typeface="Gill Sans"/>
            </a:endParaRPr>
          </a:p>
        </p:txBody>
      </p:sp>
      <p:pic>
        <p:nvPicPr>
          <p:cNvPr id="11" name="Picture 10" descr="A blue box with buttons and switches&#10;&#10;Description automatically generated with low confidence">
            <a:extLst>
              <a:ext uri="{FF2B5EF4-FFF2-40B4-BE49-F238E27FC236}">
                <a16:creationId xmlns:a16="http://schemas.microsoft.com/office/drawing/2014/main" id="{A92D0377-19C9-99F8-EEEA-CBA0B6A74C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2" y="4106543"/>
            <a:ext cx="2205750" cy="16551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32719-C31D-88AC-FA5B-B1C1D028BE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3504714" y="2746973"/>
            <a:ext cx="2573710" cy="34556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94E876-F73F-4758-D3F4-1ECAAEB0DD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3639" y="2785351"/>
            <a:ext cx="3097323" cy="2219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44296D-2511-FFC1-B731-5A184934C5B5}"/>
              </a:ext>
            </a:extLst>
          </p:cNvPr>
          <p:cNvSpPr txBox="1"/>
          <p:nvPr/>
        </p:nvSpPr>
        <p:spPr>
          <a:xfrm>
            <a:off x="5990323" y="5040820"/>
            <a:ext cx="3097323" cy="54656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476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/>
              </a:rPr>
              <a:t>Calibrator Control Panel in RSS 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476" dirty="0">
                <a:solidFill>
                  <a:srgbClr val="FFC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Gill Sans"/>
              </a:rPr>
              <a:t>showing the response of an SDRplay</a:t>
            </a:r>
            <a:endParaRPr lang="en-US" sz="1476" dirty="0">
              <a:solidFill>
                <a:srgbClr val="FFC000"/>
              </a:solidFill>
              <a:latin typeface="Gill Sans"/>
              <a:ea typeface="MS PGothic" pitchFamily="34" charset="-128"/>
              <a:cs typeface="Arial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58580258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9BE5-EB8B-DC4E-BC90-CF830A8FC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C000"/>
                </a:solidFill>
              </a:rPr>
              <a:t>Example Observations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76C535-B2AB-EB79-D452-4DDABBF20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	</a:t>
            </a:r>
            <a:fld id="{6CD0B7DB-CC58-48B4-851C-C16506440B10}" type="slidenum">
              <a:rPr lang="en-US"/>
              <a:pPr defTabSz="482163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84594-CFE6-E2CF-64A0-B360C0EB1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4006" y="1852932"/>
            <a:ext cx="3833077" cy="35332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CF7746-9DAD-F31E-767E-455300702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3216" y="1845155"/>
            <a:ext cx="4374911" cy="2121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B9DE2A-361D-35AD-87D1-6B80ABD6E854}"/>
              </a:ext>
            </a:extLst>
          </p:cNvPr>
          <p:cNvSpPr txBox="1"/>
          <p:nvPr/>
        </p:nvSpPr>
        <p:spPr>
          <a:xfrm>
            <a:off x="754675" y="2025684"/>
            <a:ext cx="679994" cy="4819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Solar 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266" b="1" dirty="0">
                <a:solidFill>
                  <a:srgbClr val="00206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bursts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EBEA63-5163-B1F8-3341-86546A9DD074}"/>
              </a:ext>
            </a:extLst>
          </p:cNvPr>
          <p:cNvSpPr txBox="1"/>
          <p:nvPr/>
        </p:nvSpPr>
        <p:spPr>
          <a:xfrm>
            <a:off x="5656924" y="2384259"/>
            <a:ext cx="788999" cy="4170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Radio</a:t>
            </a:r>
          </a:p>
          <a:p>
            <a:pPr defTabSz="482163" fontAlgn="base">
              <a:spcBef>
                <a:spcPct val="0"/>
              </a:spcBef>
              <a:spcAft>
                <a:spcPct val="0"/>
              </a:spcAft>
            </a:pPr>
            <a:r>
              <a:rPr lang="en-US" sz="1055" b="1" dirty="0">
                <a:solidFill>
                  <a:srgbClr val="FFFF00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  <a:sym typeface="Gill Sans"/>
              </a:rPr>
              <a:t>Fadeouts</a:t>
            </a:r>
          </a:p>
        </p:txBody>
      </p:sp>
      <p:sp>
        <p:nvSpPr>
          <p:cNvPr id="20" name="Text Box 59">
            <a:extLst>
              <a:ext uri="{FF2B5EF4-FFF2-40B4-BE49-F238E27FC236}">
                <a16:creationId xmlns:a16="http://schemas.microsoft.com/office/drawing/2014/main" id="{DA23E995-71C5-E396-62CB-A9E84D878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42" y="4420453"/>
            <a:ext cx="4116858" cy="122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defTabSz="482163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1476" dirty="0">
                <a:solidFill>
                  <a:srgbClr val="FFC000"/>
                </a:solidFill>
                <a:latin typeface="Calibri"/>
                <a:cs typeface="Calibri"/>
                <a:sym typeface="Gill Sans"/>
              </a:rPr>
              <a:t>Solar bursts on a calibrated Radio JOVE 1.1 20 MHz receiver overlayed onto a Radio JOVE 2.0 frequency-time spectrogram (C. Higgins), and radio fadeout ionosphere disturbances associated with M- and C-class solar flares (D. Typinski).</a:t>
            </a:r>
          </a:p>
        </p:txBody>
      </p:sp>
    </p:spTree>
    <p:extLst>
      <p:ext uri="{BB962C8B-B14F-4D97-AF65-F5344CB8AC3E}">
        <p14:creationId xmlns:p14="http://schemas.microsoft.com/office/powerpoint/2010/main" val="5932295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014CF5-239D-A5F4-3FAC-EBB43DCB5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85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17E7CC-01F1-5B6B-8644-991CAD8BE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45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7BFA65-A1B9-68C2-46B9-FF96A11EA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440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03AF80-202D-F27F-BB2C-B9D6B16267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B490E-36A9-C08F-C4AA-37FD9E361C72}"/>
              </a:ext>
            </a:extLst>
          </p:cNvPr>
          <p:cNvSpPr txBox="1"/>
          <p:nvPr/>
        </p:nvSpPr>
        <p:spPr>
          <a:xfrm>
            <a:off x="2286000" y="1219200"/>
            <a:ext cx="43434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SARA</a:t>
            </a:r>
          </a:p>
          <a:p>
            <a:pPr algn="ctr"/>
            <a:r>
              <a:rPr lang="en-US" sz="3200" b="1" dirty="0"/>
              <a:t>Society of Amateur Radio Astronomers</a:t>
            </a:r>
          </a:p>
        </p:txBody>
      </p:sp>
    </p:spTree>
    <p:extLst>
      <p:ext uri="{BB962C8B-B14F-4D97-AF65-F5344CB8AC3E}">
        <p14:creationId xmlns:p14="http://schemas.microsoft.com/office/powerpoint/2010/main" val="1715689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6F111-FC8C-528E-27BE-37D2C2C5BC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40" y="0"/>
            <a:ext cx="814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02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772FD8-4F93-EBEE-B64C-4D92EE8C5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358E3-FE4F-A148-9E57-939EF3AB9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41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5" y="762000"/>
            <a:ext cx="8509847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6367" y="30480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~7.4 cm</a:t>
            </a:r>
          </a:p>
        </p:txBody>
      </p:sp>
    </p:spTree>
    <p:extLst>
      <p:ext uri="{BB962C8B-B14F-4D97-AF65-F5344CB8AC3E}">
        <p14:creationId xmlns:p14="http://schemas.microsoft.com/office/powerpoint/2010/main" val="601844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3E36F-793B-14A8-10F8-50CA5120E7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4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F6D8A2-E43C-E841-3C20-56371DBF08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00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4AF29D3-9404-29DC-7BFB-950B408C1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76200"/>
            <a:ext cx="7696200" cy="6696313"/>
          </a:xfrm>
        </p:spPr>
      </p:pic>
    </p:spTree>
    <p:extLst>
      <p:ext uri="{BB962C8B-B14F-4D97-AF65-F5344CB8AC3E}">
        <p14:creationId xmlns:p14="http://schemas.microsoft.com/office/powerpoint/2010/main" val="3780096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7AA1A-095F-0189-5B9E-1839B1F0E8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689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826717-B392-E7C5-46DB-6B0C33B87B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196"/>
            <a:ext cx="9144000" cy="513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27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0C143-2208-3A35-D68B-133AED18E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513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4715F8-AD9A-B483-F027-842CC26D7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897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904AC3-3F38-7042-0927-C964FDC1CB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8" y="0"/>
            <a:ext cx="894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98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A39D795-1E84-63AA-16C3-3D78352BE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9596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11CE39-4EA4-F9D3-6EE7-CD9438526720}"/>
              </a:ext>
            </a:extLst>
          </p:cNvPr>
          <p:cNvSpPr txBox="1"/>
          <p:nvPr/>
        </p:nvSpPr>
        <p:spPr>
          <a:xfrm>
            <a:off x="3733800" y="457200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C-BAND Radio Astronomy</a:t>
            </a:r>
          </a:p>
        </p:txBody>
      </p:sp>
    </p:spTree>
    <p:extLst>
      <p:ext uri="{BB962C8B-B14F-4D97-AF65-F5344CB8AC3E}">
        <p14:creationId xmlns:p14="http://schemas.microsoft.com/office/powerpoint/2010/main" val="11489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D86B09-6C7C-ACD4-56FF-69276F0A9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5192"/>
            <a:ext cx="8839200" cy="678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819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0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9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5777AC4-663E-C777-FB62-49B1B81086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44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00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78E7D-40A7-0D75-5F0A-E75CAD46E0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2E53D95-BDE1-8B27-A298-A77A5DF971F9}"/>
                  </a:ext>
                </a:extLst>
              </p14:cNvPr>
              <p14:cNvContentPartPr/>
              <p14:nvPr/>
            </p14:nvContentPartPr>
            <p14:xfrm>
              <a:off x="3759601" y="3150225"/>
              <a:ext cx="204840" cy="46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2E53D95-BDE1-8B27-A298-A77A5DF971F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41601" y="3132225"/>
                <a:ext cx="240480" cy="8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053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5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78BBA8-64A7-24A4-6444-2C0CE4F4F9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8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06EF73-0F69-E17A-F740-DCEBFC5DF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5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22B474-0ECF-9254-0243-64FBD6D8C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7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5B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772F30-0AC6-9CD9-E15B-C5275AB6CA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42999" y="1143000"/>
            <a:ext cx="6858000" cy="4572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A4116F-DCFB-C491-888B-E3DE57D361EF}"/>
                  </a:ext>
                </a:extLst>
              </p14:cNvPr>
              <p14:cNvContentPartPr/>
              <p14:nvPr/>
            </p14:nvContentPartPr>
            <p14:xfrm>
              <a:off x="3177417" y="1620225"/>
              <a:ext cx="36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A4116F-DCFB-C491-888B-E3DE57D361E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23417" y="15122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C47130A-EA32-76E2-052C-9B5325AAAA49}"/>
                  </a:ext>
                </a:extLst>
              </p14:cNvPr>
              <p14:cNvContentPartPr/>
              <p14:nvPr/>
            </p14:nvContentPartPr>
            <p14:xfrm>
              <a:off x="3249777" y="1574865"/>
              <a:ext cx="36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C47130A-EA32-76E2-052C-9B5325AAAA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96137" y="146722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D48B483-B569-5437-3318-42FF964C0EE7}"/>
                  </a:ext>
                </a:extLst>
              </p14:cNvPr>
              <p14:cNvContentPartPr/>
              <p14:nvPr/>
            </p14:nvContentPartPr>
            <p14:xfrm>
              <a:off x="3222777" y="1602225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D48B483-B569-5437-3318-42FF964C0EE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69137" y="1494585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8B7ACBC-D31D-BE5F-0FBA-290E6620F4EA}"/>
                  </a:ext>
                </a:extLst>
              </p14:cNvPr>
              <p14:cNvContentPartPr/>
              <p14:nvPr/>
            </p14:nvContentPartPr>
            <p14:xfrm>
              <a:off x="3003177" y="1592145"/>
              <a:ext cx="208080" cy="28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8B7ACBC-D31D-BE5F-0FBA-290E6620F4E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9177" y="1484505"/>
                <a:ext cx="315720" cy="24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4DD3B36-853A-3B4B-31B6-D50CA4ECA117}"/>
                  </a:ext>
                </a:extLst>
              </p14:cNvPr>
              <p14:cNvContentPartPr/>
              <p14:nvPr/>
            </p14:nvContentPartPr>
            <p14:xfrm>
              <a:off x="2968257" y="1476225"/>
              <a:ext cx="410400" cy="208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4DD3B36-853A-3B4B-31B6-D50CA4ECA11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50617" y="1458585"/>
                <a:ext cx="446040" cy="24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7947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6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0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5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4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42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6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04F6B2-A165-C02D-642F-31B374B8A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093" y="0"/>
            <a:ext cx="535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9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3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7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8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9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8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BCE483-34F6-DAF9-A684-F142391F37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2200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alpha val="8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D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4044C8-0AA0-9ED3-E369-B9AE43188D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6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655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137812-4D1E-6901-E3B6-A5DB83EEE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4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3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2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05" y="762000"/>
            <a:ext cx="8509847" cy="5410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06367" y="304800"/>
            <a:ext cx="10150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~7.4 cm</a:t>
            </a:r>
          </a:p>
        </p:txBody>
      </p:sp>
    </p:spTree>
    <p:extLst>
      <p:ext uri="{BB962C8B-B14F-4D97-AF65-F5344CB8AC3E}">
        <p14:creationId xmlns:p14="http://schemas.microsoft.com/office/powerpoint/2010/main" val="33327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229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EQUIPMENT SETUP LIST</a:t>
            </a:r>
          </a:p>
          <a:p>
            <a:pPr algn="ctr"/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DISH LNA – </a:t>
            </a:r>
            <a:r>
              <a:rPr lang="en-US" sz="2400" dirty="0" err="1"/>
              <a:t>Heliax</a:t>
            </a:r>
            <a:r>
              <a:rPr lang="en-US" sz="2400" dirty="0"/>
              <a:t> to equipment shed @ C-BAND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Broadband commercial </a:t>
            </a:r>
            <a:r>
              <a:rPr lang="en-US" sz="2400" dirty="0" err="1"/>
              <a:t>comm</a:t>
            </a:r>
            <a:r>
              <a:rPr lang="en-US" sz="2400" dirty="0"/>
              <a:t> receiver tuned to C-BAND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Receiver IF output Centered 125 MHz – 200 MHz BW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Boonton model 92EA millivolt meter – Rear DC/Analog output</a:t>
            </a:r>
          </a:p>
          <a:p>
            <a:pPr marL="800100" lvl="2" indent="-342900">
              <a:buFont typeface="Arial" panose="020B0604020202020204" pitchFamily="34" charset="0"/>
              <a:buChar char="•"/>
            </a:pPr>
            <a:r>
              <a:rPr lang="en-US" sz="2400" dirty="0"/>
              <a:t>1 MHz to 1.2 GHz BW probe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DATAQ DI-158/U A/D conversion/interface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DATAQ WINDAQ software – recording and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Toughbook Laptop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Audio recording/processing – Adobe Audition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5181600"/>
            <a:ext cx="2133600" cy="1405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5170058"/>
            <a:ext cx="1558636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229600" cy="34086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9800" y="39624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File:	123007 1343 125 4025 34 29 L 1</a:t>
            </a:r>
          </a:p>
          <a:p>
            <a:r>
              <a:rPr lang="en-US" sz="2000" dirty="0"/>
              <a:t>Start:  	12/30/2007	08:43:15</a:t>
            </a:r>
          </a:p>
          <a:p>
            <a:r>
              <a:rPr lang="en-US" sz="2000" dirty="0"/>
              <a:t>End:	12/31/2007	08:39:21</a:t>
            </a:r>
          </a:p>
          <a:p>
            <a:r>
              <a:rPr lang="en-US" sz="2100" b="1" dirty="0"/>
              <a:t>Target:	12/30/2007	21:40:37</a:t>
            </a:r>
          </a:p>
          <a:p>
            <a:r>
              <a:rPr lang="en-US" sz="2000" dirty="0"/>
              <a:t>Duration:		23:56:06</a:t>
            </a:r>
          </a:p>
          <a:p>
            <a:r>
              <a:rPr lang="en-US" sz="2000" dirty="0"/>
              <a:t>File Time:		12/31/2007 7:39 AM</a:t>
            </a:r>
          </a:p>
        </p:txBody>
      </p:sp>
    </p:spTree>
    <p:extLst>
      <p:ext uri="{BB962C8B-B14F-4D97-AF65-F5344CB8AC3E}">
        <p14:creationId xmlns:p14="http://schemas.microsoft.com/office/powerpoint/2010/main" val="70870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66134" y="229870"/>
            <a:ext cx="5943600" cy="319913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447800" y="3505200"/>
            <a:ext cx="5943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7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1E4DCB-27A4-A322-D5E6-A4AA82320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561" y="0"/>
            <a:ext cx="544487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DA4B7F-F391-69B0-67DC-B020E193C7B3}"/>
              </a:ext>
            </a:extLst>
          </p:cNvPr>
          <p:cNvSpPr txBox="1"/>
          <p:nvPr/>
        </p:nvSpPr>
        <p:spPr>
          <a:xfrm>
            <a:off x="4674433" y="1231957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W9FGZ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1ADDE6-A547-46B4-A9C8-6BB8A3335AE0}"/>
              </a:ext>
            </a:extLst>
          </p:cNvPr>
          <p:cNvSpPr txBox="1"/>
          <p:nvPr/>
        </p:nvSpPr>
        <p:spPr>
          <a:xfrm>
            <a:off x="1946223" y="14478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Grote </a:t>
            </a:r>
            <a:r>
              <a:rPr lang="en-US" sz="2400" b="1" dirty="0" err="1"/>
              <a:t>Reber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009390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76200"/>
            <a:ext cx="8229599" cy="34556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40386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File:	123107 1507 125 4020 34 29 L 1</a:t>
            </a:r>
          </a:p>
          <a:p>
            <a:r>
              <a:rPr lang="en-US" sz="2000" dirty="0"/>
              <a:t>Start:  	12/31/2007	10:05:41</a:t>
            </a:r>
          </a:p>
          <a:p>
            <a:r>
              <a:rPr lang="en-US" sz="2000" dirty="0"/>
              <a:t>End:	01/01/2008	10:01:47</a:t>
            </a:r>
          </a:p>
          <a:p>
            <a:r>
              <a:rPr lang="en-US" sz="2100" b="1" dirty="0"/>
              <a:t>Target:	12/31/2007	21:36:35</a:t>
            </a:r>
          </a:p>
          <a:p>
            <a:r>
              <a:rPr lang="en-US" sz="2000" dirty="0"/>
              <a:t>Duration:		23:56:06</a:t>
            </a:r>
          </a:p>
          <a:p>
            <a:r>
              <a:rPr lang="en-US" sz="2000" dirty="0"/>
              <a:t>File Time:		1/1/2008 9:01 AM</a:t>
            </a:r>
          </a:p>
        </p:txBody>
      </p:sp>
    </p:spTree>
    <p:extLst>
      <p:ext uri="{BB962C8B-B14F-4D97-AF65-F5344CB8AC3E}">
        <p14:creationId xmlns:p14="http://schemas.microsoft.com/office/powerpoint/2010/main" val="240625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152400"/>
            <a:ext cx="5943600" cy="321437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546412" y="3366770"/>
            <a:ext cx="5943600" cy="32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57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8382000" cy="3645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62200" y="41148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File:	123107 1507 125 4020 34 29 L 2</a:t>
            </a:r>
          </a:p>
          <a:p>
            <a:r>
              <a:rPr lang="en-US" sz="2000" dirty="0"/>
              <a:t>Start:  	01/01/2008	10:01:47</a:t>
            </a:r>
          </a:p>
          <a:p>
            <a:r>
              <a:rPr lang="en-US" sz="2000" dirty="0"/>
              <a:t>End:	01/02/2008	09:43:32</a:t>
            </a:r>
          </a:p>
          <a:p>
            <a:r>
              <a:rPr lang="en-US" sz="2100" b="1" dirty="0"/>
              <a:t>Target:	01/01/2008	21:32:42</a:t>
            </a:r>
          </a:p>
          <a:p>
            <a:r>
              <a:rPr lang="en-US" sz="2000" dirty="0"/>
              <a:t>Duration			23:41:45</a:t>
            </a:r>
          </a:p>
          <a:p>
            <a:r>
              <a:rPr lang="en-US" sz="2000" dirty="0"/>
              <a:t>File Time:		1/2/2008 8:43 AM</a:t>
            </a:r>
          </a:p>
        </p:txBody>
      </p:sp>
    </p:spTree>
    <p:extLst>
      <p:ext uri="{BB962C8B-B14F-4D97-AF65-F5344CB8AC3E}">
        <p14:creationId xmlns:p14="http://schemas.microsoft.com/office/powerpoint/2010/main" val="21610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1600200" y="304801"/>
            <a:ext cx="5943600" cy="28956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1587649" y="3200400"/>
            <a:ext cx="5943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52400"/>
            <a:ext cx="8229600" cy="3391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0" y="403860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File:	122307 1853 125 4020 34 29 L 1</a:t>
            </a:r>
          </a:p>
          <a:p>
            <a:r>
              <a:rPr lang="en-US" sz="2000" dirty="0"/>
              <a:t>Start:	12/23/2007	13:53:24</a:t>
            </a:r>
          </a:p>
          <a:p>
            <a:r>
              <a:rPr lang="en-US" sz="2000" dirty="0"/>
              <a:t>End:	12/24/2007	13:49:30</a:t>
            </a:r>
          </a:p>
          <a:p>
            <a:r>
              <a:rPr lang="en-US" sz="2100" b="1" dirty="0"/>
              <a:t>Target:	12/23/2007	22:08:03</a:t>
            </a:r>
          </a:p>
          <a:p>
            <a:r>
              <a:rPr lang="en-US" sz="2000" dirty="0"/>
              <a:t>Duration:		23:56:06</a:t>
            </a:r>
          </a:p>
          <a:p>
            <a:r>
              <a:rPr lang="en-US" sz="2000" dirty="0"/>
              <a:t>File Time:		12/24/2007 1:49 PM</a:t>
            </a:r>
          </a:p>
        </p:txBody>
      </p:sp>
    </p:spTree>
    <p:extLst>
      <p:ext uri="{BB962C8B-B14F-4D97-AF65-F5344CB8AC3E}">
        <p14:creationId xmlns:p14="http://schemas.microsoft.com/office/powerpoint/2010/main" val="137204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MAIL\Users\Public\Documents\NRAO\122107 1254 Cropp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2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0887987"/>
              </p:ext>
            </p:extLst>
          </p:nvPr>
        </p:nvGraphicFramePr>
        <p:xfrm>
          <a:off x="2362200" y="990600"/>
          <a:ext cx="4341813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4341240" imgH="939960" progId="Package">
                  <p:embed/>
                </p:oleObj>
              </mc:Choice>
              <mc:Fallback>
                <p:oleObj name="Packager Shell Object" showAsIcon="1" r:id="rId2" imgW="4341240" imgH="9399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62200" y="990600"/>
                        <a:ext cx="4341813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7618151"/>
              </p:ext>
            </p:extLst>
          </p:nvPr>
        </p:nvGraphicFramePr>
        <p:xfrm>
          <a:off x="1981200" y="4114800"/>
          <a:ext cx="5140325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4" imgW="5130720" imgH="927000" progId="Package">
                  <p:embed/>
                </p:oleObj>
              </mc:Choice>
              <mc:Fallback>
                <p:oleObj name="Packager Shell Object" showAsIcon="1" r:id="rId4" imgW="5130720" imgH="92700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114800"/>
                        <a:ext cx="5140325" cy="93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948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8F5724-1697-7883-DB39-7676EDF4349F}"/>
              </a:ext>
            </a:extLst>
          </p:cNvPr>
          <p:cNvSpPr txBox="1"/>
          <p:nvPr/>
        </p:nvSpPr>
        <p:spPr>
          <a:xfrm>
            <a:off x="381000" y="457200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39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EB4719-E292-949C-A4D2-9ADC46F1F8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1037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 &amp; Subtitle">
  <a:themeElements>
    <a:clrScheme name="">
      <a:dk1>
        <a:srgbClr val="80808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FFFFFF"/>
            </a:solidFill>
            <a:effectLst/>
            <a:latin typeface="Gill Sans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</TotalTime>
  <Words>817</Words>
  <Application>Microsoft Office PowerPoint</Application>
  <PresentationFormat>On-screen Show (4:3)</PresentationFormat>
  <Paragraphs>109</Paragraphs>
  <Slides>87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7" baseType="lpstr">
      <vt:lpstr>MS PGothic</vt:lpstr>
      <vt:lpstr>Aptos</vt:lpstr>
      <vt:lpstr>Arial</vt:lpstr>
      <vt:lpstr>Calibri</vt:lpstr>
      <vt:lpstr>Calibri-Bold</vt:lpstr>
      <vt:lpstr>Gill Sans</vt:lpstr>
      <vt:lpstr>Lucida Grande</vt:lpstr>
      <vt:lpstr>Office Theme</vt:lpstr>
      <vt:lpstr>Title &amp; Subtitle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Radio JOVE  Project 2.0</vt:lpstr>
      <vt:lpstr>Example Observations</vt:lpstr>
      <vt:lpstr>Radio JOVE 2.0 Summary</vt:lpstr>
      <vt:lpstr>Advanced Hardware</vt:lpstr>
      <vt:lpstr>Example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Memory 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Memory</dc:creator>
  <cp:lastModifiedBy>Gary Memory</cp:lastModifiedBy>
  <cp:revision>48</cp:revision>
  <dcterms:created xsi:type="dcterms:W3CDTF">2015-03-27T15:54:02Z</dcterms:created>
  <dcterms:modified xsi:type="dcterms:W3CDTF">2024-01-20T05:21:43Z</dcterms:modified>
</cp:coreProperties>
</file>