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media/image6.png" ContentType="image/png"/>
  <Override PartName="/ppt/media/image7.png" ContentType="image/png"/>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_rels/slide4.xml.rels" ContentType="application/vnd.openxmlformats-package.relationships+xml"/>
  <Override PartName="/ppt/slides/_rels/slide47.xml.rels" ContentType="application/vnd.openxmlformats-package.relationships+xml"/>
  <Override PartName="/ppt/slides/_rels/slide5.xml.rels" ContentType="application/vnd.openxmlformats-package.relationships+xml"/>
  <Override PartName="/ppt/slides/_rels/slide40.xml.rels" ContentType="application/vnd.openxmlformats-package.relationships+xml"/>
  <Override PartName="/ppt/slides/_rels/slide33.xml.rels" ContentType="application/vnd.openxmlformats-package.relationships+xml"/>
  <Override PartName="/ppt/slides/_rels/slide6.xml.rels" ContentType="application/vnd.openxmlformats-package.relationships+xml"/>
  <Override PartName="/ppt/slides/_rels/slide41.xml.rels" ContentType="application/vnd.openxmlformats-package.relationships+xml"/>
  <Override PartName="/ppt/slides/_rels/slide34.xml.rels" ContentType="application/vnd.openxmlformats-package.relationships+xml"/>
  <Override PartName="/ppt/slides/_rels/slide7.xml.rels" ContentType="application/vnd.openxmlformats-package.relationships+xml"/>
  <Override PartName="/ppt/slides/_rels/slide42.xml.rels" ContentType="application/vnd.openxmlformats-package.relationships+xml"/>
  <Override PartName="/ppt/slides/_rels/slide35.xml.rels" ContentType="application/vnd.openxmlformats-package.relationships+xml"/>
  <Override PartName="/ppt/slides/_rels/slide1.xml.rels" ContentType="application/vnd.openxmlformats-package.relationships+xml"/>
  <Override PartName="/ppt/slides/_rels/slide20.xml.rels" ContentType="application/vnd.openxmlformats-package.relationships+xml"/>
  <Override PartName="/ppt/slides/_rels/slide10.xml.rels" ContentType="application/vnd.openxmlformats-package.relationships+xml"/>
  <Override PartName="/ppt/slides/_rels/slide32.xml.rels" ContentType="application/vnd.openxmlformats-package.relationships+xml"/>
  <Override PartName="/ppt/slides/_rels/slide16.xml.rels" ContentType="application/vnd.openxmlformats-package.relationships+xml"/>
  <Override PartName="/ppt/slides/_rels/slide25.xml.rels" ContentType="application/vnd.openxmlformats-package.relationships+xml"/>
  <Override PartName="/ppt/slides/_rels/slide46.xml.rels" ContentType="application/vnd.openxmlformats-package.relationships+xml"/>
  <Override PartName="/ppt/slides/_rels/slide30.xml.rels" ContentType="application/vnd.openxmlformats-package.relationships+xml"/>
  <Override PartName="/ppt/slides/_rels/slide45.xml.rels" ContentType="application/vnd.openxmlformats-package.relationships+xml"/>
  <Override PartName="/ppt/slides/_rels/slide14.xml.rels" ContentType="application/vnd.openxmlformats-package.relationships+xml"/>
  <Override PartName="/ppt/slides/_rels/slide29.xml.rels" ContentType="application/vnd.openxmlformats-package.relationships+xml"/>
  <Override PartName="/ppt/slides/_rels/slide23.xml.rels" ContentType="application/vnd.openxmlformats-package.relationships+xml"/>
  <Override PartName="/ppt/slides/_rels/slide38.xml.rels" ContentType="application/vnd.openxmlformats-package.relationships+xml"/>
  <Override PartName="/ppt/slides/_rels/slide15.xml.rels" ContentType="application/vnd.openxmlformats-package.relationships+xml"/>
  <Override PartName="/ppt/slides/_rels/slide31.xml.rels" ContentType="application/vnd.openxmlformats-package.relationships+xml"/>
  <Override PartName="/ppt/slides/_rels/slide24.xml.rels" ContentType="application/vnd.openxmlformats-package.relationships+xml"/>
  <Override PartName="/ppt/slides/_rels/slide39.xml.rels" ContentType="application/vnd.openxmlformats-package.relationships+xml"/>
  <Override PartName="/ppt/slides/_rels/slide13.xml.rels" ContentType="application/vnd.openxmlformats-package.relationships+xml"/>
  <Override PartName="/ppt/slides/_rels/slide19.xml.rels" ContentType="application/vnd.openxmlformats-package.relationships+xml"/>
  <Override PartName="/ppt/slides/_rels/slide18.xml.rels" ContentType="application/vnd.openxmlformats-package.relationships+xml"/>
  <Override PartName="/ppt/slides/_rels/slide12.xml.rels" ContentType="application/vnd.openxmlformats-package.relationships+xml"/>
  <Override PartName="/ppt/slides/_rels/slide28.xml.rels" ContentType="application/vnd.openxmlformats-package.relationships+xml"/>
  <Override PartName="/ppt/slides/_rels/slide44.xml.rels" ContentType="application/vnd.openxmlformats-package.relationships+xml"/>
  <Override PartName="/ppt/slides/_rels/slide22.xml.rels" ContentType="application/vnd.openxmlformats-package.relationships+xml"/>
  <Override PartName="/ppt/slides/_rels/slide37.xml.rels" ContentType="application/vnd.openxmlformats-package.relationships+xml"/>
  <Override PartName="/ppt/slides/_rels/slide3.xml.rels" ContentType="application/vnd.openxmlformats-package.relationships+xml"/>
  <Override PartName="/ppt/slides/_rels/slide9.xml.rels" ContentType="application/vnd.openxmlformats-package.relationships+xml"/>
  <Override PartName="/ppt/slides/_rels/slide26.xml.rels" ContentType="application/vnd.openxmlformats-package.relationships+xml"/>
  <Override PartName="/ppt/slides/_rels/slide11.xml.rels" ContentType="application/vnd.openxmlformats-package.relationships+xml"/>
  <Override PartName="/ppt/slides/_rels/slide17.xml.rels" ContentType="application/vnd.openxmlformats-package.relationships+xml"/>
  <Override PartName="/ppt/slides/_rels/slide8.xml.rels" ContentType="application/vnd.openxmlformats-package.relationships+xml"/>
  <Override PartName="/ppt/slides/_rels/slide21.xml.rels" ContentType="application/vnd.openxmlformats-package.relationships+xml"/>
  <Override PartName="/ppt/slides/_rels/slide36.xml.rels" ContentType="application/vnd.openxmlformats-package.relationships+xml"/>
  <Override PartName="/ppt/slides/_rels/slide27.xml.rels" ContentType="application/vnd.openxmlformats-package.relationships+xml"/>
  <Override PartName="/ppt/slides/_rels/slide43.xml.rels" ContentType="application/vnd.openxmlformats-package.relationships+xml"/>
  <Override PartName="/ppt/slides/_rels/slide2.xml.rels" ContentType="application/vnd.openxmlformats-package.relationships+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13.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3.xml" ContentType="application/vnd.openxmlformats-officedocument.presentationml.slide+xml"/>
  <Override PartName="/ppt/slides/slide33.xml" ContentType="application/vnd.openxmlformats-officedocument.presentationml.slide+xml"/>
  <Override PartName="/ppt/slides/slide45.xml" ContentType="application/vnd.openxmlformats-officedocument.presentationml.slide+xml"/>
  <Override PartName="/ppt/slides/slide34.xml" ContentType="application/vnd.openxmlformats-officedocument.presentationml.slide+xml"/>
  <Override PartName="/ppt/slides/slide46.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47.xml" ContentType="application/vnd.openxmlformats-officedocument.presentationml.slide+xml"/>
  <Override PartName="/ppt/slides/slide9.xml" ContentType="application/vnd.openxmlformats-officedocument.presentationml.slide+xml"/>
  <Override PartName="/ppt/slides/slide44.xml" ContentType="application/vnd.openxmlformats-officedocument.presentationml.slide+xml"/>
  <Override PartName="/ppt/slides/slide41.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43.xml" ContentType="application/vnd.openxmlformats-officedocument.presentationml.slide+xml"/>
  <Override PartName="/ppt/slides/slide40.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42.xml" ContentType="application/vnd.openxmlformats-officedocument.presentationml.slide+xml"/>
  <Override PartName="/ppt/slides/slide4.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Lst>
  <p:sldSz cx="10080625" cy="567055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slide" Target="slides/slide46.xml"/><Relationship Id="rId50" Type="http://schemas.openxmlformats.org/officeDocument/2006/relationships/slide" Target="slides/slide47.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en-US" sz="4400" spc="-1" strike="noStrike">
              <a:latin typeface="Arial"/>
            </a:endParaRPr>
          </a:p>
        </p:txBody>
      </p:sp>
      <p:sp>
        <p:nvSpPr>
          <p:cNvPr id="24" name="PlaceHolder 2"/>
          <p:cNvSpPr>
            <a:spLocks noGrp="1"/>
          </p:cNvSpPr>
          <p:nvPr>
            <p:ph type="body"/>
          </p:nvPr>
        </p:nvSpPr>
        <p:spPr>
          <a:xfrm>
            <a:off x="504000" y="1326600"/>
            <a:ext cx="9072000" cy="156852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504000" y="3044520"/>
            <a:ext cx="9072000" cy="156852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en-US" sz="4400" spc="-1" strike="noStrike">
              <a:latin typeface="Arial"/>
            </a:endParaRPr>
          </a:p>
        </p:txBody>
      </p:sp>
      <p:sp>
        <p:nvSpPr>
          <p:cNvPr id="27" name="PlaceHolder 2"/>
          <p:cNvSpPr>
            <a:spLocks noGrp="1"/>
          </p:cNvSpPr>
          <p:nvPr>
            <p:ph type="body"/>
          </p:nvPr>
        </p:nvSpPr>
        <p:spPr>
          <a:xfrm>
            <a:off x="504000" y="1326600"/>
            <a:ext cx="4426920" cy="1568520"/>
          </a:xfrm>
          <a:prstGeom prst="rect">
            <a:avLst/>
          </a:prstGeom>
        </p:spPr>
        <p:txBody>
          <a:bodyPr lIns="0" rIns="0" tIns="0" bIns="0">
            <a:normAutofit/>
          </a:bodyPr>
          <a:p>
            <a:endParaRPr b="0" lang="en-US" sz="3200" spc="-1" strike="noStrike">
              <a:latin typeface="Arial"/>
            </a:endParaRPr>
          </a:p>
        </p:txBody>
      </p:sp>
      <p:sp>
        <p:nvSpPr>
          <p:cNvPr id="28" name="PlaceHolder 3"/>
          <p:cNvSpPr>
            <a:spLocks noGrp="1"/>
          </p:cNvSpPr>
          <p:nvPr>
            <p:ph type="body"/>
          </p:nvPr>
        </p:nvSpPr>
        <p:spPr>
          <a:xfrm>
            <a:off x="5152680" y="1326600"/>
            <a:ext cx="4426920" cy="1568520"/>
          </a:xfrm>
          <a:prstGeom prst="rect">
            <a:avLst/>
          </a:prstGeom>
        </p:spPr>
        <p:txBody>
          <a:bodyPr lIns="0" rIns="0" tIns="0" bIns="0">
            <a:normAutofit/>
          </a:bodyPr>
          <a:p>
            <a:endParaRPr b="0" lang="en-US" sz="3200" spc="-1" strike="noStrike">
              <a:latin typeface="Arial"/>
            </a:endParaRPr>
          </a:p>
        </p:txBody>
      </p:sp>
      <p:sp>
        <p:nvSpPr>
          <p:cNvPr id="29" name="PlaceHolder 4"/>
          <p:cNvSpPr>
            <a:spLocks noGrp="1"/>
          </p:cNvSpPr>
          <p:nvPr>
            <p:ph type="body"/>
          </p:nvPr>
        </p:nvSpPr>
        <p:spPr>
          <a:xfrm>
            <a:off x="504000" y="3044520"/>
            <a:ext cx="4426920" cy="1568520"/>
          </a:xfrm>
          <a:prstGeom prst="rect">
            <a:avLst/>
          </a:prstGeom>
        </p:spPr>
        <p:txBody>
          <a:bodyPr lIns="0" rIns="0" tIns="0" bIns="0">
            <a:normAutofit/>
          </a:bodyPr>
          <a:p>
            <a:endParaRPr b="0" lang="en-US" sz="3200" spc="-1" strike="noStrike">
              <a:latin typeface="Arial"/>
            </a:endParaRPr>
          </a:p>
        </p:txBody>
      </p:sp>
      <p:sp>
        <p:nvSpPr>
          <p:cNvPr id="30" name="PlaceHolder 5"/>
          <p:cNvSpPr>
            <a:spLocks noGrp="1"/>
          </p:cNvSpPr>
          <p:nvPr>
            <p:ph type="body"/>
          </p:nvPr>
        </p:nvSpPr>
        <p:spPr>
          <a:xfrm>
            <a:off x="5152680" y="3044520"/>
            <a:ext cx="4426920" cy="156852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en-US" sz="4400" spc="-1" strike="noStrike">
              <a:latin typeface="Arial"/>
            </a:endParaRPr>
          </a:p>
        </p:txBody>
      </p:sp>
      <p:sp>
        <p:nvSpPr>
          <p:cNvPr id="32" name="PlaceHolder 2"/>
          <p:cNvSpPr>
            <a:spLocks noGrp="1"/>
          </p:cNvSpPr>
          <p:nvPr>
            <p:ph type="body"/>
          </p:nvPr>
        </p:nvSpPr>
        <p:spPr>
          <a:xfrm>
            <a:off x="504000" y="1326600"/>
            <a:ext cx="2921040" cy="156852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3571560" y="1326600"/>
            <a:ext cx="2921040" cy="1568520"/>
          </a:xfrm>
          <a:prstGeom prst="rect">
            <a:avLst/>
          </a:prstGeom>
        </p:spPr>
        <p:txBody>
          <a:bodyPr lIns="0" rIns="0" tIns="0" bIns="0">
            <a:normAutofit/>
          </a:bodyPr>
          <a:p>
            <a:endParaRPr b="0" lang="en-US" sz="3200" spc="-1" strike="noStrike">
              <a:latin typeface="Arial"/>
            </a:endParaRPr>
          </a:p>
        </p:txBody>
      </p:sp>
      <p:sp>
        <p:nvSpPr>
          <p:cNvPr id="34" name="PlaceHolder 4"/>
          <p:cNvSpPr>
            <a:spLocks noGrp="1"/>
          </p:cNvSpPr>
          <p:nvPr>
            <p:ph type="body"/>
          </p:nvPr>
        </p:nvSpPr>
        <p:spPr>
          <a:xfrm>
            <a:off x="6639120" y="1326600"/>
            <a:ext cx="2921040" cy="1568520"/>
          </a:xfrm>
          <a:prstGeom prst="rect">
            <a:avLst/>
          </a:prstGeom>
        </p:spPr>
        <p:txBody>
          <a:bodyPr lIns="0" rIns="0" tIns="0" bIns="0">
            <a:normAutofit/>
          </a:bodyPr>
          <a:p>
            <a:endParaRPr b="0" lang="en-US" sz="3200" spc="-1" strike="noStrike">
              <a:latin typeface="Arial"/>
            </a:endParaRPr>
          </a:p>
        </p:txBody>
      </p:sp>
      <p:sp>
        <p:nvSpPr>
          <p:cNvPr id="35" name="PlaceHolder 5"/>
          <p:cNvSpPr>
            <a:spLocks noGrp="1"/>
          </p:cNvSpPr>
          <p:nvPr>
            <p:ph type="body"/>
          </p:nvPr>
        </p:nvSpPr>
        <p:spPr>
          <a:xfrm>
            <a:off x="504000" y="3044520"/>
            <a:ext cx="2921040" cy="1568520"/>
          </a:xfrm>
          <a:prstGeom prst="rect">
            <a:avLst/>
          </a:prstGeom>
        </p:spPr>
        <p:txBody>
          <a:bodyPr lIns="0" rIns="0" tIns="0" bIns="0">
            <a:normAutofit/>
          </a:bodyPr>
          <a:p>
            <a:endParaRPr b="0" lang="en-US" sz="3200" spc="-1" strike="noStrike">
              <a:latin typeface="Arial"/>
            </a:endParaRPr>
          </a:p>
        </p:txBody>
      </p:sp>
      <p:sp>
        <p:nvSpPr>
          <p:cNvPr id="36" name="PlaceHolder 6"/>
          <p:cNvSpPr>
            <a:spLocks noGrp="1"/>
          </p:cNvSpPr>
          <p:nvPr>
            <p:ph type="body"/>
          </p:nvPr>
        </p:nvSpPr>
        <p:spPr>
          <a:xfrm>
            <a:off x="3571560" y="3044520"/>
            <a:ext cx="2921040" cy="1568520"/>
          </a:xfrm>
          <a:prstGeom prst="rect">
            <a:avLst/>
          </a:prstGeom>
        </p:spPr>
        <p:txBody>
          <a:bodyPr lIns="0" rIns="0" tIns="0" bIns="0">
            <a:normAutofit/>
          </a:bodyPr>
          <a:p>
            <a:endParaRPr b="0" lang="en-US" sz="3200" spc="-1" strike="noStrike">
              <a:latin typeface="Arial"/>
            </a:endParaRPr>
          </a:p>
        </p:txBody>
      </p:sp>
      <p:sp>
        <p:nvSpPr>
          <p:cNvPr id="37" name="PlaceHolder 7"/>
          <p:cNvSpPr>
            <a:spLocks noGrp="1"/>
          </p:cNvSpPr>
          <p:nvPr>
            <p:ph type="body"/>
          </p:nvPr>
        </p:nvSpPr>
        <p:spPr>
          <a:xfrm>
            <a:off x="6639120" y="3044520"/>
            <a:ext cx="2921040" cy="156852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en-US" sz="4400" spc="-1" strike="noStrike">
              <a:latin typeface="Arial"/>
            </a:endParaRPr>
          </a:p>
        </p:txBody>
      </p:sp>
      <p:sp>
        <p:nvSpPr>
          <p:cNvPr id="41" name="PlaceHolder 2"/>
          <p:cNvSpPr>
            <a:spLocks noGrp="1"/>
          </p:cNvSpPr>
          <p:nvPr>
            <p:ph type="subTitle"/>
          </p:nvPr>
        </p:nvSpPr>
        <p:spPr>
          <a:xfrm>
            <a:off x="504000" y="1326600"/>
            <a:ext cx="9072000" cy="328860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en-US" sz="4400" spc="-1" strike="noStrike">
              <a:latin typeface="Arial"/>
            </a:endParaRPr>
          </a:p>
        </p:txBody>
      </p:sp>
      <p:sp>
        <p:nvSpPr>
          <p:cNvPr id="43" name="PlaceHolder 2"/>
          <p:cNvSpPr>
            <a:spLocks noGrp="1"/>
          </p:cNvSpPr>
          <p:nvPr>
            <p:ph type="body"/>
          </p:nvPr>
        </p:nvSpPr>
        <p:spPr>
          <a:xfrm>
            <a:off x="504000" y="1326600"/>
            <a:ext cx="9072000" cy="328860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en-US" sz="4400" spc="-1" strike="noStrike">
              <a:latin typeface="Arial"/>
            </a:endParaRPr>
          </a:p>
        </p:txBody>
      </p:sp>
      <p:sp>
        <p:nvSpPr>
          <p:cNvPr id="45" name="PlaceHolder 2"/>
          <p:cNvSpPr>
            <a:spLocks noGrp="1"/>
          </p:cNvSpPr>
          <p:nvPr>
            <p:ph type="body"/>
          </p:nvPr>
        </p:nvSpPr>
        <p:spPr>
          <a:xfrm>
            <a:off x="504000" y="1326600"/>
            <a:ext cx="4426920" cy="3288600"/>
          </a:xfrm>
          <a:prstGeom prst="rect">
            <a:avLst/>
          </a:prstGeom>
        </p:spPr>
        <p:txBody>
          <a:bodyPr lIns="0" rIns="0" tIns="0" bIns="0">
            <a:normAutofit/>
          </a:bodyPr>
          <a:p>
            <a:endParaRPr b="0" lang="en-US" sz="3200" spc="-1" strike="noStrike">
              <a:latin typeface="Arial"/>
            </a:endParaRPr>
          </a:p>
        </p:txBody>
      </p:sp>
      <p:sp>
        <p:nvSpPr>
          <p:cNvPr id="46" name="PlaceHolder 3"/>
          <p:cNvSpPr>
            <a:spLocks noGrp="1"/>
          </p:cNvSpPr>
          <p:nvPr>
            <p:ph type="body"/>
          </p:nvPr>
        </p:nvSpPr>
        <p:spPr>
          <a:xfrm>
            <a:off x="5152680" y="1326600"/>
            <a:ext cx="4426920" cy="328860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504000" y="226080"/>
            <a:ext cx="9072000" cy="438840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en-US" sz="4400" spc="-1" strike="noStrike">
              <a:latin typeface="Arial"/>
            </a:endParaRPr>
          </a:p>
        </p:txBody>
      </p:sp>
      <p:sp>
        <p:nvSpPr>
          <p:cNvPr id="50" name="PlaceHolder 2"/>
          <p:cNvSpPr>
            <a:spLocks noGrp="1"/>
          </p:cNvSpPr>
          <p:nvPr>
            <p:ph type="body"/>
          </p:nvPr>
        </p:nvSpPr>
        <p:spPr>
          <a:xfrm>
            <a:off x="504000" y="1326600"/>
            <a:ext cx="4426920" cy="1568520"/>
          </a:xfrm>
          <a:prstGeom prst="rect">
            <a:avLst/>
          </a:prstGeom>
        </p:spPr>
        <p:txBody>
          <a:bodyPr lIns="0" rIns="0" tIns="0" bIns="0">
            <a:normAutofit/>
          </a:bodyPr>
          <a:p>
            <a:endParaRPr b="0" lang="en-US" sz="3200" spc="-1" strike="noStrike">
              <a:latin typeface="Arial"/>
            </a:endParaRPr>
          </a:p>
        </p:txBody>
      </p:sp>
      <p:sp>
        <p:nvSpPr>
          <p:cNvPr id="51" name="PlaceHolder 3"/>
          <p:cNvSpPr>
            <a:spLocks noGrp="1"/>
          </p:cNvSpPr>
          <p:nvPr>
            <p:ph type="body"/>
          </p:nvPr>
        </p:nvSpPr>
        <p:spPr>
          <a:xfrm>
            <a:off x="5152680" y="1326600"/>
            <a:ext cx="4426920" cy="3288600"/>
          </a:xfrm>
          <a:prstGeom prst="rect">
            <a:avLst/>
          </a:prstGeom>
        </p:spPr>
        <p:txBody>
          <a:bodyPr lIns="0" rIns="0" tIns="0" bIns="0">
            <a:normAutofit/>
          </a:bodyPr>
          <a:p>
            <a:endParaRPr b="0" lang="en-US" sz="3200" spc="-1" strike="noStrike">
              <a:latin typeface="Arial"/>
            </a:endParaRPr>
          </a:p>
        </p:txBody>
      </p:sp>
      <p:sp>
        <p:nvSpPr>
          <p:cNvPr id="52" name="PlaceHolder 4"/>
          <p:cNvSpPr>
            <a:spLocks noGrp="1"/>
          </p:cNvSpPr>
          <p:nvPr>
            <p:ph type="body"/>
          </p:nvPr>
        </p:nvSpPr>
        <p:spPr>
          <a:xfrm>
            <a:off x="504000" y="3044520"/>
            <a:ext cx="4426920" cy="156852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en-US" sz="4400" spc="-1" strike="noStrike">
              <a:latin typeface="Arial"/>
            </a:endParaRPr>
          </a:p>
        </p:txBody>
      </p:sp>
      <p:sp>
        <p:nvSpPr>
          <p:cNvPr id="3" name="PlaceHolder 2"/>
          <p:cNvSpPr>
            <a:spLocks noGrp="1"/>
          </p:cNvSpPr>
          <p:nvPr>
            <p:ph type="subTitle"/>
          </p:nvPr>
        </p:nvSpPr>
        <p:spPr>
          <a:xfrm>
            <a:off x="504000" y="1326600"/>
            <a:ext cx="9072000" cy="328860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en-US" sz="4400" spc="-1" strike="noStrike">
              <a:latin typeface="Arial"/>
            </a:endParaRPr>
          </a:p>
        </p:txBody>
      </p:sp>
      <p:sp>
        <p:nvSpPr>
          <p:cNvPr id="54" name="PlaceHolder 2"/>
          <p:cNvSpPr>
            <a:spLocks noGrp="1"/>
          </p:cNvSpPr>
          <p:nvPr>
            <p:ph type="body"/>
          </p:nvPr>
        </p:nvSpPr>
        <p:spPr>
          <a:xfrm>
            <a:off x="504000" y="1326600"/>
            <a:ext cx="4426920" cy="3288600"/>
          </a:xfrm>
          <a:prstGeom prst="rect">
            <a:avLst/>
          </a:prstGeom>
        </p:spPr>
        <p:txBody>
          <a:bodyPr lIns="0" rIns="0" tIns="0" bIns="0">
            <a:normAutofit/>
          </a:bodyPr>
          <a:p>
            <a:endParaRPr b="0" lang="en-US" sz="3200" spc="-1" strike="noStrike">
              <a:latin typeface="Arial"/>
            </a:endParaRPr>
          </a:p>
        </p:txBody>
      </p:sp>
      <p:sp>
        <p:nvSpPr>
          <p:cNvPr id="55" name="PlaceHolder 3"/>
          <p:cNvSpPr>
            <a:spLocks noGrp="1"/>
          </p:cNvSpPr>
          <p:nvPr>
            <p:ph type="body"/>
          </p:nvPr>
        </p:nvSpPr>
        <p:spPr>
          <a:xfrm>
            <a:off x="5152680" y="1326600"/>
            <a:ext cx="4426920" cy="1568520"/>
          </a:xfrm>
          <a:prstGeom prst="rect">
            <a:avLst/>
          </a:prstGeom>
        </p:spPr>
        <p:txBody>
          <a:bodyPr lIns="0" rIns="0" tIns="0" bIns="0">
            <a:normAutofit/>
          </a:bodyPr>
          <a:p>
            <a:endParaRPr b="0" lang="en-US" sz="3200" spc="-1" strike="noStrike">
              <a:latin typeface="Arial"/>
            </a:endParaRPr>
          </a:p>
        </p:txBody>
      </p:sp>
      <p:sp>
        <p:nvSpPr>
          <p:cNvPr id="56" name="PlaceHolder 4"/>
          <p:cNvSpPr>
            <a:spLocks noGrp="1"/>
          </p:cNvSpPr>
          <p:nvPr>
            <p:ph type="body"/>
          </p:nvPr>
        </p:nvSpPr>
        <p:spPr>
          <a:xfrm>
            <a:off x="5152680" y="3044520"/>
            <a:ext cx="4426920" cy="156852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en-US" sz="4400" spc="-1" strike="noStrike">
              <a:latin typeface="Arial"/>
            </a:endParaRPr>
          </a:p>
        </p:txBody>
      </p:sp>
      <p:sp>
        <p:nvSpPr>
          <p:cNvPr id="58" name="PlaceHolder 2"/>
          <p:cNvSpPr>
            <a:spLocks noGrp="1"/>
          </p:cNvSpPr>
          <p:nvPr>
            <p:ph type="body"/>
          </p:nvPr>
        </p:nvSpPr>
        <p:spPr>
          <a:xfrm>
            <a:off x="504000" y="1326600"/>
            <a:ext cx="4426920" cy="1568520"/>
          </a:xfrm>
          <a:prstGeom prst="rect">
            <a:avLst/>
          </a:prstGeom>
        </p:spPr>
        <p:txBody>
          <a:bodyPr lIns="0" rIns="0" tIns="0" bIns="0">
            <a:normAutofit/>
          </a:bodyPr>
          <a:p>
            <a:endParaRPr b="0" lang="en-US" sz="3200" spc="-1" strike="noStrike">
              <a:latin typeface="Arial"/>
            </a:endParaRPr>
          </a:p>
        </p:txBody>
      </p:sp>
      <p:sp>
        <p:nvSpPr>
          <p:cNvPr id="59" name="PlaceHolder 3"/>
          <p:cNvSpPr>
            <a:spLocks noGrp="1"/>
          </p:cNvSpPr>
          <p:nvPr>
            <p:ph type="body"/>
          </p:nvPr>
        </p:nvSpPr>
        <p:spPr>
          <a:xfrm>
            <a:off x="5152680" y="1326600"/>
            <a:ext cx="4426920" cy="1568520"/>
          </a:xfrm>
          <a:prstGeom prst="rect">
            <a:avLst/>
          </a:prstGeom>
        </p:spPr>
        <p:txBody>
          <a:bodyPr lIns="0" rIns="0" tIns="0" bIns="0">
            <a:normAutofit/>
          </a:bodyPr>
          <a:p>
            <a:endParaRPr b="0" lang="en-US" sz="3200" spc="-1" strike="noStrike">
              <a:latin typeface="Arial"/>
            </a:endParaRPr>
          </a:p>
        </p:txBody>
      </p:sp>
      <p:sp>
        <p:nvSpPr>
          <p:cNvPr id="60" name="PlaceHolder 4"/>
          <p:cNvSpPr>
            <a:spLocks noGrp="1"/>
          </p:cNvSpPr>
          <p:nvPr>
            <p:ph type="body"/>
          </p:nvPr>
        </p:nvSpPr>
        <p:spPr>
          <a:xfrm>
            <a:off x="504000" y="3044520"/>
            <a:ext cx="9072000" cy="156852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en-US" sz="4400" spc="-1" strike="noStrike">
              <a:latin typeface="Arial"/>
            </a:endParaRPr>
          </a:p>
        </p:txBody>
      </p:sp>
      <p:sp>
        <p:nvSpPr>
          <p:cNvPr id="62" name="PlaceHolder 2"/>
          <p:cNvSpPr>
            <a:spLocks noGrp="1"/>
          </p:cNvSpPr>
          <p:nvPr>
            <p:ph type="body"/>
          </p:nvPr>
        </p:nvSpPr>
        <p:spPr>
          <a:xfrm>
            <a:off x="504000" y="1326600"/>
            <a:ext cx="9072000" cy="1568520"/>
          </a:xfrm>
          <a:prstGeom prst="rect">
            <a:avLst/>
          </a:prstGeom>
        </p:spPr>
        <p:txBody>
          <a:bodyPr lIns="0" rIns="0" tIns="0" bIns="0">
            <a:normAutofit/>
          </a:bodyPr>
          <a:p>
            <a:endParaRPr b="0" lang="en-US" sz="3200" spc="-1" strike="noStrike">
              <a:latin typeface="Arial"/>
            </a:endParaRPr>
          </a:p>
        </p:txBody>
      </p:sp>
      <p:sp>
        <p:nvSpPr>
          <p:cNvPr id="63" name="PlaceHolder 3"/>
          <p:cNvSpPr>
            <a:spLocks noGrp="1"/>
          </p:cNvSpPr>
          <p:nvPr>
            <p:ph type="body"/>
          </p:nvPr>
        </p:nvSpPr>
        <p:spPr>
          <a:xfrm>
            <a:off x="504000" y="3044520"/>
            <a:ext cx="9072000" cy="156852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en-US" sz="4400" spc="-1" strike="noStrike">
              <a:latin typeface="Arial"/>
            </a:endParaRPr>
          </a:p>
        </p:txBody>
      </p:sp>
      <p:sp>
        <p:nvSpPr>
          <p:cNvPr id="65" name="PlaceHolder 2"/>
          <p:cNvSpPr>
            <a:spLocks noGrp="1"/>
          </p:cNvSpPr>
          <p:nvPr>
            <p:ph type="body"/>
          </p:nvPr>
        </p:nvSpPr>
        <p:spPr>
          <a:xfrm>
            <a:off x="504000" y="1326600"/>
            <a:ext cx="4426920" cy="1568520"/>
          </a:xfrm>
          <a:prstGeom prst="rect">
            <a:avLst/>
          </a:prstGeom>
        </p:spPr>
        <p:txBody>
          <a:bodyPr lIns="0" rIns="0" tIns="0" bIns="0">
            <a:normAutofit/>
          </a:bodyPr>
          <a:p>
            <a:endParaRPr b="0" lang="en-US" sz="3200" spc="-1" strike="noStrike">
              <a:latin typeface="Arial"/>
            </a:endParaRPr>
          </a:p>
        </p:txBody>
      </p:sp>
      <p:sp>
        <p:nvSpPr>
          <p:cNvPr id="66" name="PlaceHolder 3"/>
          <p:cNvSpPr>
            <a:spLocks noGrp="1"/>
          </p:cNvSpPr>
          <p:nvPr>
            <p:ph type="body"/>
          </p:nvPr>
        </p:nvSpPr>
        <p:spPr>
          <a:xfrm>
            <a:off x="5152680" y="1326600"/>
            <a:ext cx="4426920" cy="1568520"/>
          </a:xfrm>
          <a:prstGeom prst="rect">
            <a:avLst/>
          </a:prstGeom>
        </p:spPr>
        <p:txBody>
          <a:bodyPr lIns="0" rIns="0" tIns="0" bIns="0">
            <a:normAutofit/>
          </a:bodyPr>
          <a:p>
            <a:endParaRPr b="0" lang="en-US" sz="3200" spc="-1" strike="noStrike">
              <a:latin typeface="Arial"/>
            </a:endParaRPr>
          </a:p>
        </p:txBody>
      </p:sp>
      <p:sp>
        <p:nvSpPr>
          <p:cNvPr id="67" name="PlaceHolder 4"/>
          <p:cNvSpPr>
            <a:spLocks noGrp="1"/>
          </p:cNvSpPr>
          <p:nvPr>
            <p:ph type="body"/>
          </p:nvPr>
        </p:nvSpPr>
        <p:spPr>
          <a:xfrm>
            <a:off x="504000" y="3044520"/>
            <a:ext cx="4426920" cy="1568520"/>
          </a:xfrm>
          <a:prstGeom prst="rect">
            <a:avLst/>
          </a:prstGeom>
        </p:spPr>
        <p:txBody>
          <a:bodyPr lIns="0" rIns="0" tIns="0" bIns="0">
            <a:normAutofit/>
          </a:bodyPr>
          <a:p>
            <a:endParaRPr b="0" lang="en-US" sz="3200" spc="-1" strike="noStrike">
              <a:latin typeface="Arial"/>
            </a:endParaRPr>
          </a:p>
        </p:txBody>
      </p:sp>
      <p:sp>
        <p:nvSpPr>
          <p:cNvPr id="68" name="PlaceHolder 5"/>
          <p:cNvSpPr>
            <a:spLocks noGrp="1"/>
          </p:cNvSpPr>
          <p:nvPr>
            <p:ph type="body"/>
          </p:nvPr>
        </p:nvSpPr>
        <p:spPr>
          <a:xfrm>
            <a:off x="5152680" y="3044520"/>
            <a:ext cx="4426920" cy="156852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en-US" sz="4400" spc="-1" strike="noStrike">
              <a:latin typeface="Arial"/>
            </a:endParaRPr>
          </a:p>
        </p:txBody>
      </p:sp>
      <p:sp>
        <p:nvSpPr>
          <p:cNvPr id="70" name="PlaceHolder 2"/>
          <p:cNvSpPr>
            <a:spLocks noGrp="1"/>
          </p:cNvSpPr>
          <p:nvPr>
            <p:ph type="body"/>
          </p:nvPr>
        </p:nvSpPr>
        <p:spPr>
          <a:xfrm>
            <a:off x="504000" y="1326600"/>
            <a:ext cx="2921040" cy="156852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3571560" y="1326600"/>
            <a:ext cx="2921040" cy="156852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6639120" y="1326600"/>
            <a:ext cx="2921040" cy="1568520"/>
          </a:xfrm>
          <a:prstGeom prst="rect">
            <a:avLst/>
          </a:prstGeom>
        </p:spPr>
        <p:txBody>
          <a:bodyPr lIns="0" rIns="0" tIns="0" bIns="0">
            <a:normAutofit/>
          </a:bodyPr>
          <a:p>
            <a:endParaRPr b="0" lang="en-US" sz="3200" spc="-1" strike="noStrike">
              <a:latin typeface="Arial"/>
            </a:endParaRPr>
          </a:p>
        </p:txBody>
      </p:sp>
      <p:sp>
        <p:nvSpPr>
          <p:cNvPr id="73" name="PlaceHolder 5"/>
          <p:cNvSpPr>
            <a:spLocks noGrp="1"/>
          </p:cNvSpPr>
          <p:nvPr>
            <p:ph type="body"/>
          </p:nvPr>
        </p:nvSpPr>
        <p:spPr>
          <a:xfrm>
            <a:off x="504000" y="3044520"/>
            <a:ext cx="2921040" cy="1568520"/>
          </a:xfrm>
          <a:prstGeom prst="rect">
            <a:avLst/>
          </a:prstGeom>
        </p:spPr>
        <p:txBody>
          <a:bodyPr lIns="0" rIns="0" tIns="0" bIns="0">
            <a:normAutofit/>
          </a:bodyPr>
          <a:p>
            <a:endParaRPr b="0" lang="en-US" sz="3200" spc="-1" strike="noStrike">
              <a:latin typeface="Arial"/>
            </a:endParaRPr>
          </a:p>
        </p:txBody>
      </p:sp>
      <p:sp>
        <p:nvSpPr>
          <p:cNvPr id="74" name="PlaceHolder 6"/>
          <p:cNvSpPr>
            <a:spLocks noGrp="1"/>
          </p:cNvSpPr>
          <p:nvPr>
            <p:ph type="body"/>
          </p:nvPr>
        </p:nvSpPr>
        <p:spPr>
          <a:xfrm>
            <a:off x="3571560" y="3044520"/>
            <a:ext cx="2921040" cy="1568520"/>
          </a:xfrm>
          <a:prstGeom prst="rect">
            <a:avLst/>
          </a:prstGeom>
        </p:spPr>
        <p:txBody>
          <a:bodyPr lIns="0" rIns="0" tIns="0" bIns="0">
            <a:normAutofit/>
          </a:bodyPr>
          <a:p>
            <a:endParaRPr b="0" lang="en-US" sz="3200" spc="-1" strike="noStrike">
              <a:latin typeface="Arial"/>
            </a:endParaRPr>
          </a:p>
        </p:txBody>
      </p:sp>
      <p:sp>
        <p:nvSpPr>
          <p:cNvPr id="75" name="PlaceHolder 7"/>
          <p:cNvSpPr>
            <a:spLocks noGrp="1"/>
          </p:cNvSpPr>
          <p:nvPr>
            <p:ph type="body"/>
          </p:nvPr>
        </p:nvSpPr>
        <p:spPr>
          <a:xfrm>
            <a:off x="6639120" y="3044520"/>
            <a:ext cx="2921040" cy="1568520"/>
          </a:xfrm>
          <a:prstGeom prst="rect">
            <a:avLst/>
          </a:prstGeom>
        </p:spPr>
        <p:txBody>
          <a:bodyPr lIns="0" rIns="0" tIns="0" bIns="0">
            <a:normAutofit/>
          </a:bodyPr>
          <a:p>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en-US" sz="4400" spc="-1" strike="noStrike">
              <a:latin typeface="Arial"/>
            </a:endParaRPr>
          </a:p>
        </p:txBody>
      </p:sp>
      <p:sp>
        <p:nvSpPr>
          <p:cNvPr id="5" name="PlaceHolder 2"/>
          <p:cNvSpPr>
            <a:spLocks noGrp="1"/>
          </p:cNvSpPr>
          <p:nvPr>
            <p:ph type="body"/>
          </p:nvPr>
        </p:nvSpPr>
        <p:spPr>
          <a:xfrm>
            <a:off x="504000" y="1326600"/>
            <a:ext cx="9072000" cy="328860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en-US" sz="4400" spc="-1" strike="noStrike">
              <a:latin typeface="Arial"/>
            </a:endParaRPr>
          </a:p>
        </p:txBody>
      </p:sp>
      <p:sp>
        <p:nvSpPr>
          <p:cNvPr id="7" name="PlaceHolder 2"/>
          <p:cNvSpPr>
            <a:spLocks noGrp="1"/>
          </p:cNvSpPr>
          <p:nvPr>
            <p:ph type="body"/>
          </p:nvPr>
        </p:nvSpPr>
        <p:spPr>
          <a:xfrm>
            <a:off x="504000" y="1326600"/>
            <a:ext cx="4426920" cy="3288600"/>
          </a:xfrm>
          <a:prstGeom prst="rect">
            <a:avLst/>
          </a:prstGeom>
        </p:spPr>
        <p:txBody>
          <a:bodyPr lIns="0" rIns="0" tIns="0" bIns="0">
            <a:normAutofit/>
          </a:bodyPr>
          <a:p>
            <a:endParaRPr b="0" lang="en-US" sz="3200" spc="-1" strike="noStrike">
              <a:latin typeface="Arial"/>
            </a:endParaRPr>
          </a:p>
        </p:txBody>
      </p:sp>
      <p:sp>
        <p:nvSpPr>
          <p:cNvPr id="8" name="PlaceHolder 3"/>
          <p:cNvSpPr>
            <a:spLocks noGrp="1"/>
          </p:cNvSpPr>
          <p:nvPr>
            <p:ph type="body"/>
          </p:nvPr>
        </p:nvSpPr>
        <p:spPr>
          <a:xfrm>
            <a:off x="5152680" y="1326600"/>
            <a:ext cx="4426920" cy="328860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226080"/>
            <a:ext cx="9072000" cy="438840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en-US" sz="4400" spc="-1" strike="noStrike">
              <a:latin typeface="Arial"/>
            </a:endParaRPr>
          </a:p>
        </p:txBody>
      </p:sp>
      <p:sp>
        <p:nvSpPr>
          <p:cNvPr id="12" name="PlaceHolder 2"/>
          <p:cNvSpPr>
            <a:spLocks noGrp="1"/>
          </p:cNvSpPr>
          <p:nvPr>
            <p:ph type="body"/>
          </p:nvPr>
        </p:nvSpPr>
        <p:spPr>
          <a:xfrm>
            <a:off x="504000" y="1326600"/>
            <a:ext cx="4426920" cy="1568520"/>
          </a:xfrm>
          <a:prstGeom prst="rect">
            <a:avLst/>
          </a:prstGeom>
        </p:spPr>
        <p:txBody>
          <a:bodyPr lIns="0" rIns="0" tIns="0" bIns="0">
            <a:normAutofit/>
          </a:bodyPr>
          <a:p>
            <a:endParaRPr b="0" lang="en-US" sz="3200" spc="-1" strike="noStrike">
              <a:latin typeface="Arial"/>
            </a:endParaRPr>
          </a:p>
        </p:txBody>
      </p:sp>
      <p:sp>
        <p:nvSpPr>
          <p:cNvPr id="13" name="PlaceHolder 3"/>
          <p:cNvSpPr>
            <a:spLocks noGrp="1"/>
          </p:cNvSpPr>
          <p:nvPr>
            <p:ph type="body"/>
          </p:nvPr>
        </p:nvSpPr>
        <p:spPr>
          <a:xfrm>
            <a:off x="5152680" y="1326600"/>
            <a:ext cx="4426920" cy="3288600"/>
          </a:xfrm>
          <a:prstGeom prst="rect">
            <a:avLst/>
          </a:prstGeom>
        </p:spPr>
        <p:txBody>
          <a:bodyPr lIns="0" rIns="0" tIns="0" bIns="0">
            <a:normAutofit/>
          </a:bodyPr>
          <a:p>
            <a:endParaRPr b="0" lang="en-US" sz="3200" spc="-1" strike="noStrike">
              <a:latin typeface="Arial"/>
            </a:endParaRPr>
          </a:p>
        </p:txBody>
      </p:sp>
      <p:sp>
        <p:nvSpPr>
          <p:cNvPr id="14" name="PlaceHolder 4"/>
          <p:cNvSpPr>
            <a:spLocks noGrp="1"/>
          </p:cNvSpPr>
          <p:nvPr>
            <p:ph type="body"/>
          </p:nvPr>
        </p:nvSpPr>
        <p:spPr>
          <a:xfrm>
            <a:off x="504000" y="3044520"/>
            <a:ext cx="4426920" cy="156852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en-US" sz="4400" spc="-1" strike="noStrike">
              <a:latin typeface="Arial"/>
            </a:endParaRPr>
          </a:p>
        </p:txBody>
      </p:sp>
      <p:sp>
        <p:nvSpPr>
          <p:cNvPr id="16" name="PlaceHolder 2"/>
          <p:cNvSpPr>
            <a:spLocks noGrp="1"/>
          </p:cNvSpPr>
          <p:nvPr>
            <p:ph type="body"/>
          </p:nvPr>
        </p:nvSpPr>
        <p:spPr>
          <a:xfrm>
            <a:off x="504000" y="1326600"/>
            <a:ext cx="4426920" cy="3288600"/>
          </a:xfrm>
          <a:prstGeom prst="rect">
            <a:avLst/>
          </a:prstGeom>
        </p:spPr>
        <p:txBody>
          <a:bodyPr lIns="0" rIns="0" tIns="0" bIns="0">
            <a:normAutofit/>
          </a:bodyPr>
          <a:p>
            <a:endParaRPr b="0" lang="en-US" sz="3200" spc="-1" strike="noStrike">
              <a:latin typeface="Arial"/>
            </a:endParaRPr>
          </a:p>
        </p:txBody>
      </p:sp>
      <p:sp>
        <p:nvSpPr>
          <p:cNvPr id="17" name="PlaceHolder 3"/>
          <p:cNvSpPr>
            <a:spLocks noGrp="1"/>
          </p:cNvSpPr>
          <p:nvPr>
            <p:ph type="body"/>
          </p:nvPr>
        </p:nvSpPr>
        <p:spPr>
          <a:xfrm>
            <a:off x="5152680" y="1326600"/>
            <a:ext cx="4426920" cy="1568520"/>
          </a:xfrm>
          <a:prstGeom prst="rect">
            <a:avLst/>
          </a:prstGeom>
        </p:spPr>
        <p:txBody>
          <a:bodyPr lIns="0" rIns="0" tIns="0" bIns="0">
            <a:normAutofit/>
          </a:bodyPr>
          <a:p>
            <a:endParaRPr b="0" lang="en-US" sz="3200" spc="-1" strike="noStrike">
              <a:latin typeface="Arial"/>
            </a:endParaRPr>
          </a:p>
        </p:txBody>
      </p:sp>
      <p:sp>
        <p:nvSpPr>
          <p:cNvPr id="18" name="PlaceHolder 4"/>
          <p:cNvSpPr>
            <a:spLocks noGrp="1"/>
          </p:cNvSpPr>
          <p:nvPr>
            <p:ph type="body"/>
          </p:nvPr>
        </p:nvSpPr>
        <p:spPr>
          <a:xfrm>
            <a:off x="5152680" y="3044520"/>
            <a:ext cx="4426920" cy="156852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en-US" sz="4400" spc="-1" strike="noStrike">
              <a:latin typeface="Arial"/>
            </a:endParaRPr>
          </a:p>
        </p:txBody>
      </p:sp>
      <p:sp>
        <p:nvSpPr>
          <p:cNvPr id="20" name="PlaceHolder 2"/>
          <p:cNvSpPr>
            <a:spLocks noGrp="1"/>
          </p:cNvSpPr>
          <p:nvPr>
            <p:ph type="body"/>
          </p:nvPr>
        </p:nvSpPr>
        <p:spPr>
          <a:xfrm>
            <a:off x="504000" y="1326600"/>
            <a:ext cx="4426920" cy="156852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5152680" y="1326600"/>
            <a:ext cx="4426920" cy="156852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504000" y="3044520"/>
            <a:ext cx="9072000" cy="156852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226080"/>
            <a:ext cx="9072000" cy="94644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 name="PlaceHolder 2"/>
          <p:cNvSpPr>
            <a:spLocks noGrp="1"/>
          </p:cNvSpPr>
          <p:nvPr>
            <p:ph type="body"/>
          </p:nvPr>
        </p:nvSpPr>
        <p:spPr>
          <a:xfrm>
            <a:off x="504000" y="1326600"/>
            <a:ext cx="9072000" cy="328860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 name="PlaceHolder 1"/>
          <p:cNvSpPr>
            <a:spLocks noGrp="1"/>
          </p:cNvSpPr>
          <p:nvPr>
            <p:ph type="title"/>
          </p:nvPr>
        </p:nvSpPr>
        <p:spPr>
          <a:xfrm>
            <a:off x="504000" y="226080"/>
            <a:ext cx="9072000" cy="94644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39" name="PlaceHolder 2"/>
          <p:cNvSpPr>
            <a:spLocks noGrp="1"/>
          </p:cNvSpPr>
          <p:nvPr>
            <p:ph type="body"/>
          </p:nvPr>
        </p:nvSpPr>
        <p:spPr>
          <a:xfrm>
            <a:off x="504000" y="1326600"/>
            <a:ext cx="9072000" cy="328860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0.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3.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8.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13.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CustomShape 1"/>
          <p:cNvSpPr/>
          <p:nvPr/>
        </p:nvSpPr>
        <p:spPr>
          <a:xfrm>
            <a:off x="504000" y="74160"/>
            <a:ext cx="9069120" cy="124776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Virginia QSO Party Logging and Scoring</a:t>
            </a:r>
            <a:endParaRPr b="0" lang="en-US" sz="4400" spc="-1" strike="noStrike">
              <a:latin typeface="Arial"/>
            </a:endParaRPr>
          </a:p>
        </p:txBody>
      </p:sp>
      <p:sp>
        <p:nvSpPr>
          <p:cNvPr id="77" name="CustomShape 2"/>
          <p:cNvSpPr/>
          <p:nvPr/>
        </p:nvSpPr>
        <p:spPr>
          <a:xfrm>
            <a:off x="504000" y="1434600"/>
            <a:ext cx="9069120" cy="328572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3200" spc="-1" strike="noStrike">
                <a:solidFill>
                  <a:srgbClr val="000000"/>
                </a:solidFill>
                <a:latin typeface="Arial"/>
                <a:ea typeface="DejaVu Sans"/>
              </a:rPr>
              <a:t>K2BFY HENRY</a:t>
            </a:r>
            <a:endParaRPr b="0" lang="en-US" sz="3200" spc="-1" strike="noStrike">
              <a:latin typeface="Arial"/>
            </a:endParaRPr>
          </a:p>
          <a:p>
            <a:pPr algn="ctr">
              <a:lnSpc>
                <a:spcPct val="100000"/>
              </a:lnSpc>
            </a:pP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CustomShape 1"/>
          <p:cNvSpPr/>
          <p:nvPr/>
        </p:nvSpPr>
        <p:spPr>
          <a:xfrm>
            <a:off x="640080" y="714600"/>
            <a:ext cx="8867160" cy="303192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2800" spc="-1" strike="noStrike">
                <a:solidFill>
                  <a:srgbClr val="000000"/>
                </a:solidFill>
                <a:latin typeface="Arial"/>
                <a:ea typeface="DejaVu Sans"/>
              </a:rPr>
              <a:t>The database has 84 tables.</a:t>
            </a:r>
            <a:endParaRPr b="0" lang="en-US" sz="2800" spc="-1" strike="noStrike">
              <a:latin typeface="Arial"/>
            </a:endParaRPr>
          </a:p>
          <a:p>
            <a:pPr>
              <a:lnSpc>
                <a:spcPct val="100000"/>
              </a:lnSpc>
            </a:pPr>
            <a:endParaRPr b="0" lang="en-US" sz="2800" spc="-1" strike="noStrike">
              <a:latin typeface="Arial"/>
            </a:endParaRPr>
          </a:p>
          <a:p>
            <a:pPr>
              <a:lnSpc>
                <a:spcPct val="100000"/>
              </a:lnSpc>
            </a:pPr>
            <a:r>
              <a:rPr b="0" lang="en-US" sz="2800" spc="-1" strike="noStrike">
                <a:solidFill>
                  <a:srgbClr val="000000"/>
                </a:solidFill>
                <a:latin typeface="Arial"/>
                <a:ea typeface="DejaVu Sans"/>
              </a:rPr>
              <a:t>The database has 48 stored procedures.</a:t>
            </a:r>
            <a:endParaRPr b="0" lang="en-US" sz="2800" spc="-1" strike="noStrike">
              <a:latin typeface="Arial"/>
            </a:endParaRPr>
          </a:p>
          <a:p>
            <a:pPr>
              <a:lnSpc>
                <a:spcPct val="100000"/>
              </a:lnSpc>
            </a:pPr>
            <a:endParaRPr b="0" lang="en-US" sz="2800" spc="-1" strike="noStrike">
              <a:latin typeface="Arial"/>
            </a:endParaRPr>
          </a:p>
          <a:p>
            <a:pPr>
              <a:lnSpc>
                <a:spcPct val="100000"/>
              </a:lnSpc>
            </a:pPr>
            <a:r>
              <a:rPr b="0" lang="en-US" sz="2800" spc="-1" strike="noStrike">
                <a:solidFill>
                  <a:srgbClr val="000000"/>
                </a:solidFill>
                <a:latin typeface="Arial"/>
                <a:ea typeface="DejaVu Sans"/>
              </a:rPr>
              <a:t>The database SQL code implements close to 200 contest rules.</a:t>
            </a:r>
            <a:endParaRPr b="0" lang="en-US" sz="2800" spc="-1" strike="noStrike">
              <a:latin typeface="Arial"/>
            </a:endParaRPr>
          </a:p>
          <a:p>
            <a:pPr>
              <a:lnSpc>
                <a:spcPct val="100000"/>
              </a:lnSpc>
            </a:pP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CustomShape 1"/>
          <p:cNvSpPr/>
          <p:nvPr/>
        </p:nvSpPr>
        <p:spPr>
          <a:xfrm>
            <a:off x="274320" y="714600"/>
            <a:ext cx="9690120" cy="365508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2800" spc="-1" strike="noStrike">
                <a:solidFill>
                  <a:srgbClr val="000000"/>
                </a:solidFill>
                <a:latin typeface="Arial"/>
                <a:ea typeface="DejaVu Sans"/>
              </a:rPr>
              <a:t>The database has 84 tables.</a:t>
            </a:r>
            <a:endParaRPr b="0" lang="en-US" sz="2800" spc="-1" strike="noStrike">
              <a:latin typeface="Arial"/>
            </a:endParaRPr>
          </a:p>
          <a:p>
            <a:pPr>
              <a:lnSpc>
                <a:spcPct val="100000"/>
              </a:lnSpc>
            </a:pPr>
            <a:endParaRPr b="0" lang="en-US" sz="2800" spc="-1" strike="noStrike">
              <a:latin typeface="Arial"/>
            </a:endParaRPr>
          </a:p>
          <a:p>
            <a:pPr>
              <a:lnSpc>
                <a:spcPct val="100000"/>
              </a:lnSpc>
            </a:pPr>
            <a:r>
              <a:rPr b="0" lang="en-US" sz="2800" spc="-1" strike="noStrike">
                <a:solidFill>
                  <a:srgbClr val="000000"/>
                </a:solidFill>
                <a:latin typeface="Arial"/>
                <a:ea typeface="DejaVu Sans"/>
              </a:rPr>
              <a:t>The database has 48 stored procedures.</a:t>
            </a:r>
            <a:endParaRPr b="0" lang="en-US" sz="2800" spc="-1" strike="noStrike">
              <a:latin typeface="Arial"/>
            </a:endParaRPr>
          </a:p>
          <a:p>
            <a:pPr>
              <a:lnSpc>
                <a:spcPct val="100000"/>
              </a:lnSpc>
            </a:pPr>
            <a:endParaRPr b="0" lang="en-US" sz="2800" spc="-1" strike="noStrike">
              <a:latin typeface="Arial"/>
            </a:endParaRPr>
          </a:p>
          <a:p>
            <a:pPr>
              <a:lnSpc>
                <a:spcPct val="100000"/>
              </a:lnSpc>
            </a:pPr>
            <a:r>
              <a:rPr b="0" lang="en-US" sz="2800" spc="-1" strike="noStrike">
                <a:solidFill>
                  <a:srgbClr val="000000"/>
                </a:solidFill>
                <a:latin typeface="Arial"/>
                <a:ea typeface="DejaVu Sans"/>
              </a:rPr>
              <a:t>The database SQL code contains close to 200 contest rules.</a:t>
            </a:r>
            <a:endParaRPr b="0" lang="en-US" sz="2800" spc="-1" strike="noStrike">
              <a:latin typeface="Arial"/>
            </a:endParaRPr>
          </a:p>
          <a:p>
            <a:pPr>
              <a:lnSpc>
                <a:spcPct val="100000"/>
              </a:lnSpc>
            </a:pPr>
            <a:endParaRPr b="0" lang="en-US" sz="2800" spc="-1" strike="noStrike">
              <a:latin typeface="Arial"/>
            </a:endParaRPr>
          </a:p>
          <a:p>
            <a:pPr>
              <a:lnSpc>
                <a:spcPct val="100000"/>
              </a:lnSpc>
            </a:pPr>
            <a:r>
              <a:rPr b="1" lang="en-US" sz="2800" spc="-1" strike="noStrike">
                <a:solidFill>
                  <a:srgbClr val="ff0000"/>
                </a:solidFill>
                <a:latin typeface="Arial"/>
                <a:ea typeface="DejaVu Sans"/>
              </a:rPr>
              <a:t>What could go wrong?</a:t>
            </a:r>
            <a:endParaRPr b="0" lang="en-US" sz="2800" spc="-1" strike="noStrike">
              <a:latin typeface="Arial"/>
            </a:endParaRPr>
          </a:p>
          <a:p>
            <a:pPr>
              <a:lnSpc>
                <a:spcPct val="100000"/>
              </a:lnSpc>
            </a:pP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CustomShape 1"/>
          <p:cNvSpPr/>
          <p:nvPr/>
        </p:nvSpPr>
        <p:spPr>
          <a:xfrm>
            <a:off x="274320" y="714600"/>
            <a:ext cx="9690120" cy="444780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2800" spc="-1" strike="noStrike">
                <a:solidFill>
                  <a:srgbClr val="000000"/>
                </a:solidFill>
                <a:latin typeface="Arial"/>
                <a:ea typeface="DejaVu Sans"/>
              </a:rPr>
              <a:t>I created a database application to solve Wordle.</a:t>
            </a:r>
            <a:endParaRPr b="0" lang="en-US" sz="2800" spc="-1" strike="noStrike">
              <a:latin typeface="Arial"/>
            </a:endParaRPr>
          </a:p>
          <a:p>
            <a:pPr>
              <a:lnSpc>
                <a:spcPct val="100000"/>
              </a:lnSpc>
            </a:pPr>
            <a:endParaRPr b="0" lang="en-US" sz="2800" spc="-1" strike="noStrike">
              <a:latin typeface="Arial"/>
            </a:endParaRPr>
          </a:p>
          <a:p>
            <a:pPr>
              <a:lnSpc>
                <a:spcPct val="100000"/>
              </a:lnSpc>
            </a:pPr>
            <a:r>
              <a:rPr b="0" lang="en-US" sz="2800" spc="-1" strike="noStrike">
                <a:solidFill>
                  <a:srgbClr val="000000"/>
                </a:solidFill>
                <a:latin typeface="Arial"/>
                <a:ea typeface="DejaVu Sans"/>
              </a:rPr>
              <a:t>The database has 1 table.</a:t>
            </a:r>
            <a:endParaRPr b="0" lang="en-US" sz="2800" spc="-1" strike="noStrike">
              <a:latin typeface="Arial"/>
            </a:endParaRPr>
          </a:p>
          <a:p>
            <a:pPr>
              <a:lnSpc>
                <a:spcPct val="100000"/>
              </a:lnSpc>
            </a:pPr>
            <a:endParaRPr b="0" lang="en-US" sz="2800" spc="-1" strike="noStrike">
              <a:latin typeface="Arial"/>
            </a:endParaRPr>
          </a:p>
          <a:p>
            <a:pPr>
              <a:lnSpc>
                <a:spcPct val="100000"/>
              </a:lnSpc>
            </a:pPr>
            <a:r>
              <a:rPr b="0" lang="en-US" sz="2800" spc="-1" strike="noStrike">
                <a:solidFill>
                  <a:srgbClr val="000000"/>
                </a:solidFill>
                <a:latin typeface="Arial"/>
                <a:ea typeface="DejaVu Sans"/>
              </a:rPr>
              <a:t>There is 1 line of code.</a:t>
            </a:r>
            <a:endParaRPr b="0" lang="en-US" sz="2800" spc="-1" strike="noStrike">
              <a:latin typeface="Arial"/>
            </a:endParaRPr>
          </a:p>
          <a:p>
            <a:pPr>
              <a:lnSpc>
                <a:spcPct val="100000"/>
              </a:lnSpc>
            </a:pPr>
            <a:endParaRPr b="0" lang="en-US" sz="2800" spc="-1" strike="noStrike">
              <a:latin typeface="Arial"/>
            </a:endParaRPr>
          </a:p>
          <a:p>
            <a:pPr>
              <a:lnSpc>
                <a:spcPct val="100000"/>
              </a:lnSpc>
            </a:pPr>
            <a:r>
              <a:rPr b="0" lang="en-US" sz="2800" spc="-1" strike="noStrike">
                <a:solidFill>
                  <a:srgbClr val="000000"/>
                </a:solidFill>
                <a:latin typeface="Arial"/>
                <a:ea typeface="DejaVu Sans"/>
              </a:rPr>
              <a:t>It comes up with the correct solution every time even if only 3 letters  in the word of the day are known.</a:t>
            </a:r>
            <a:endParaRPr b="0" lang="en-US" sz="2800" spc="-1" strike="noStrike">
              <a:latin typeface="Arial"/>
            </a:endParaRPr>
          </a:p>
          <a:p>
            <a:pPr>
              <a:lnSpc>
                <a:spcPct val="100000"/>
              </a:lnSpc>
            </a:pPr>
            <a:endParaRPr b="0" lang="en-US" sz="2800" spc="-1" strike="noStrike">
              <a:latin typeface="Arial"/>
            </a:endParaRPr>
          </a:p>
          <a:p>
            <a:pPr>
              <a:lnSpc>
                <a:spcPct val="100000"/>
              </a:lnSpc>
            </a:pPr>
            <a:endParaRPr b="0" lang="en-US" sz="2800" spc="-1" strike="noStrike">
              <a:latin typeface="Arial"/>
            </a:endParaRPr>
          </a:p>
          <a:p>
            <a:pPr>
              <a:lnSpc>
                <a:spcPct val="100000"/>
              </a:lnSpc>
            </a:pP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CustomShape 1"/>
          <p:cNvSpPr/>
          <p:nvPr/>
        </p:nvSpPr>
        <p:spPr>
          <a:xfrm>
            <a:off x="274320" y="714600"/>
            <a:ext cx="9690120" cy="444780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2800" spc="-1" strike="noStrike">
                <a:solidFill>
                  <a:srgbClr val="000000"/>
                </a:solidFill>
                <a:latin typeface="Arial"/>
                <a:ea typeface="DejaVu Sans"/>
              </a:rPr>
              <a:t>I created a database application to solve Wordle.</a:t>
            </a:r>
            <a:endParaRPr b="0" lang="en-US" sz="2800" spc="-1" strike="noStrike">
              <a:latin typeface="Arial"/>
            </a:endParaRPr>
          </a:p>
          <a:p>
            <a:pPr>
              <a:lnSpc>
                <a:spcPct val="100000"/>
              </a:lnSpc>
            </a:pPr>
            <a:r>
              <a:rPr b="0" lang="en-US" sz="2800" spc="-1" strike="noStrike">
                <a:solidFill>
                  <a:srgbClr val="000000"/>
                </a:solidFill>
                <a:latin typeface="Arial"/>
                <a:ea typeface="DejaVu Sans"/>
              </a:rPr>
              <a:t>The database has 1 table.</a:t>
            </a:r>
            <a:endParaRPr b="0" lang="en-US" sz="2800" spc="-1" strike="noStrike">
              <a:latin typeface="Arial"/>
            </a:endParaRPr>
          </a:p>
          <a:p>
            <a:pPr>
              <a:lnSpc>
                <a:spcPct val="100000"/>
              </a:lnSpc>
            </a:pPr>
            <a:r>
              <a:rPr b="0" lang="en-US" sz="2800" spc="-1" strike="noStrike">
                <a:solidFill>
                  <a:srgbClr val="000000"/>
                </a:solidFill>
                <a:latin typeface="Arial"/>
                <a:ea typeface="DejaVu Sans"/>
              </a:rPr>
              <a:t>There is 1 line of code.</a:t>
            </a:r>
            <a:endParaRPr b="0" lang="en-US" sz="2800" spc="-1" strike="noStrike">
              <a:latin typeface="Arial"/>
            </a:endParaRPr>
          </a:p>
          <a:p>
            <a:pPr>
              <a:lnSpc>
                <a:spcPct val="100000"/>
              </a:lnSpc>
            </a:pPr>
            <a:r>
              <a:rPr b="0" lang="en-US" sz="2800" spc="-1" strike="noStrike">
                <a:solidFill>
                  <a:srgbClr val="000000"/>
                </a:solidFill>
                <a:latin typeface="Arial"/>
                <a:ea typeface="Noto Sans CJK SC"/>
              </a:rPr>
              <a:t>It comes up with the correct solution every time even if only 3 letters  in the word of the day are known.</a:t>
            </a:r>
            <a:endParaRPr b="0" lang="en-US" sz="2800" spc="-1" strike="noStrike">
              <a:latin typeface="Arial"/>
            </a:endParaRPr>
          </a:p>
          <a:p>
            <a:pPr>
              <a:lnSpc>
                <a:spcPct val="100000"/>
              </a:lnSpc>
            </a:pPr>
            <a:endParaRPr b="0" lang="en-US" sz="2800" spc="-1" strike="noStrike">
              <a:latin typeface="Arial"/>
            </a:endParaRPr>
          </a:p>
          <a:p>
            <a:pPr>
              <a:lnSpc>
                <a:spcPct val="100000"/>
              </a:lnSpc>
            </a:pPr>
            <a:r>
              <a:rPr b="0" lang="en-US" sz="2800" spc="-1" strike="noStrike">
                <a:solidFill>
                  <a:srgbClr val="000000"/>
                </a:solidFill>
                <a:latin typeface="Arial"/>
                <a:ea typeface="DejaVu Sans"/>
              </a:rPr>
              <a:t>The QSO Party scoring software has 84 tables and 2000 lines of code.</a:t>
            </a:r>
            <a:endParaRPr b="0" lang="en-US" sz="2800" spc="-1" strike="noStrike">
              <a:latin typeface="Arial"/>
            </a:endParaRPr>
          </a:p>
          <a:p>
            <a:pPr>
              <a:lnSpc>
                <a:spcPct val="100000"/>
              </a:lnSpc>
            </a:pPr>
            <a:endParaRPr b="0" lang="en-US" sz="2800" spc="-1" strike="noStrike">
              <a:latin typeface="Arial"/>
            </a:endParaRPr>
          </a:p>
          <a:p>
            <a:pPr>
              <a:lnSpc>
                <a:spcPct val="100000"/>
              </a:lnSpc>
            </a:pPr>
            <a:r>
              <a:rPr b="1" lang="en-US" sz="2800" spc="-1" strike="noStrike">
                <a:solidFill>
                  <a:srgbClr val="ff0000"/>
                </a:solidFill>
                <a:latin typeface="Arial"/>
                <a:ea typeface="Noto Sans CJK SC"/>
              </a:rPr>
              <a:t>What is wrong with this picture?</a:t>
            </a:r>
            <a:endParaRPr b="0" lang="en-US" sz="2800" spc="-1" strike="noStrike">
              <a:latin typeface="Arial"/>
            </a:endParaRPr>
          </a:p>
          <a:p>
            <a:pPr>
              <a:lnSpc>
                <a:spcPct val="100000"/>
              </a:lnSpc>
            </a:pP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CustomShape 1"/>
          <p:cNvSpPr/>
          <p:nvPr/>
        </p:nvSpPr>
        <p:spPr>
          <a:xfrm>
            <a:off x="504000" y="74160"/>
            <a:ext cx="9069120" cy="124776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Virginia QSO Party Logging </a:t>
            </a:r>
            <a:br/>
            <a:r>
              <a:rPr b="0" lang="en-US" sz="4400" spc="-1" strike="noStrike">
                <a:solidFill>
                  <a:srgbClr val="000000"/>
                </a:solidFill>
                <a:latin typeface="Arial"/>
                <a:ea typeface="DejaVu Sans"/>
              </a:rPr>
              <a:t>and Scoring</a:t>
            </a:r>
            <a:endParaRPr b="0" lang="en-US" sz="4400" spc="-1" strike="noStrike">
              <a:latin typeface="Arial"/>
            </a:endParaRPr>
          </a:p>
        </p:txBody>
      </p:sp>
      <p:sp>
        <p:nvSpPr>
          <p:cNvPr id="95" name="CustomShape 2"/>
          <p:cNvSpPr/>
          <p:nvPr/>
        </p:nvSpPr>
        <p:spPr>
          <a:xfrm>
            <a:off x="504000" y="1434600"/>
            <a:ext cx="9069120" cy="328572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3200" spc="-1" strike="noStrike">
                <a:solidFill>
                  <a:srgbClr val="000000"/>
                </a:solidFill>
                <a:latin typeface="Arial"/>
                <a:ea typeface="DejaVu Sans"/>
              </a:rPr>
              <a:t>The contest is not over when you power off your transmitter.</a:t>
            </a:r>
            <a:endParaRPr b="0" lang="en-US" sz="3200" spc="-1" strike="noStrike">
              <a:latin typeface="Arial"/>
            </a:endParaRPr>
          </a:p>
          <a:p>
            <a:pPr algn="ctr">
              <a:lnSpc>
                <a:spcPct val="100000"/>
              </a:lnSpc>
            </a:pPr>
            <a:endParaRPr b="0" lang="en-US" sz="3200" spc="-1" strike="noStrike">
              <a:latin typeface="Arial"/>
            </a:endParaRPr>
          </a:p>
          <a:p>
            <a:pPr algn="ctr">
              <a:lnSpc>
                <a:spcPct val="100000"/>
              </a:lnSpc>
            </a:pPr>
            <a:r>
              <a:rPr b="0" lang="en-US" sz="3200" spc="-1" strike="noStrike">
                <a:solidFill>
                  <a:srgbClr val="000000"/>
                </a:solidFill>
                <a:latin typeface="Arial"/>
                <a:ea typeface="DejaVu Sans"/>
              </a:rPr>
              <a:t>What about the accuracy of your log?</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CustomShape 1"/>
          <p:cNvSpPr/>
          <p:nvPr/>
        </p:nvSpPr>
        <p:spPr>
          <a:xfrm>
            <a:off x="504000" y="74160"/>
            <a:ext cx="9069120" cy="124776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Read the contest rules</a:t>
            </a:r>
            <a:endParaRPr b="0" lang="en-US" sz="4400" spc="-1" strike="noStrike">
              <a:latin typeface="Arial"/>
            </a:endParaRPr>
          </a:p>
        </p:txBody>
      </p:sp>
      <p:sp>
        <p:nvSpPr>
          <p:cNvPr id="97" name="CustomShape 2"/>
          <p:cNvSpPr/>
          <p:nvPr/>
        </p:nvSpPr>
        <p:spPr>
          <a:xfrm>
            <a:off x="504000" y="1434600"/>
            <a:ext cx="9069120" cy="328572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3200" spc="-1" strike="noStrike">
                <a:solidFill>
                  <a:srgbClr val="000000"/>
                </a:solidFill>
                <a:latin typeface="Arial"/>
                <a:ea typeface="DejaVu Sans"/>
              </a:rPr>
              <a:t>qsl.net/sterling</a:t>
            </a:r>
            <a:endParaRPr b="0" lang="en-US" sz="3200" spc="-1" strike="noStrike">
              <a:latin typeface="Arial"/>
            </a:endParaRPr>
          </a:p>
          <a:p>
            <a:pPr algn="ctr">
              <a:lnSpc>
                <a:spcPct val="100000"/>
              </a:lnSpc>
            </a:pPr>
            <a:endParaRPr b="0" lang="en-US" sz="3200" spc="-1" strike="noStrike">
              <a:latin typeface="Arial"/>
            </a:endParaRPr>
          </a:p>
          <a:p>
            <a:pPr algn="ctr">
              <a:lnSpc>
                <a:spcPct val="100000"/>
              </a:lnSpc>
            </a:pPr>
            <a:r>
              <a:rPr b="0" lang="en-US" sz="3200" spc="-1" strike="noStrike">
                <a:solidFill>
                  <a:srgbClr val="000000"/>
                </a:solidFill>
                <a:latin typeface="Arial"/>
                <a:ea typeface="DejaVu Sans"/>
              </a:rPr>
              <a:t>SPARC Website</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CustomShape 1"/>
          <p:cNvSpPr/>
          <p:nvPr/>
        </p:nvSpPr>
        <p:spPr>
          <a:xfrm>
            <a:off x="1280160" y="971280"/>
            <a:ext cx="7678440" cy="367128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1800" spc="-1" strike="noStrike">
                <a:solidFill>
                  <a:srgbClr val="000000"/>
                </a:solidFill>
                <a:latin typeface="Arial"/>
                <a:ea typeface="DejaVu Sans"/>
              </a:rPr>
              <a:t>Cabrillo Notes: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800" spc="-1" strike="noStrike">
                <a:solidFill>
                  <a:srgbClr val="000000"/>
                </a:solidFill>
                <a:latin typeface="Arial"/>
                <a:ea typeface="DejaVu Sans"/>
              </a:rPr>
              <a:t>For Virginia Stations, mobiles, expeditions and rovers shall indicate LOCATION as VA MOBILE. </a:t>
            </a: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800" spc="-1" strike="noStrike">
                <a:solidFill>
                  <a:srgbClr val="000000"/>
                </a:solidFill>
                <a:latin typeface="Arial"/>
                <a:ea typeface="DejaVu Sans"/>
              </a:rPr>
              <a:t>For example:</a:t>
            </a:r>
            <a:endParaRPr b="0" lang="en-US" sz="1800" spc="-1" strike="noStrike">
              <a:latin typeface="Arial"/>
            </a:endParaRPr>
          </a:p>
          <a:p>
            <a:pPr>
              <a:lnSpc>
                <a:spcPct val="100000"/>
              </a:lnSpc>
            </a:pPr>
            <a:r>
              <a:rPr b="0" lang="en-US" sz="1800" spc="-1" strike="noStrike">
                <a:solidFill>
                  <a:srgbClr val="000000"/>
                </a:solidFill>
                <a:latin typeface="Arial"/>
                <a:ea typeface="DejaVu Sans"/>
              </a:rPr>
              <a:t>   </a:t>
            </a:r>
            <a:r>
              <a:rPr b="0" lang="en-US" sz="1800" spc="-1" strike="noStrike">
                <a:solidFill>
                  <a:srgbClr val="000000"/>
                </a:solidFill>
                <a:latin typeface="Arial"/>
                <a:ea typeface="DejaVu Sans"/>
              </a:rPr>
              <a:t>LOCATION: VA MOBILE</a:t>
            </a: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800" spc="-1" strike="noStrike">
                <a:solidFill>
                  <a:srgbClr val="000000"/>
                </a:solidFill>
                <a:latin typeface="Arial"/>
                <a:ea typeface="DejaVu Sans"/>
              </a:rPr>
              <a:t>The CATEGORY-STATION shall be MOBILE, EXPEDITION, or ROVER. </a:t>
            </a: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800" spc="-1" strike="noStrike">
                <a:solidFill>
                  <a:srgbClr val="000000"/>
                </a:solidFill>
                <a:latin typeface="Arial"/>
                <a:ea typeface="DejaVu Sans"/>
              </a:rPr>
              <a:t>For example:</a:t>
            </a:r>
            <a:endParaRPr b="0" lang="en-US" sz="1800" spc="-1" strike="noStrike">
              <a:latin typeface="Arial"/>
            </a:endParaRPr>
          </a:p>
          <a:p>
            <a:pPr>
              <a:lnSpc>
                <a:spcPct val="100000"/>
              </a:lnSpc>
            </a:pPr>
            <a:r>
              <a:rPr b="0" lang="en-US" sz="1800" spc="-1" strike="noStrike">
                <a:solidFill>
                  <a:srgbClr val="000000"/>
                </a:solidFill>
                <a:latin typeface="Arial"/>
                <a:ea typeface="DejaVu Sans"/>
              </a:rPr>
              <a:t>   </a:t>
            </a:r>
            <a:r>
              <a:rPr b="0" lang="en-US" sz="1800" spc="-1" strike="noStrike">
                <a:solidFill>
                  <a:srgbClr val="000000"/>
                </a:solidFill>
                <a:latin typeface="Arial"/>
                <a:ea typeface="DejaVu Sans"/>
              </a:rPr>
              <a:t>CATEGORY-STATION: MOBILE</a:t>
            </a:r>
            <a:endParaRPr b="0" lang="en-US" sz="1800" spc="-1" strike="noStrike">
              <a:latin typeface="Arial"/>
            </a:endParaRPr>
          </a:p>
          <a:p>
            <a:pPr>
              <a:lnSpc>
                <a:spcPct val="100000"/>
              </a:lnSpc>
            </a:pPr>
            <a:r>
              <a:rPr b="0" lang="en-US" sz="1800" spc="-1" strike="noStrike">
                <a:solidFill>
                  <a:srgbClr val="000000"/>
                </a:solidFill>
                <a:latin typeface="Arial"/>
                <a:ea typeface="DejaVu Sans"/>
              </a:rPr>
              <a:t>   </a:t>
            </a:r>
            <a:r>
              <a:rPr b="0" lang="en-US" sz="1800" spc="-1" strike="noStrike">
                <a:solidFill>
                  <a:srgbClr val="000000"/>
                </a:solidFill>
                <a:latin typeface="Arial"/>
                <a:ea typeface="DejaVu Sans"/>
              </a:rPr>
              <a:t>CATEGORY-STATION: EXPEDITION</a:t>
            </a:r>
            <a:endParaRPr b="0" lang="en-US" sz="1800" spc="-1" strike="noStrike">
              <a:latin typeface="Arial"/>
            </a:endParaRPr>
          </a:p>
          <a:p>
            <a:pPr>
              <a:lnSpc>
                <a:spcPct val="100000"/>
              </a:lnSpc>
            </a:pPr>
            <a:r>
              <a:rPr b="0" lang="en-US" sz="1800" spc="-1" strike="noStrike">
                <a:solidFill>
                  <a:srgbClr val="000000"/>
                </a:solidFill>
                <a:latin typeface="Arial"/>
                <a:ea typeface="DejaVu Sans"/>
              </a:rPr>
              <a:t>   </a:t>
            </a:r>
            <a:r>
              <a:rPr b="0" lang="en-US" sz="1800" spc="-1" strike="noStrike">
                <a:solidFill>
                  <a:srgbClr val="000000"/>
                </a:solidFill>
                <a:latin typeface="Arial"/>
                <a:ea typeface="DejaVu Sans"/>
              </a:rPr>
              <a:t>CATEGORY-STATION: ROVER</a:t>
            </a:r>
            <a:endParaRPr b="0" lang="en-US" sz="1800" spc="-1" strike="noStrike">
              <a:latin typeface="Arial"/>
            </a:endParaRPr>
          </a:p>
        </p:txBody>
      </p:sp>
      <p:sp>
        <p:nvSpPr>
          <p:cNvPr id="99" name="CustomShape 2"/>
          <p:cNvSpPr/>
          <p:nvPr/>
        </p:nvSpPr>
        <p:spPr>
          <a:xfrm>
            <a:off x="457200" y="182880"/>
            <a:ext cx="9324360" cy="88056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2800" spc="-1" strike="noStrike">
                <a:solidFill>
                  <a:srgbClr val="000000"/>
                </a:solidFill>
                <a:latin typeface="Arial"/>
                <a:ea typeface="DejaVu Sans"/>
              </a:rPr>
              <a:t>This is from the SPARC website for the 2023 QSO Party</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CustomShape 1"/>
          <p:cNvSpPr/>
          <p:nvPr/>
        </p:nvSpPr>
        <p:spPr>
          <a:xfrm>
            <a:off x="504000" y="74160"/>
            <a:ext cx="9069120" cy="124776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Read the Cabrillo log format</a:t>
            </a:r>
            <a:endParaRPr b="0" lang="en-US" sz="4400" spc="-1" strike="noStrike">
              <a:latin typeface="Arial"/>
            </a:endParaRPr>
          </a:p>
        </p:txBody>
      </p:sp>
      <p:sp>
        <p:nvSpPr>
          <p:cNvPr id="101" name="CustomShape 2"/>
          <p:cNvSpPr/>
          <p:nvPr/>
        </p:nvSpPr>
        <p:spPr>
          <a:xfrm>
            <a:off x="504000" y="1434600"/>
            <a:ext cx="9069120" cy="328572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3200" spc="-1" strike="noStrike">
                <a:solidFill>
                  <a:srgbClr val="000000"/>
                </a:solidFill>
                <a:latin typeface="Arial"/>
                <a:ea typeface="DejaVu Sans"/>
              </a:rPr>
              <a:t>https://wwrof.org/cabrillo/</a:t>
            </a:r>
            <a:endParaRPr b="0" lang="en-US" sz="3200" spc="-1" strike="noStrike">
              <a:latin typeface="Arial"/>
            </a:endParaRPr>
          </a:p>
          <a:p>
            <a:pPr algn="ctr">
              <a:lnSpc>
                <a:spcPct val="100000"/>
              </a:lnSpc>
            </a:pPr>
            <a:endParaRPr b="0" lang="en-US" sz="3200" spc="-1" strike="noStrike">
              <a:latin typeface="Arial"/>
            </a:endParaRPr>
          </a:p>
          <a:p>
            <a:pPr algn="ctr">
              <a:lnSpc>
                <a:spcPct val="100000"/>
              </a:lnSpc>
            </a:pPr>
            <a:r>
              <a:rPr b="0" lang="en-US" sz="3200" spc="-1" strike="noStrike">
                <a:solidFill>
                  <a:srgbClr val="000000"/>
                </a:solidFill>
                <a:latin typeface="Arial"/>
                <a:ea typeface="DejaVu Sans"/>
              </a:rPr>
              <a:t>Cabrillo Website</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CustomShape 1"/>
          <p:cNvSpPr/>
          <p:nvPr/>
        </p:nvSpPr>
        <p:spPr>
          <a:xfrm>
            <a:off x="504000" y="226080"/>
            <a:ext cx="9069120" cy="94392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Check your log for errors</a:t>
            </a:r>
            <a:endParaRPr b="0" lang="en-US" sz="4400" spc="-1" strike="noStrike">
              <a:latin typeface="Arial"/>
            </a:endParaRPr>
          </a:p>
        </p:txBody>
      </p:sp>
      <p:sp>
        <p:nvSpPr>
          <p:cNvPr id="103" name="CustomShape 2"/>
          <p:cNvSpPr/>
          <p:nvPr/>
        </p:nvSpPr>
        <p:spPr>
          <a:xfrm>
            <a:off x="2926080" y="1260720"/>
            <a:ext cx="6123960" cy="402084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1800" spc="-1" strike="noStrike">
                <a:solidFill>
                  <a:srgbClr val="000000"/>
                </a:solidFill>
                <a:latin typeface="Arial"/>
                <a:ea typeface="DejaVu Sans"/>
              </a:rPr>
              <a:t>START-OF-LOG: 3.0</a:t>
            </a:r>
            <a:endParaRPr b="0" lang="en-US" sz="1800" spc="-1" strike="noStrike">
              <a:latin typeface="Arial"/>
            </a:endParaRPr>
          </a:p>
          <a:p>
            <a:pPr>
              <a:lnSpc>
                <a:spcPct val="100000"/>
              </a:lnSpc>
            </a:pPr>
            <a:r>
              <a:rPr b="0" lang="en-US" sz="1800" spc="-1" strike="noStrike">
                <a:solidFill>
                  <a:srgbClr val="000000"/>
                </a:solidFill>
                <a:latin typeface="Arial"/>
                <a:ea typeface="DejaVu Sans"/>
              </a:rPr>
              <a:t>X-SO1R: YES</a:t>
            </a:r>
            <a:endParaRPr b="0" lang="en-US" sz="1800" spc="-1" strike="noStrike">
              <a:latin typeface="Arial"/>
            </a:endParaRPr>
          </a:p>
          <a:p>
            <a:pPr>
              <a:lnSpc>
                <a:spcPct val="100000"/>
              </a:lnSpc>
            </a:pPr>
            <a:r>
              <a:rPr b="0" lang="en-US" sz="1800" spc="-1" strike="noStrike">
                <a:solidFill>
                  <a:srgbClr val="000000"/>
                </a:solidFill>
                <a:latin typeface="Arial"/>
                <a:ea typeface="DejaVu Sans"/>
              </a:rPr>
              <a:t>LOCATION: LDN</a:t>
            </a:r>
            <a:endParaRPr b="0" lang="en-US" sz="1800" spc="-1" strike="noStrike">
              <a:latin typeface="Arial"/>
            </a:endParaRPr>
          </a:p>
          <a:p>
            <a:pPr>
              <a:lnSpc>
                <a:spcPct val="100000"/>
              </a:lnSpc>
            </a:pP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800" spc="-1" strike="noStrike">
                <a:solidFill>
                  <a:srgbClr val="000000"/>
                </a:solidFill>
                <a:latin typeface="Arial"/>
                <a:ea typeface="DejaVu Sans"/>
              </a:rPr>
              <a:t>CALLSIGN: K2BFY</a:t>
            </a:r>
            <a:endParaRPr b="0" lang="en-US" sz="1800" spc="-1" strike="noStrike">
              <a:latin typeface="Arial"/>
            </a:endParaRPr>
          </a:p>
          <a:p>
            <a:pPr>
              <a:lnSpc>
                <a:spcPct val="100000"/>
              </a:lnSpc>
            </a:pP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800" spc="-1" strike="noStrike">
                <a:solidFill>
                  <a:srgbClr val="000000"/>
                </a:solidFill>
                <a:latin typeface="Arial"/>
                <a:ea typeface="DejaVu Sans"/>
              </a:rPr>
              <a:t>CATEGORY-BAND: 40M</a:t>
            </a:r>
            <a:endParaRPr b="0" lang="en-US" sz="1800" spc="-1" strike="noStrike">
              <a:latin typeface="Arial"/>
            </a:endParaRPr>
          </a:p>
          <a:p>
            <a:pPr>
              <a:lnSpc>
                <a:spcPct val="100000"/>
              </a:lnSpc>
            </a:pP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800" spc="-1" strike="noStrike">
                <a:solidFill>
                  <a:srgbClr val="000000"/>
                </a:solidFill>
                <a:latin typeface="Arial"/>
                <a:ea typeface="DejaVu Sans"/>
              </a:rPr>
              <a:t>CATEGORY-MODE: PH    </a:t>
            </a:r>
            <a:endParaRPr b="0" lang="en-US" sz="1800" spc="-1" strike="noStrike">
              <a:latin typeface="Arial"/>
            </a:endParaRPr>
          </a:p>
          <a:p>
            <a:pPr>
              <a:lnSpc>
                <a:spcPct val="100000"/>
              </a:lnSpc>
            </a:pPr>
            <a:r>
              <a:rPr b="0" lang="en-US" sz="1800" spc="-1" strike="noStrike">
                <a:solidFill>
                  <a:srgbClr val="000000"/>
                </a:solidFill>
                <a:latin typeface="Arial"/>
                <a:ea typeface="DejaVu Sans"/>
              </a:rPr>
              <a:t>CATEGORY-OPERATOR: SINGLE-OP</a:t>
            </a:r>
            <a:endParaRPr b="0" lang="en-US" sz="1800" spc="-1" strike="noStrike">
              <a:latin typeface="Arial"/>
            </a:endParaRPr>
          </a:p>
          <a:p>
            <a:pPr>
              <a:lnSpc>
                <a:spcPct val="100000"/>
              </a:lnSpc>
            </a:pPr>
            <a:r>
              <a:rPr b="0" lang="en-US" sz="1800" spc="-1" strike="noStrike">
                <a:solidFill>
                  <a:srgbClr val="000000"/>
                </a:solidFill>
                <a:latin typeface="Arial"/>
                <a:ea typeface="DejaVu Sans"/>
              </a:rPr>
              <a:t>CATEGORY-POWER: LOW</a:t>
            </a:r>
            <a:endParaRPr b="0" lang="en-US" sz="1800" spc="-1" strike="noStrike">
              <a:latin typeface="Arial"/>
            </a:endParaRPr>
          </a:p>
          <a:p>
            <a:pPr>
              <a:lnSpc>
                <a:spcPct val="100000"/>
              </a:lnSpc>
            </a:pPr>
            <a:endParaRPr b="0" lang="en-US" sz="1800" spc="-1" strike="noStrike">
              <a:latin typeface="Arial"/>
            </a:endParaRPr>
          </a:p>
        </p:txBody>
      </p:sp>
      <p:sp>
        <p:nvSpPr>
          <p:cNvPr id="104" name="Line 3"/>
          <p:cNvSpPr/>
          <p:nvPr/>
        </p:nvSpPr>
        <p:spPr>
          <a:xfrm>
            <a:off x="2011320" y="1961640"/>
            <a:ext cx="914400" cy="0"/>
          </a:xfrm>
          <a:prstGeom prst="line">
            <a:avLst/>
          </a:prstGeom>
          <a:ln w="54720">
            <a:solidFill>
              <a:srgbClr val="ff0000"/>
            </a:solidFill>
            <a:round/>
            <a:tailEnd len="med" type="triangle" w="med"/>
          </a:ln>
        </p:spPr>
        <p:style>
          <a:lnRef idx="0"/>
          <a:fillRef idx="0"/>
          <a:effectRef idx="0"/>
          <a:fontRef idx="minor"/>
        </p:style>
      </p:sp>
      <p:sp>
        <p:nvSpPr>
          <p:cNvPr id="105" name="Line 4"/>
          <p:cNvSpPr/>
          <p:nvPr/>
        </p:nvSpPr>
        <p:spPr>
          <a:xfrm>
            <a:off x="2028240" y="2803680"/>
            <a:ext cx="914400" cy="0"/>
          </a:xfrm>
          <a:prstGeom prst="line">
            <a:avLst/>
          </a:prstGeom>
          <a:ln w="54720">
            <a:solidFill>
              <a:srgbClr val="ff0000"/>
            </a:solidFill>
            <a:round/>
            <a:tailEnd len="med" type="triangle" w="med"/>
          </a:ln>
        </p:spPr>
        <p:style>
          <a:lnRef idx="0"/>
          <a:fillRef idx="0"/>
          <a:effectRef idx="0"/>
          <a:fontRef idx="minor"/>
        </p:style>
      </p:sp>
      <p:sp>
        <p:nvSpPr>
          <p:cNvPr id="106" name="CustomShape 5"/>
          <p:cNvSpPr/>
          <p:nvPr/>
        </p:nvSpPr>
        <p:spPr>
          <a:xfrm>
            <a:off x="3383280" y="2103120"/>
            <a:ext cx="5483880" cy="36324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1800" spc="-1" strike="noStrike">
                <a:solidFill>
                  <a:srgbClr val="000000"/>
                </a:solidFill>
                <a:latin typeface="Arial"/>
                <a:ea typeface="DejaVu Sans"/>
              </a:rPr>
              <a:t>(or NY or WV, etc. or DX or VA MOBILE)</a:t>
            </a:r>
            <a:endParaRPr b="0" lang="en-US" sz="1800" spc="-1" strike="noStrike">
              <a:latin typeface="Arial"/>
            </a:endParaRPr>
          </a:p>
        </p:txBody>
      </p:sp>
      <p:sp>
        <p:nvSpPr>
          <p:cNvPr id="107" name="CustomShape 6"/>
          <p:cNvSpPr/>
          <p:nvPr/>
        </p:nvSpPr>
        <p:spPr>
          <a:xfrm>
            <a:off x="3383280" y="2887200"/>
            <a:ext cx="5941080" cy="38268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1800" spc="-1" strike="noStrike">
                <a:solidFill>
                  <a:srgbClr val="000000"/>
                </a:solidFill>
                <a:latin typeface="Arial"/>
                <a:ea typeface="DejaVu Sans"/>
              </a:rPr>
              <a:t>(This should match your callsign in the QSO: records</a:t>
            </a:r>
            <a:endParaRPr b="0" lang="en-US" sz="1800" spc="-1" strike="noStrike">
              <a:latin typeface="Arial"/>
            </a:endParaRPr>
          </a:p>
        </p:txBody>
      </p:sp>
      <p:sp>
        <p:nvSpPr>
          <p:cNvPr id="108" name="CustomShape 7"/>
          <p:cNvSpPr/>
          <p:nvPr/>
        </p:nvSpPr>
        <p:spPr>
          <a:xfrm>
            <a:off x="3383280" y="3693600"/>
            <a:ext cx="5483880" cy="45468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1800" spc="-1" strike="noStrike">
                <a:solidFill>
                  <a:srgbClr val="000000"/>
                </a:solidFill>
                <a:latin typeface="Arial"/>
                <a:ea typeface="DejaVu Sans"/>
              </a:rPr>
              <a:t>(or ALL or some other band)</a:t>
            </a:r>
            <a:endParaRPr b="0" lang="en-US" sz="1800" spc="-1" strike="noStrike">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CustomShape 1"/>
          <p:cNvSpPr/>
          <p:nvPr/>
        </p:nvSpPr>
        <p:spPr>
          <a:xfrm>
            <a:off x="504000" y="226080"/>
            <a:ext cx="9069120" cy="94392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Check your log for errors</a:t>
            </a:r>
            <a:endParaRPr b="0" lang="en-US" sz="4400" spc="-1" strike="noStrike">
              <a:latin typeface="Arial"/>
            </a:endParaRPr>
          </a:p>
        </p:txBody>
      </p:sp>
      <p:sp>
        <p:nvSpPr>
          <p:cNvPr id="110" name="CustomShape 2"/>
          <p:cNvSpPr/>
          <p:nvPr/>
        </p:nvSpPr>
        <p:spPr>
          <a:xfrm>
            <a:off x="2225520" y="1260720"/>
            <a:ext cx="6489720" cy="4020840"/>
          </a:xfrm>
          <a:prstGeom prst="rect">
            <a:avLst/>
          </a:prstGeom>
          <a:noFill/>
          <a:ln>
            <a:noFill/>
          </a:ln>
        </p:spPr>
        <p:style>
          <a:lnRef idx="0"/>
          <a:fillRef idx="0"/>
          <a:effectRef idx="0"/>
          <a:fontRef idx="minor"/>
        </p:style>
        <p:txBody>
          <a:bodyPr lIns="90000" rIns="90000" tIns="45000" bIns="45000">
            <a:noAutofit/>
          </a:bodyPr>
          <a:p>
            <a:pPr>
              <a:lnSpc>
                <a:spcPct val="100000"/>
              </a:lnSpc>
            </a:pPr>
            <a:endParaRPr b="0" lang="en-US" sz="1800" spc="-1" strike="noStrike">
              <a:latin typeface="Arial"/>
            </a:endParaRPr>
          </a:p>
          <a:p>
            <a:pPr>
              <a:lnSpc>
                <a:spcPct val="100000"/>
              </a:lnSpc>
            </a:pPr>
            <a:r>
              <a:rPr b="1" lang="en-US" sz="2400" spc="-1" strike="noStrike">
                <a:solidFill>
                  <a:srgbClr val="ff0000"/>
                </a:solidFill>
                <a:latin typeface="Arial"/>
                <a:ea typeface="DejaVu Sans"/>
              </a:rPr>
              <a:t>CATEGORY-STATION: </a:t>
            </a:r>
            <a:r>
              <a:rPr b="0" lang="en-US" sz="2400" spc="-1" strike="noStrike">
                <a:solidFill>
                  <a:srgbClr val="ff0000"/>
                </a:solidFill>
                <a:latin typeface="Arial"/>
                <a:ea typeface="DejaVu Sans"/>
              </a:rPr>
              <a:t>FIXED</a:t>
            </a:r>
            <a:endParaRPr b="0" lang="en-US" sz="2400" spc="-1" strike="noStrike">
              <a:latin typeface="Arial"/>
            </a:endParaRPr>
          </a:p>
          <a:p>
            <a:pPr>
              <a:lnSpc>
                <a:spcPct val="100000"/>
              </a:lnSpc>
            </a:pPr>
            <a:r>
              <a:rPr b="0" lang="en-US" sz="2400" spc="-1" strike="noStrike">
                <a:solidFill>
                  <a:srgbClr val="ff0000"/>
                </a:solidFill>
                <a:latin typeface="Arial"/>
                <a:ea typeface="DejaVu Sans"/>
              </a:rPr>
              <a:t>    </a:t>
            </a:r>
            <a:r>
              <a:rPr b="0" lang="en-US" sz="2400" spc="-1" strike="noStrike">
                <a:solidFill>
                  <a:srgbClr val="ff0000"/>
                </a:solidFill>
                <a:latin typeface="Arial"/>
                <a:ea typeface="DejaVu Sans"/>
              </a:rPr>
              <a:t>(or MOBILE or ROVER or EXPEDITION)</a:t>
            </a:r>
            <a:endParaRPr b="0" lang="en-US" sz="2400" spc="-1" strike="noStrike">
              <a:latin typeface="Arial"/>
            </a:endParaRPr>
          </a:p>
          <a:p>
            <a:pPr>
              <a:lnSpc>
                <a:spcPct val="100000"/>
              </a:lnSpc>
            </a:pPr>
            <a:endParaRPr b="0" lang="en-US" sz="2400" spc="-1" strike="noStrike">
              <a:latin typeface="Arial"/>
            </a:endParaRPr>
          </a:p>
          <a:p>
            <a:pPr>
              <a:lnSpc>
                <a:spcPct val="100000"/>
              </a:lnSpc>
            </a:pPr>
            <a:r>
              <a:rPr b="0" lang="en-US" sz="2400" spc="-1" strike="noStrike">
                <a:solidFill>
                  <a:srgbClr val="ff0000"/>
                </a:solidFill>
                <a:latin typeface="Arial"/>
                <a:ea typeface="DejaVu Sans"/>
              </a:rPr>
              <a:t>IF CATEGORY-STATION is missing, we cannot score the log.</a:t>
            </a:r>
            <a:endParaRPr b="0" lang="en-US" sz="2400" spc="-1" strike="noStrike">
              <a:latin typeface="Arial"/>
            </a:endParaRPr>
          </a:p>
          <a:p>
            <a:pPr>
              <a:lnSpc>
                <a:spcPct val="100000"/>
              </a:lnSpc>
            </a:pPr>
            <a:endParaRPr b="0" lang="en-US" sz="2400" spc="-1" strike="noStrike">
              <a:latin typeface="Arial"/>
            </a:endParaRPr>
          </a:p>
          <a:p>
            <a:pPr>
              <a:lnSpc>
                <a:spcPct val="100000"/>
              </a:lnSpc>
            </a:pPr>
            <a:r>
              <a:rPr b="0" lang="en-US" sz="2400" spc="-1" strike="noStrike">
                <a:solidFill>
                  <a:srgbClr val="ff0000"/>
                </a:solidFill>
                <a:latin typeface="Arial"/>
                <a:ea typeface="DejaVu Sans"/>
              </a:rPr>
              <a:t>This is a fatal error!</a:t>
            </a:r>
            <a:endParaRPr b="0" lang="en-US" sz="2400" spc="-1" strike="noStrike">
              <a:latin typeface="Arial"/>
            </a:endParaRPr>
          </a:p>
          <a:p>
            <a:pPr>
              <a:lnSpc>
                <a:spcPct val="100000"/>
              </a:lnSpc>
            </a:pPr>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CustomShape 1"/>
          <p:cNvSpPr/>
          <p:nvPr/>
        </p:nvSpPr>
        <p:spPr>
          <a:xfrm>
            <a:off x="504000" y="74160"/>
            <a:ext cx="9069120" cy="124776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Virginia QSO Party Mission</a:t>
            </a:r>
            <a:endParaRPr b="0" lang="en-US" sz="4400" spc="-1" strike="noStrike">
              <a:latin typeface="Arial"/>
            </a:endParaRPr>
          </a:p>
        </p:txBody>
      </p:sp>
      <p:sp>
        <p:nvSpPr>
          <p:cNvPr id="79" name="CustomShape 2"/>
          <p:cNvSpPr/>
          <p:nvPr/>
        </p:nvSpPr>
        <p:spPr>
          <a:xfrm>
            <a:off x="504000" y="1434600"/>
            <a:ext cx="9069120" cy="328572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3200" spc="-1" strike="noStrike">
                <a:solidFill>
                  <a:srgbClr val="000000"/>
                </a:solidFill>
                <a:latin typeface="Arial"/>
                <a:ea typeface="DejaVu Sans"/>
              </a:rPr>
              <a:t>Enable participants to have an enjoyable experience and get the highest possible scores.</a:t>
            </a:r>
            <a:endParaRPr b="0" lang="en-US" sz="3200" spc="-1" strike="noStrike">
              <a:latin typeface="Arial"/>
            </a:endParaRPr>
          </a:p>
          <a:p>
            <a:pPr algn="ctr">
              <a:lnSpc>
                <a:spcPct val="100000"/>
              </a:lnSpc>
            </a:pPr>
            <a:endParaRPr b="0" lang="en-US" sz="3200" spc="-1" strike="noStrike">
              <a:latin typeface="Arial"/>
            </a:endParaRPr>
          </a:p>
          <a:p>
            <a:pPr algn="ctr">
              <a:lnSpc>
                <a:spcPct val="100000"/>
              </a:lnSpc>
            </a:pPr>
            <a:r>
              <a:rPr b="0" lang="en-US" sz="3200" spc="-1" strike="noStrike">
                <a:solidFill>
                  <a:srgbClr val="000000"/>
                </a:solidFill>
                <a:latin typeface="Arial"/>
                <a:ea typeface="DejaVu Sans"/>
              </a:rPr>
              <a:t>Therefore, the log scoring process is in line with what the majority of participants put into their logs, except where the QSO committee disagrees.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CustomShape 1"/>
          <p:cNvSpPr/>
          <p:nvPr/>
        </p:nvSpPr>
        <p:spPr>
          <a:xfrm>
            <a:off x="2743200" y="822960"/>
            <a:ext cx="4569480" cy="341532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1800" spc="-1" strike="noStrike">
                <a:solidFill>
                  <a:srgbClr val="000000"/>
                </a:solidFill>
                <a:latin typeface="Arial"/>
                <a:ea typeface="DejaVu Sans"/>
              </a:rPr>
              <a:t>CATEGORY-OVERLAY: YOUTH</a:t>
            </a:r>
            <a:endParaRPr b="0" lang="en-US" sz="1800" spc="-1" strike="noStrike">
              <a:latin typeface="Arial"/>
            </a:endParaRPr>
          </a:p>
          <a:p>
            <a:pPr>
              <a:lnSpc>
                <a:spcPct val="100000"/>
              </a:lnSpc>
            </a:pPr>
            <a:r>
              <a:rPr b="0" lang="en-US" sz="1800" spc="-1" strike="noStrike">
                <a:solidFill>
                  <a:srgbClr val="000000"/>
                </a:solidFill>
                <a:latin typeface="Arial"/>
                <a:ea typeface="DejaVu Sans"/>
              </a:rPr>
              <a:t>     </a:t>
            </a:r>
            <a:r>
              <a:rPr b="0" lang="en-US" sz="1800" spc="-1" strike="noStrike">
                <a:solidFill>
                  <a:srgbClr val="000000"/>
                </a:solidFill>
                <a:latin typeface="Arial"/>
                <a:ea typeface="DejaVu Sans"/>
              </a:rPr>
              <a:t>( or ROOKIE or TECH or EXTRA, etc. )</a:t>
            </a:r>
            <a:endParaRPr b="0" lang="en-US" sz="1800" spc="-1" strike="noStrike">
              <a:latin typeface="Arial"/>
            </a:endParaRPr>
          </a:p>
          <a:p>
            <a:pPr>
              <a:lnSpc>
                <a:spcPct val="100000"/>
              </a:lnSpc>
            </a:pPr>
            <a:r>
              <a:rPr b="0" lang="en-US" sz="1800" spc="-1" strike="noStrike">
                <a:solidFill>
                  <a:srgbClr val="000000"/>
                </a:solidFill>
                <a:latin typeface="Arial"/>
                <a:ea typeface="DejaVu Sans"/>
              </a:rPr>
              <a:t>CATEGORY-TRANSMITTER: ONE</a:t>
            </a:r>
            <a:endParaRPr b="0" lang="en-US" sz="1800" spc="-1" strike="noStrike">
              <a:latin typeface="Arial"/>
            </a:endParaRPr>
          </a:p>
          <a:p>
            <a:pPr>
              <a:lnSpc>
                <a:spcPct val="100000"/>
              </a:lnSpc>
            </a:pPr>
            <a:r>
              <a:rPr b="0" lang="en-US" sz="1800" spc="-1" strike="noStrike">
                <a:solidFill>
                  <a:srgbClr val="000000"/>
                </a:solidFill>
                <a:latin typeface="Arial"/>
                <a:ea typeface="DejaVu Sans"/>
              </a:rPr>
              <a:t>CERTIFICATE: YES</a:t>
            </a:r>
            <a:endParaRPr b="0" lang="en-US" sz="1800" spc="-1" strike="noStrike">
              <a:latin typeface="Arial"/>
            </a:endParaRPr>
          </a:p>
          <a:p>
            <a:pPr>
              <a:lnSpc>
                <a:spcPct val="100000"/>
              </a:lnSpc>
            </a:pPr>
            <a:r>
              <a:rPr b="0" lang="en-US" sz="1800" spc="-1" strike="noStrike">
                <a:solidFill>
                  <a:srgbClr val="000000"/>
                </a:solidFill>
                <a:latin typeface="Arial"/>
                <a:ea typeface="DejaVu Sans"/>
              </a:rPr>
              <a:t>CLAIMED-SCORE: 42</a:t>
            </a:r>
            <a:endParaRPr b="0" lang="en-US" sz="1800" spc="-1" strike="noStrike">
              <a:latin typeface="Arial"/>
            </a:endParaRPr>
          </a:p>
          <a:p>
            <a:pPr>
              <a:lnSpc>
                <a:spcPct val="100000"/>
              </a:lnSpc>
            </a:pPr>
            <a:r>
              <a:rPr b="0" lang="en-US" sz="1800" spc="-1" strike="noStrike">
                <a:solidFill>
                  <a:srgbClr val="000000"/>
                </a:solidFill>
                <a:latin typeface="Arial"/>
                <a:ea typeface="DejaVu Sans"/>
              </a:rPr>
              <a:t>CLUB: SPARC, LARG</a:t>
            </a:r>
            <a:endParaRPr b="0" lang="en-US" sz="1800" spc="-1" strike="noStrike">
              <a:latin typeface="Arial"/>
            </a:endParaRPr>
          </a:p>
          <a:p>
            <a:pPr>
              <a:lnSpc>
                <a:spcPct val="100000"/>
              </a:lnSpc>
            </a:pPr>
            <a:r>
              <a:rPr b="0" lang="en-US" sz="1800" spc="-1" strike="noStrike">
                <a:solidFill>
                  <a:srgbClr val="000000"/>
                </a:solidFill>
                <a:latin typeface="Arial"/>
                <a:ea typeface="DejaVu Sans"/>
              </a:rPr>
              <a:t>CONTEST: Virginia QSO Party</a:t>
            </a:r>
            <a:endParaRPr b="0" lang="en-US" sz="1800" spc="-1" strike="noStrike">
              <a:latin typeface="Arial"/>
            </a:endParaRPr>
          </a:p>
          <a:p>
            <a:pPr>
              <a:lnSpc>
                <a:spcPct val="100000"/>
              </a:lnSpc>
            </a:pPr>
            <a:r>
              <a:rPr b="0" lang="en-US" sz="1800" spc="-1" strike="noStrike">
                <a:solidFill>
                  <a:srgbClr val="000000"/>
                </a:solidFill>
                <a:latin typeface="Arial"/>
                <a:ea typeface="DejaVu Sans"/>
              </a:rPr>
              <a:t>CREATED-BY: gedit</a:t>
            </a:r>
            <a:endParaRPr b="0" lang="en-US" sz="1800" spc="-1" strike="noStrike">
              <a:latin typeface="Arial"/>
            </a:endParaRPr>
          </a:p>
          <a:p>
            <a:pPr>
              <a:lnSpc>
                <a:spcPct val="100000"/>
              </a:lnSpc>
            </a:pPr>
            <a:r>
              <a:rPr b="0" lang="en-US" sz="1800" spc="-1" strike="noStrike">
                <a:solidFill>
                  <a:srgbClr val="000000"/>
                </a:solidFill>
                <a:latin typeface="Arial"/>
                <a:ea typeface="DejaVu Sans"/>
              </a:rPr>
              <a:t>NAME: Henry Weidman</a:t>
            </a:r>
            <a:endParaRPr b="0" lang="en-US" sz="1800" spc="-1" strike="noStrike">
              <a:latin typeface="Arial"/>
            </a:endParaRPr>
          </a:p>
          <a:p>
            <a:pPr>
              <a:lnSpc>
                <a:spcPct val="100000"/>
              </a:lnSpc>
            </a:pPr>
            <a:r>
              <a:rPr b="0" lang="en-US" sz="1800" spc="-1" strike="noStrike">
                <a:solidFill>
                  <a:srgbClr val="000000"/>
                </a:solidFill>
                <a:latin typeface="Arial"/>
                <a:ea typeface="DejaVu Sans"/>
              </a:rPr>
              <a:t>ADDRESS: 123 My Street</a:t>
            </a:r>
            <a:endParaRPr b="0" lang="en-US" sz="1800" spc="-1" strike="noStrike">
              <a:latin typeface="Arial"/>
            </a:endParaRPr>
          </a:p>
          <a:p>
            <a:pPr>
              <a:lnSpc>
                <a:spcPct val="100000"/>
              </a:lnSpc>
            </a:pPr>
            <a:r>
              <a:rPr b="0" lang="en-US" sz="1800" spc="-1" strike="noStrike">
                <a:solidFill>
                  <a:srgbClr val="000000"/>
                </a:solidFill>
                <a:latin typeface="Arial"/>
                <a:ea typeface="DejaVu Sans"/>
              </a:rPr>
              <a:t>ADDRESS: My City, Mars, 999</a:t>
            </a:r>
            <a:endParaRPr b="0" lang="en-US" sz="1800" spc="-1" strike="noStrike">
              <a:latin typeface="Arial"/>
            </a:endParaRPr>
          </a:p>
          <a:p>
            <a:pPr>
              <a:lnSpc>
                <a:spcPct val="100000"/>
              </a:lnSpc>
            </a:pPr>
            <a:r>
              <a:rPr b="0" lang="en-US" sz="1800" spc="-1" strike="noStrike">
                <a:solidFill>
                  <a:srgbClr val="000000"/>
                </a:solidFill>
                <a:latin typeface="Arial"/>
                <a:ea typeface="DejaVu Sans"/>
              </a:rPr>
              <a:t>EMAIL: k2bfy@arrl.net</a:t>
            </a:r>
            <a:endParaRPr b="0" lang="en-US" sz="1800" spc="-1" strike="noStrike">
              <a:latin typeface="Arial"/>
            </a:endParaRPr>
          </a:p>
          <a:p>
            <a:pPr>
              <a:lnSpc>
                <a:spcPct val="100000"/>
              </a:lnSpc>
            </a:pPr>
            <a:r>
              <a:rPr b="0" lang="en-US" sz="1800" spc="-1" strike="noStrike">
                <a:solidFill>
                  <a:srgbClr val="000000"/>
                </a:solidFill>
                <a:latin typeface="Arial"/>
                <a:ea typeface="DejaVu Sans"/>
              </a:rPr>
              <a:t>OPERATORS: K2BFY</a:t>
            </a:r>
            <a:endParaRPr b="0" lang="en-US" sz="1800" spc="-1" strike="noStrike">
              <a:latin typeface="Arial"/>
            </a:endParaRPr>
          </a:p>
        </p:txBody>
      </p:sp>
      <p:sp>
        <p:nvSpPr>
          <p:cNvPr id="112" name="Line 2"/>
          <p:cNvSpPr/>
          <p:nvPr/>
        </p:nvSpPr>
        <p:spPr>
          <a:xfrm>
            <a:off x="1848240" y="4011840"/>
            <a:ext cx="914400" cy="0"/>
          </a:xfrm>
          <a:prstGeom prst="line">
            <a:avLst/>
          </a:prstGeom>
          <a:ln w="54720">
            <a:solidFill>
              <a:srgbClr val="ff0000"/>
            </a:solidFill>
            <a:round/>
            <a:tailEnd len="med" type="triangle" w="med"/>
          </a:ln>
        </p:spPr>
        <p:style>
          <a:lnRef idx="0"/>
          <a:fillRef idx="0"/>
          <a:effectRef idx="0"/>
          <a:fontRef idx="minor"/>
        </p:style>
      </p:sp>
      <p:sp>
        <p:nvSpPr>
          <p:cNvPr id="113" name="Line 3"/>
          <p:cNvSpPr/>
          <p:nvPr/>
        </p:nvSpPr>
        <p:spPr>
          <a:xfrm>
            <a:off x="1853640" y="1585080"/>
            <a:ext cx="914400" cy="0"/>
          </a:xfrm>
          <a:prstGeom prst="line">
            <a:avLst/>
          </a:prstGeom>
          <a:ln w="54720">
            <a:solidFill>
              <a:srgbClr val="ff0000"/>
            </a:solidFill>
            <a:round/>
            <a:tailEnd len="med" type="triangle" w="med"/>
          </a:ln>
        </p:spPr>
        <p:style>
          <a:lnRef idx="0"/>
          <a:fillRef idx="0"/>
          <a:effectRef idx="0"/>
          <a:fontRef idx="minor"/>
        </p:style>
      </p:sp>
      <p:sp>
        <p:nvSpPr>
          <p:cNvPr id="114" name="Line 4"/>
          <p:cNvSpPr/>
          <p:nvPr/>
        </p:nvSpPr>
        <p:spPr>
          <a:xfrm>
            <a:off x="1845360" y="1008720"/>
            <a:ext cx="914400" cy="0"/>
          </a:xfrm>
          <a:prstGeom prst="line">
            <a:avLst/>
          </a:prstGeom>
          <a:ln w="54720">
            <a:solidFill>
              <a:srgbClr val="ff0000"/>
            </a:solidFill>
            <a:round/>
            <a:tailEnd len="med" type="triangle" w="med"/>
          </a:ln>
        </p:spPr>
        <p:style>
          <a:lnRef idx="0"/>
          <a:fillRef idx="0"/>
          <a:effectRef idx="0"/>
          <a:fontRef idx="minor"/>
        </p:style>
      </p:sp>
      <p:sp>
        <p:nvSpPr>
          <p:cNvPr id="115" name="Line 5"/>
          <p:cNvSpPr/>
          <p:nvPr/>
        </p:nvSpPr>
        <p:spPr>
          <a:xfrm>
            <a:off x="1853640" y="2413440"/>
            <a:ext cx="914400" cy="0"/>
          </a:xfrm>
          <a:prstGeom prst="line">
            <a:avLst/>
          </a:prstGeom>
          <a:ln w="54720">
            <a:solidFill>
              <a:srgbClr val="ff0000"/>
            </a:solidFill>
            <a:round/>
            <a:tailEnd len="med" type="triangle" w="med"/>
          </a:ln>
        </p:spPr>
        <p:style>
          <a:lnRef idx="0"/>
          <a:fillRef idx="0"/>
          <a:effectRef idx="0"/>
          <a:fontRef idx="minor"/>
        </p:style>
      </p:sp>
      <p:sp>
        <p:nvSpPr>
          <p:cNvPr id="116" name="CustomShape 6"/>
          <p:cNvSpPr/>
          <p:nvPr/>
        </p:nvSpPr>
        <p:spPr>
          <a:xfrm>
            <a:off x="6126480" y="2834640"/>
            <a:ext cx="3746520" cy="85572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1800" spc="-1" strike="noStrike">
                <a:solidFill>
                  <a:srgbClr val="000000"/>
                </a:solidFill>
                <a:latin typeface="Arial"/>
                <a:ea typeface="DejaVu Sans"/>
              </a:rPr>
              <a:t>For US stations, we get the address from the fcculs “database.”</a:t>
            </a:r>
            <a:endParaRPr b="0" lang="en-US" sz="1800" spc="-1" strike="noStrike">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CustomShape 1"/>
          <p:cNvSpPr/>
          <p:nvPr/>
        </p:nvSpPr>
        <p:spPr>
          <a:xfrm>
            <a:off x="1280160" y="822960"/>
            <a:ext cx="8318520" cy="3404160"/>
          </a:xfrm>
          <a:prstGeom prst="rect">
            <a:avLst/>
          </a:prstGeom>
          <a:noFill/>
          <a:ln w="18360">
            <a:solidFill>
              <a:srgbClr val="000000"/>
            </a:solidFill>
            <a:round/>
          </a:ln>
        </p:spPr>
        <p:style>
          <a:lnRef idx="0"/>
          <a:fillRef idx="0"/>
          <a:effectRef idx="0"/>
          <a:fontRef idx="minor"/>
        </p:style>
        <p:txBody>
          <a:bodyPr lIns="99000" rIns="99000" tIns="54000" bIns="54000">
            <a:noAutofit/>
          </a:bodyPr>
          <a:p>
            <a:pPr>
              <a:lnSpc>
                <a:spcPct val="100000"/>
              </a:lnSpc>
            </a:pPr>
            <a:r>
              <a:rPr b="1" lang="en-US" sz="3200" spc="-1" strike="noStrike">
                <a:solidFill>
                  <a:srgbClr val="000000"/>
                </a:solidFill>
                <a:latin typeface="Arial"/>
                <a:ea typeface="DejaVu Sans"/>
              </a:rPr>
              <a:t>Punctuation allowed in the Cabrillo file</a:t>
            </a:r>
            <a:endParaRPr b="0" lang="en-US" sz="3200" spc="-1" strike="noStrike">
              <a:latin typeface="Arial"/>
            </a:endParaRPr>
          </a:p>
          <a:p>
            <a:pPr>
              <a:lnSpc>
                <a:spcPct val="100000"/>
              </a:lnSpc>
            </a:pPr>
            <a:endParaRPr b="0" lang="en-US" sz="3200" spc="-1" strike="noStrike">
              <a:latin typeface="Arial"/>
            </a:endParaRPr>
          </a:p>
          <a:p>
            <a:pPr>
              <a:lnSpc>
                <a:spcPct val="100000"/>
              </a:lnSpc>
            </a:pPr>
            <a:r>
              <a:rPr b="1" lang="en-US" sz="3200" spc="-1" strike="noStrike">
                <a:solidFill>
                  <a:srgbClr val="000000"/>
                </a:solidFill>
                <a:latin typeface="Arial"/>
                <a:ea typeface="DejaVu Sans"/>
              </a:rPr>
              <a:t>                </a:t>
            </a:r>
            <a:r>
              <a:rPr b="1" lang="en-US" sz="3200" spc="-1" strike="noStrike">
                <a:solidFill>
                  <a:srgbClr val="000000"/>
                </a:solidFill>
                <a:latin typeface="Arial"/>
                <a:ea typeface="DejaVu Sans"/>
              </a:rPr>
              <a:t>:          -         /         @</a:t>
            </a:r>
            <a:endParaRPr b="0" lang="en-US" sz="3200" spc="-1" strike="noStrike">
              <a:latin typeface="Arial"/>
            </a:endParaRPr>
          </a:p>
          <a:p>
            <a:pPr>
              <a:lnSpc>
                <a:spcPct val="100000"/>
              </a:lnSpc>
            </a:pPr>
            <a:r>
              <a:rPr b="0" lang="en-US" sz="3200" spc="-1" strike="noStrike">
                <a:solidFill>
                  <a:srgbClr val="000000"/>
                </a:solidFill>
                <a:latin typeface="Arial"/>
                <a:ea typeface="DejaVu Sans"/>
              </a:rPr>
              <a:t> </a:t>
            </a:r>
            <a:r>
              <a:rPr b="0" lang="en-US" sz="3200" spc="-1" strike="noStrike">
                <a:solidFill>
                  <a:srgbClr val="000000"/>
                </a:solidFill>
                <a:latin typeface="Arial"/>
                <a:ea typeface="DejaVu Sans"/>
              </a:rPr>
              <a:t>Space Colon  Dash Slash      At</a:t>
            </a:r>
            <a:endParaRPr b="0" lang="en-US" sz="3200" spc="-1" strike="noStrike">
              <a:latin typeface="Arial"/>
            </a:endParaRPr>
          </a:p>
          <a:p>
            <a:pPr>
              <a:lnSpc>
                <a:spcPct val="100000"/>
              </a:lnSpc>
            </a:pPr>
            <a:r>
              <a:rPr b="0" lang="en-US" sz="2200" spc="-1" strike="noStrike">
                <a:solidFill>
                  <a:srgbClr val="000000"/>
                </a:solidFill>
                <a:latin typeface="Arial"/>
                <a:ea typeface="DejaVu Sans"/>
              </a:rPr>
              <a:t>Use anything else at your own risk because it could result in your log not being scored due to the fact that the scoring software may not handle any other punctuation.</a:t>
            </a:r>
            <a:endParaRPr b="0" lang="en-US" sz="2200" spc="-1" strike="noStrike">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CustomShape 1"/>
          <p:cNvSpPr/>
          <p:nvPr/>
        </p:nvSpPr>
        <p:spPr>
          <a:xfrm>
            <a:off x="3200400" y="1280160"/>
            <a:ext cx="4569480" cy="255780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1800" spc="-1" strike="noStrike">
                <a:solidFill>
                  <a:srgbClr val="000000"/>
                </a:solidFill>
                <a:latin typeface="Arial"/>
                <a:ea typeface="DejaVu Sans"/>
              </a:rPr>
              <a:t>LARG</a:t>
            </a:r>
            <a:endParaRPr b="0" lang="en-US" sz="1800" spc="-1" strike="noStrike">
              <a:latin typeface="Arial"/>
            </a:endParaRPr>
          </a:p>
          <a:p>
            <a:pPr>
              <a:lnSpc>
                <a:spcPct val="100000"/>
              </a:lnSpc>
            </a:pPr>
            <a:r>
              <a:rPr b="0" lang="en-US" sz="1800" spc="-1" strike="noStrike">
                <a:solidFill>
                  <a:srgbClr val="000000"/>
                </a:solidFill>
                <a:latin typeface="Arial"/>
                <a:ea typeface="DejaVu Sans"/>
              </a:rPr>
              <a:t>Loudoun Amateur Radio Group</a:t>
            </a:r>
            <a:endParaRPr b="0" lang="en-US" sz="1800" spc="-1" strike="noStrike">
              <a:latin typeface="Arial"/>
            </a:endParaRPr>
          </a:p>
          <a:p>
            <a:pPr>
              <a:lnSpc>
                <a:spcPct val="100000"/>
              </a:lnSpc>
            </a:pPr>
            <a:r>
              <a:rPr b="0" lang="en-US" sz="1800" spc="-1" strike="noStrike">
                <a:solidFill>
                  <a:srgbClr val="000000"/>
                </a:solidFill>
                <a:latin typeface="Arial"/>
                <a:ea typeface="DejaVu Sans"/>
              </a:rPr>
              <a:t>Loudoun Amateur Radio Group (LARG)</a:t>
            </a:r>
            <a:endParaRPr b="0" lang="en-US" sz="1800" spc="-1" strike="noStrike">
              <a:latin typeface="Arial"/>
            </a:endParaRPr>
          </a:p>
          <a:p>
            <a:pPr>
              <a:lnSpc>
                <a:spcPct val="100000"/>
              </a:lnSpc>
            </a:pPr>
            <a:r>
              <a:rPr b="0" lang="en-US" sz="1800" spc="-1" strike="noStrike">
                <a:solidFill>
                  <a:srgbClr val="000000"/>
                </a:solidFill>
                <a:latin typeface="Arial"/>
                <a:ea typeface="DejaVu Sans"/>
              </a:rPr>
              <a:t>Loudoun Amateur Radio Group LARG</a:t>
            </a:r>
            <a:endParaRPr b="0" lang="en-US" sz="1800" spc="-1" strike="noStrike">
              <a:latin typeface="Arial"/>
            </a:endParaRPr>
          </a:p>
          <a:p>
            <a:pPr>
              <a:lnSpc>
                <a:spcPct val="100000"/>
              </a:lnSpc>
            </a:pPr>
            <a:r>
              <a:rPr b="0" lang="en-US" sz="1800" spc="-1" strike="noStrike">
                <a:solidFill>
                  <a:srgbClr val="000000"/>
                </a:solidFill>
                <a:latin typeface="Arial"/>
                <a:ea typeface="DejaVu Sans"/>
              </a:rPr>
              <a:t>Loudoun ARC</a:t>
            </a:r>
            <a:endParaRPr b="0" lang="en-US" sz="1800" spc="-1" strike="noStrike">
              <a:latin typeface="Arial"/>
            </a:endParaRPr>
          </a:p>
          <a:p>
            <a:pPr>
              <a:lnSpc>
                <a:spcPct val="100000"/>
              </a:lnSpc>
            </a:pPr>
            <a:r>
              <a:rPr b="0" lang="en-US" sz="1800" spc="-1" strike="noStrike">
                <a:solidFill>
                  <a:srgbClr val="000000"/>
                </a:solidFill>
                <a:latin typeface="Arial"/>
                <a:ea typeface="DejaVu Sans"/>
              </a:rPr>
              <a:t>Loudoun ARG</a:t>
            </a:r>
            <a:endParaRPr b="0" lang="en-US" sz="1800" spc="-1" strike="noStrike">
              <a:latin typeface="Arial"/>
            </a:endParaRPr>
          </a:p>
          <a:p>
            <a:pPr>
              <a:lnSpc>
                <a:spcPct val="100000"/>
              </a:lnSpc>
            </a:pPr>
            <a:r>
              <a:rPr b="0" lang="en-US" sz="1800" spc="-1" strike="noStrike">
                <a:solidFill>
                  <a:srgbClr val="000000"/>
                </a:solidFill>
                <a:latin typeface="Arial"/>
                <a:ea typeface="DejaVu Sans"/>
              </a:rPr>
              <a:t>Loudoun ARG LARG</a:t>
            </a:r>
            <a:endParaRPr b="0" lang="en-US" sz="1800" spc="-1" strike="noStrike">
              <a:latin typeface="Arial"/>
            </a:endParaRPr>
          </a:p>
          <a:p>
            <a:pPr>
              <a:lnSpc>
                <a:spcPct val="100000"/>
              </a:lnSpc>
            </a:pPr>
            <a:r>
              <a:rPr b="0" lang="en-US" sz="1800" spc="-1" strike="noStrike">
                <a:solidFill>
                  <a:srgbClr val="000000"/>
                </a:solidFill>
                <a:latin typeface="Arial"/>
                <a:ea typeface="DejaVu Sans"/>
              </a:rPr>
              <a:t>Loudoun County ARC</a:t>
            </a:r>
            <a:endParaRPr b="0" lang="en-US" sz="1800" spc="-1" strike="noStrike">
              <a:latin typeface="Arial"/>
            </a:endParaRPr>
          </a:p>
          <a:p>
            <a:pPr>
              <a:lnSpc>
                <a:spcPct val="100000"/>
              </a:lnSpc>
            </a:pPr>
            <a:r>
              <a:rPr b="0" lang="en-US" sz="1800" spc="-1" strike="noStrike">
                <a:solidFill>
                  <a:srgbClr val="000000"/>
                </a:solidFill>
                <a:latin typeface="Arial"/>
                <a:ea typeface="DejaVu Sans"/>
              </a:rPr>
              <a:t>K4LRG</a:t>
            </a:r>
            <a:endParaRPr b="0" lang="en-US" sz="1800" spc="-1" strike="noStrike">
              <a:latin typeface="Arial"/>
            </a:endParaRPr>
          </a:p>
        </p:txBody>
      </p:sp>
      <p:sp>
        <p:nvSpPr>
          <p:cNvPr id="119" name="CustomShape 2"/>
          <p:cNvSpPr/>
          <p:nvPr/>
        </p:nvSpPr>
        <p:spPr>
          <a:xfrm>
            <a:off x="504360" y="226440"/>
            <a:ext cx="9069120" cy="94392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Club Name Entries for LARG</a:t>
            </a:r>
            <a:endParaRPr b="0" lang="en-US" sz="4400" spc="-1" strike="noStrike">
              <a:latin typeface="Arial"/>
            </a:endParaRPr>
          </a:p>
        </p:txBody>
      </p:sp>
      <p:sp>
        <p:nvSpPr>
          <p:cNvPr id="120" name="CustomShape 3"/>
          <p:cNvSpPr/>
          <p:nvPr/>
        </p:nvSpPr>
        <p:spPr>
          <a:xfrm>
            <a:off x="2560320" y="3931920"/>
            <a:ext cx="4843800" cy="82584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2600" spc="-1" strike="noStrike">
                <a:solidFill>
                  <a:srgbClr val="000000"/>
                </a:solidFill>
                <a:latin typeface="Arial"/>
                <a:ea typeface="DejaVu Sans"/>
              </a:rPr>
              <a:t>Could we just use </a:t>
            </a:r>
            <a:r>
              <a:rPr b="1" lang="en-US" sz="2600" spc="-1" strike="noStrike">
                <a:solidFill>
                  <a:srgbClr val="000000"/>
                </a:solidFill>
                <a:latin typeface="Arial"/>
                <a:ea typeface="DejaVu Sans"/>
              </a:rPr>
              <a:t>LARG </a:t>
            </a:r>
            <a:r>
              <a:rPr b="0" lang="en-US" sz="2600" spc="-1" strike="noStrike">
                <a:solidFill>
                  <a:srgbClr val="000000"/>
                </a:solidFill>
                <a:latin typeface="Arial"/>
                <a:ea typeface="DejaVu Sans"/>
              </a:rPr>
              <a:t>???</a:t>
            </a:r>
            <a:endParaRPr b="0" lang="en-US" sz="2600" spc="-1" strike="noStrike">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CustomShape 1"/>
          <p:cNvSpPr/>
          <p:nvPr/>
        </p:nvSpPr>
        <p:spPr>
          <a:xfrm>
            <a:off x="504000" y="226080"/>
            <a:ext cx="9069120" cy="94392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QSO RECORDS</a:t>
            </a:r>
            <a:endParaRPr b="0" lang="en-US" sz="4400" spc="-1" strike="noStrike">
              <a:latin typeface="Arial"/>
            </a:endParaRPr>
          </a:p>
        </p:txBody>
      </p:sp>
      <p:sp>
        <p:nvSpPr>
          <p:cNvPr id="122" name="CustomShape 2"/>
          <p:cNvSpPr/>
          <p:nvPr/>
        </p:nvSpPr>
        <p:spPr>
          <a:xfrm>
            <a:off x="640080" y="1501560"/>
            <a:ext cx="8501400" cy="3159360"/>
          </a:xfrm>
          <a:prstGeom prst="rect">
            <a:avLst/>
          </a:prstGeom>
          <a:noFill/>
          <a:ln>
            <a:noFill/>
          </a:ln>
        </p:spPr>
        <p:style>
          <a:lnRef idx="0"/>
          <a:fillRef idx="0"/>
          <a:effectRef idx="0"/>
          <a:fontRef idx="minor"/>
        </p:style>
        <p:txBody>
          <a:bodyPr lIns="90000" rIns="90000" tIns="45000" bIns="45000">
            <a:noAutofit/>
          </a:bodyPr>
          <a:p>
            <a:pPr>
              <a:lnSpc>
                <a:spcPct val="100000"/>
              </a:lnSpc>
            </a:pP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2800" spc="-1" strike="noStrike">
                <a:solidFill>
                  <a:srgbClr val="000000"/>
                </a:solidFill>
                <a:latin typeface="Arial"/>
                <a:ea typeface="DejaVu Sans"/>
              </a:rPr>
              <a:t>Note: Some callsigns in the following partial logs</a:t>
            </a:r>
            <a:endParaRPr b="0" lang="en-US" sz="2800" spc="-1" strike="noStrike">
              <a:latin typeface="Arial"/>
            </a:endParaRPr>
          </a:p>
          <a:p>
            <a:pPr>
              <a:lnSpc>
                <a:spcPct val="100000"/>
              </a:lnSpc>
            </a:pPr>
            <a:r>
              <a:rPr b="0" lang="en-US" sz="2800" spc="-1" strike="noStrike">
                <a:solidFill>
                  <a:srgbClr val="000000"/>
                </a:solidFill>
                <a:latin typeface="Arial"/>
                <a:ea typeface="DejaVu Sans"/>
              </a:rPr>
              <a:t>          </a:t>
            </a:r>
            <a:r>
              <a:rPr b="0" lang="en-US" sz="2800" spc="-1" strike="noStrike">
                <a:solidFill>
                  <a:srgbClr val="000000"/>
                </a:solidFill>
                <a:latin typeface="Arial"/>
                <a:ea typeface="DejaVu Sans"/>
              </a:rPr>
              <a:t>have been changed, in order to protect</a:t>
            </a:r>
            <a:endParaRPr b="0" lang="en-US" sz="2800" spc="-1" strike="noStrike">
              <a:latin typeface="Arial"/>
            </a:endParaRPr>
          </a:p>
          <a:p>
            <a:pPr>
              <a:lnSpc>
                <a:spcPct val="100000"/>
              </a:lnSpc>
            </a:pPr>
            <a:r>
              <a:rPr b="0" lang="en-US" sz="2800" spc="-1" strike="noStrike">
                <a:solidFill>
                  <a:srgbClr val="000000"/>
                </a:solidFill>
                <a:latin typeface="Arial"/>
                <a:ea typeface="DejaVu Sans"/>
              </a:rPr>
              <a:t>          </a:t>
            </a:r>
            <a:r>
              <a:rPr b="0" lang="en-US" sz="2800" spc="-1" strike="noStrike">
                <a:solidFill>
                  <a:srgbClr val="000000"/>
                </a:solidFill>
                <a:latin typeface="Arial"/>
                <a:ea typeface="DejaVu Sans"/>
              </a:rPr>
              <a:t>the people who submitted the logs.</a:t>
            </a:r>
            <a:endParaRPr b="0" lang="en-US" sz="2800" spc="-1" strike="noStrike">
              <a:latin typeface="Arial"/>
            </a:endParaRPr>
          </a:p>
          <a:p>
            <a:pPr>
              <a:lnSpc>
                <a:spcPct val="100000"/>
              </a:lnSpc>
            </a:pPr>
            <a:endParaRPr b="0" lang="en-US" sz="2800" spc="-1" strike="noStrike">
              <a:latin typeface="Arial"/>
            </a:endParaRPr>
          </a:p>
          <a:p>
            <a:pPr>
              <a:lnSpc>
                <a:spcPct val="100000"/>
              </a:lnSpc>
            </a:pPr>
            <a:r>
              <a:rPr b="0" lang="en-US" sz="2800" spc="-1" strike="noStrike">
                <a:solidFill>
                  <a:srgbClr val="000000"/>
                </a:solidFill>
                <a:latin typeface="Arial"/>
                <a:ea typeface="DejaVu Sans"/>
              </a:rPr>
              <a:t>          </a:t>
            </a:r>
            <a:r>
              <a:rPr b="0" lang="en-US" sz="2800" spc="-1" strike="noStrike">
                <a:solidFill>
                  <a:srgbClr val="000000"/>
                </a:solidFill>
                <a:latin typeface="Arial"/>
                <a:ea typeface="DejaVu Sans"/>
              </a:rPr>
              <a:t>I only want to show some log errors so that</a:t>
            </a:r>
            <a:endParaRPr b="0" lang="en-US" sz="2800" spc="-1" strike="noStrike">
              <a:latin typeface="Arial"/>
            </a:endParaRPr>
          </a:p>
          <a:p>
            <a:pPr>
              <a:lnSpc>
                <a:spcPct val="100000"/>
              </a:lnSpc>
            </a:pPr>
            <a:r>
              <a:rPr b="0" lang="en-US" sz="2800" spc="-1" strike="noStrike">
                <a:solidFill>
                  <a:srgbClr val="000000"/>
                </a:solidFill>
                <a:latin typeface="Arial"/>
                <a:ea typeface="DejaVu Sans"/>
              </a:rPr>
              <a:t>          </a:t>
            </a:r>
            <a:r>
              <a:rPr b="0" lang="en-US" sz="2800" spc="-1" strike="noStrike">
                <a:solidFill>
                  <a:srgbClr val="000000"/>
                </a:solidFill>
                <a:latin typeface="Arial"/>
                <a:ea typeface="DejaVu Sans"/>
              </a:rPr>
              <a:t>we will not repeat these log errors. </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CustomShape 1"/>
          <p:cNvSpPr/>
          <p:nvPr/>
        </p:nvSpPr>
        <p:spPr>
          <a:xfrm>
            <a:off x="504000" y="226080"/>
            <a:ext cx="9069120" cy="94392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QSO RECORDS</a:t>
            </a:r>
            <a:endParaRPr b="0" lang="en-US" sz="4400" spc="-1" strike="noStrike">
              <a:latin typeface="Arial"/>
            </a:endParaRPr>
          </a:p>
        </p:txBody>
      </p:sp>
      <p:sp>
        <p:nvSpPr>
          <p:cNvPr id="124" name="CustomShape 2"/>
          <p:cNvSpPr/>
          <p:nvPr/>
        </p:nvSpPr>
        <p:spPr>
          <a:xfrm>
            <a:off x="640080" y="1370880"/>
            <a:ext cx="8501400" cy="315936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1800" spc="-1" strike="noStrike">
                <a:solidFill>
                  <a:srgbClr val="000000"/>
                </a:solidFill>
                <a:latin typeface="Arial"/>
                <a:ea typeface="DejaVu Sans"/>
              </a:rPr>
              <a:t>QSO:    40M   PH     2023-03-18 1420   K2BFY    1  LDN      W1AW         20  LDN </a:t>
            </a:r>
            <a:endParaRPr b="0" lang="en-US" sz="1800" spc="-1" strike="noStrike">
              <a:latin typeface="Arial"/>
            </a:endParaRPr>
          </a:p>
          <a:p>
            <a:pPr>
              <a:lnSpc>
                <a:spcPct val="100000"/>
              </a:lnSpc>
            </a:pPr>
            <a:r>
              <a:rPr b="0" lang="en-US" sz="1800" spc="-1" strike="noStrike">
                <a:solidFill>
                  <a:srgbClr val="000000"/>
                </a:solidFill>
                <a:latin typeface="Arial"/>
                <a:ea typeface="DejaVu Sans"/>
              </a:rPr>
              <a:t>QSO:    40M   PH     2023-03-18 1425   K2BFY    2  LDN      K4CGY        33  ALB </a:t>
            </a:r>
            <a:endParaRPr b="0" lang="en-US" sz="1800" spc="-1" strike="noStrike">
              <a:latin typeface="Arial"/>
            </a:endParaRPr>
          </a:p>
          <a:p>
            <a:pPr>
              <a:lnSpc>
                <a:spcPct val="100000"/>
              </a:lnSpc>
            </a:pPr>
            <a:r>
              <a:rPr b="0" lang="en-US" sz="1800" spc="-1" strike="noStrike">
                <a:solidFill>
                  <a:srgbClr val="000000"/>
                </a:solidFill>
                <a:latin typeface="Arial"/>
                <a:ea typeface="DejaVu Sans"/>
              </a:rPr>
              <a:t>QSO:    40M   PH     2023-03-18 1430   K2BFY    3  LDN      NX3A           47  SHE </a:t>
            </a:r>
            <a:endParaRPr b="0" lang="en-US" sz="1800" spc="-1" strike="noStrike">
              <a:latin typeface="Arial"/>
            </a:endParaRPr>
          </a:p>
          <a:p>
            <a:pPr>
              <a:lnSpc>
                <a:spcPct val="100000"/>
              </a:lnSpc>
            </a:pPr>
            <a:r>
              <a:rPr b="0" lang="en-US" sz="1800" spc="-1" strike="noStrike">
                <a:solidFill>
                  <a:srgbClr val="000000"/>
                </a:solidFill>
                <a:latin typeface="Arial"/>
                <a:ea typeface="DejaVu Sans"/>
              </a:rPr>
              <a:t>QSO:    40M   PH     2023-03-18 2022   K2BFY    4  LDN      W4EO        510  FAU </a:t>
            </a:r>
            <a:endParaRPr b="0" lang="en-US" sz="1800" spc="-1" strike="noStrike">
              <a:latin typeface="Arial"/>
            </a:endParaRPr>
          </a:p>
          <a:p>
            <a:pPr>
              <a:lnSpc>
                <a:spcPct val="100000"/>
              </a:lnSpc>
            </a:pPr>
            <a:r>
              <a:rPr b="0" lang="en-US" sz="1800" spc="-1" strike="noStrike">
                <a:solidFill>
                  <a:srgbClr val="000000"/>
                </a:solidFill>
                <a:latin typeface="Arial"/>
                <a:ea typeface="DejaVu Sans"/>
              </a:rPr>
              <a:t>QSO:    40M   PH     2023-03-19 1422   K2BFY    5  LDN      WB4MJF    446  ARL </a:t>
            </a:r>
            <a:endParaRPr b="0" lang="en-US" sz="1800" spc="-1" strike="noStrike">
              <a:latin typeface="Arial"/>
            </a:endParaRPr>
          </a:p>
          <a:p>
            <a:pPr>
              <a:lnSpc>
                <a:spcPct val="100000"/>
              </a:lnSpc>
            </a:pPr>
            <a:r>
              <a:rPr b="0" lang="en-US" sz="1800" spc="-1" strike="noStrike">
                <a:solidFill>
                  <a:srgbClr val="000000"/>
                </a:solidFill>
                <a:latin typeface="Arial"/>
                <a:ea typeface="DejaVu Sans"/>
              </a:rPr>
              <a:t>QSO:    40M   PH     2023-03-19 1429   K2BFY    6  LDN      AJ4LN        329  LDN </a:t>
            </a:r>
            <a:endParaRPr b="0" lang="en-US" sz="1800" spc="-1" strike="noStrike">
              <a:latin typeface="Arial"/>
            </a:endParaRPr>
          </a:p>
          <a:p>
            <a:pPr>
              <a:lnSpc>
                <a:spcPct val="100000"/>
              </a:lnSpc>
            </a:pPr>
            <a:r>
              <a:rPr b="0" lang="en-US" sz="1800" spc="-1" strike="noStrike">
                <a:solidFill>
                  <a:srgbClr val="000000"/>
                </a:solidFill>
                <a:latin typeface="Arial"/>
                <a:ea typeface="DejaVu Sans"/>
              </a:rPr>
              <a:t>QSO:    40M   PH     2023-03-19 1435   K2BFY    7  LDN      W4RKC      148  WIX </a:t>
            </a:r>
            <a:endParaRPr b="0" lang="en-US" sz="1800" spc="-1" strike="noStrike">
              <a:latin typeface="Arial"/>
            </a:endParaRPr>
          </a:p>
          <a:p>
            <a:pPr>
              <a:lnSpc>
                <a:spcPct val="100000"/>
              </a:lnSpc>
            </a:pPr>
            <a:r>
              <a:rPr b="0" lang="en-US" sz="1800" spc="-1" strike="noStrike">
                <a:solidFill>
                  <a:srgbClr val="000000"/>
                </a:solidFill>
                <a:latin typeface="Arial"/>
                <a:ea typeface="DejaVu Sans"/>
              </a:rPr>
              <a:t>END-OF-LOG:</a:t>
            </a: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800" spc="-1" strike="noStrike">
                <a:solidFill>
                  <a:srgbClr val="000000"/>
                </a:solidFill>
                <a:latin typeface="Arial"/>
                <a:ea typeface="DejaVu Sans"/>
              </a:rPr>
              <a:t>Note: </a:t>
            </a:r>
            <a:r>
              <a:rPr b="0" i="1" lang="en-US" sz="1800" spc="-1" strike="noStrike">
                <a:solidFill>
                  <a:srgbClr val="000000"/>
                </a:solidFill>
                <a:latin typeface="Arial"/>
                <a:ea typeface="DejaVu Sans"/>
              </a:rPr>
              <a:t>US</a:t>
            </a:r>
            <a:r>
              <a:rPr b="1" i="1" lang="en-US" sz="1800" spc="-1" strike="noStrike">
                <a:solidFill>
                  <a:srgbClr val="000000"/>
                </a:solidFill>
                <a:latin typeface="Arial"/>
                <a:ea typeface="DejaVu Sans"/>
              </a:rPr>
              <a:t> callsigns</a:t>
            </a:r>
            <a:r>
              <a:rPr b="0" i="1" lang="en-US" sz="1800" spc="-1" strike="noStrike">
                <a:solidFill>
                  <a:srgbClr val="000000"/>
                </a:solidFill>
                <a:latin typeface="Arial"/>
                <a:ea typeface="DejaVu Sans"/>
              </a:rPr>
              <a:t> are searched for in the fcculs database</a:t>
            </a:r>
            <a:r>
              <a:rPr b="0" lang="en-US" sz="1800" spc="-1" strike="noStrike">
                <a:solidFill>
                  <a:srgbClr val="000000"/>
                </a:solidFill>
                <a:latin typeface="Arial"/>
                <a:ea typeface="DejaVu Sans"/>
              </a:rPr>
              <a:t>, and callsigns that are</a:t>
            </a:r>
            <a:endParaRPr b="0" lang="en-US" sz="1800" spc="-1" strike="noStrike">
              <a:latin typeface="Arial"/>
            </a:endParaRPr>
          </a:p>
          <a:p>
            <a:pPr>
              <a:lnSpc>
                <a:spcPct val="100000"/>
              </a:lnSpc>
            </a:pPr>
            <a:r>
              <a:rPr b="0" lang="en-US" sz="1800" spc="-1" strike="noStrike">
                <a:solidFill>
                  <a:srgbClr val="000000"/>
                </a:solidFill>
                <a:latin typeface="Arial"/>
                <a:ea typeface="DejaVu Sans"/>
              </a:rPr>
              <a:t>          </a:t>
            </a:r>
            <a:r>
              <a:rPr b="0" lang="en-US" sz="1800" spc="-1" strike="noStrike">
                <a:solidFill>
                  <a:srgbClr val="000000"/>
                </a:solidFill>
                <a:latin typeface="Arial"/>
                <a:ea typeface="DejaVu Sans"/>
              </a:rPr>
              <a:t>not found there, probably due to a typing error, </a:t>
            </a:r>
            <a:r>
              <a:rPr b="0" i="1" lang="en-US" sz="1800" spc="-1" strike="noStrike">
                <a:solidFill>
                  <a:srgbClr val="000000"/>
                </a:solidFill>
                <a:latin typeface="Arial"/>
                <a:ea typeface="DejaVu Sans"/>
              </a:rPr>
              <a:t>will be </a:t>
            </a:r>
            <a:endParaRPr b="0" lang="en-US" sz="1800" spc="-1" strike="noStrike">
              <a:latin typeface="Arial"/>
            </a:endParaRPr>
          </a:p>
          <a:p>
            <a:pPr>
              <a:lnSpc>
                <a:spcPct val="100000"/>
              </a:lnSpc>
            </a:pPr>
            <a:r>
              <a:rPr b="0" i="1" lang="en-US" sz="1800" spc="-1" strike="noStrike">
                <a:solidFill>
                  <a:srgbClr val="000000"/>
                </a:solidFill>
                <a:latin typeface="Arial"/>
                <a:ea typeface="DejaVu Sans"/>
              </a:rPr>
              <a:t>          </a:t>
            </a:r>
            <a:r>
              <a:rPr b="1" i="1" lang="en-US" sz="1800" spc="-1" strike="noStrike">
                <a:solidFill>
                  <a:srgbClr val="000000"/>
                </a:solidFill>
                <a:latin typeface="Arial"/>
                <a:ea typeface="DejaVu Sans"/>
              </a:rPr>
              <a:t>rejected</a:t>
            </a:r>
            <a:r>
              <a:rPr b="0" i="1" lang="en-US" sz="1800" spc="-1" strike="noStrike">
                <a:solidFill>
                  <a:srgbClr val="000000"/>
                </a:solidFill>
                <a:latin typeface="Arial"/>
                <a:ea typeface="DejaVu Sans"/>
              </a:rPr>
              <a:t>.  </a:t>
            </a:r>
            <a:r>
              <a:rPr b="0" lang="en-US" sz="1800" spc="-1" strike="noStrike">
                <a:solidFill>
                  <a:srgbClr val="000000"/>
                </a:solidFill>
                <a:latin typeface="Arial"/>
                <a:ea typeface="DejaVu Sans"/>
              </a:rPr>
              <a:t>Last year, there were </a:t>
            </a:r>
            <a:r>
              <a:rPr b="1" lang="en-US" sz="1800" spc="-1" strike="noStrike">
                <a:solidFill>
                  <a:srgbClr val="000000"/>
                </a:solidFill>
                <a:latin typeface="Arial"/>
                <a:ea typeface="DejaVu Sans"/>
              </a:rPr>
              <a:t>477</a:t>
            </a:r>
            <a:r>
              <a:rPr b="0" lang="en-US" sz="1800" spc="-1" strike="noStrike">
                <a:solidFill>
                  <a:srgbClr val="000000"/>
                </a:solidFill>
                <a:latin typeface="Arial"/>
                <a:ea typeface="DejaVu Sans"/>
              </a:rPr>
              <a:t> callsign errors.</a:t>
            </a:r>
            <a:endParaRPr b="0" lang="en-US" sz="1800" spc="-1" strike="noStrike">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CustomShape 1"/>
          <p:cNvSpPr/>
          <p:nvPr/>
        </p:nvSpPr>
        <p:spPr>
          <a:xfrm>
            <a:off x="504000" y="226080"/>
            <a:ext cx="9069120" cy="94392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QSO RECORDS</a:t>
            </a:r>
            <a:endParaRPr b="0" lang="en-US" sz="4400" spc="-1" strike="noStrike">
              <a:latin typeface="Arial"/>
            </a:endParaRPr>
          </a:p>
        </p:txBody>
      </p:sp>
      <p:sp>
        <p:nvSpPr>
          <p:cNvPr id="126" name="CustomShape 2"/>
          <p:cNvSpPr/>
          <p:nvPr/>
        </p:nvSpPr>
        <p:spPr>
          <a:xfrm>
            <a:off x="548640" y="1371600"/>
            <a:ext cx="9232920" cy="178704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2400" spc="-1" strike="noStrike">
                <a:solidFill>
                  <a:srgbClr val="000000"/>
                </a:solidFill>
                <a:latin typeface="Arial"/>
                <a:ea typeface="DejaVu Sans"/>
              </a:rPr>
              <a:t>Note: The Cabrillo log standard states that the fields of data in the</a:t>
            </a:r>
            <a:endParaRPr b="0" lang="en-US" sz="2400" spc="-1" strike="noStrike">
              <a:latin typeface="Arial"/>
            </a:endParaRPr>
          </a:p>
          <a:p>
            <a:pPr>
              <a:lnSpc>
                <a:spcPct val="100000"/>
              </a:lnSpc>
            </a:pPr>
            <a:r>
              <a:rPr b="0" lang="en-US" sz="2400" spc="-1" strike="noStrike">
                <a:solidFill>
                  <a:srgbClr val="000000"/>
                </a:solidFill>
                <a:latin typeface="Arial"/>
                <a:ea typeface="DejaVu Sans"/>
              </a:rPr>
              <a:t>          </a:t>
            </a:r>
            <a:r>
              <a:rPr b="0" lang="en-US" sz="2400" spc="-1" strike="noStrike">
                <a:solidFill>
                  <a:srgbClr val="000000"/>
                </a:solidFill>
                <a:latin typeface="Arial"/>
                <a:ea typeface="DejaVu Sans"/>
              </a:rPr>
              <a:t>QSO records must start and end at specific character</a:t>
            </a:r>
            <a:endParaRPr b="0" lang="en-US" sz="2400" spc="-1" strike="noStrike">
              <a:latin typeface="Arial"/>
            </a:endParaRPr>
          </a:p>
          <a:p>
            <a:pPr>
              <a:lnSpc>
                <a:spcPct val="100000"/>
              </a:lnSpc>
            </a:pPr>
            <a:r>
              <a:rPr b="0" lang="en-US" sz="2400" spc="-1" strike="noStrike">
                <a:solidFill>
                  <a:srgbClr val="000000"/>
                </a:solidFill>
                <a:latin typeface="Arial"/>
                <a:ea typeface="DejaVu Sans"/>
              </a:rPr>
              <a:t>          </a:t>
            </a:r>
            <a:r>
              <a:rPr b="0" lang="en-US" sz="2400" spc="-1" strike="noStrike">
                <a:solidFill>
                  <a:srgbClr val="000000"/>
                </a:solidFill>
                <a:latin typeface="Arial"/>
                <a:ea typeface="DejaVu Sans"/>
              </a:rPr>
              <a:t>locations.  We do not require that for the Virginia QSO Party.</a:t>
            </a:r>
            <a:endParaRPr b="0" lang="en-US" sz="2400" spc="-1" strike="noStrike">
              <a:latin typeface="Arial"/>
            </a:endParaRPr>
          </a:p>
          <a:p>
            <a:pPr>
              <a:lnSpc>
                <a:spcPct val="100000"/>
              </a:lnSpc>
            </a:pPr>
            <a:r>
              <a:rPr b="0" lang="en-US" sz="2400" spc="-1" strike="noStrike">
                <a:solidFill>
                  <a:srgbClr val="000000"/>
                </a:solidFill>
                <a:latin typeface="Arial"/>
                <a:ea typeface="DejaVu Sans"/>
              </a:rPr>
              <a:t>          </a:t>
            </a:r>
            <a:r>
              <a:rPr b="0" lang="en-US" sz="2400" spc="-1" strike="noStrike">
                <a:solidFill>
                  <a:srgbClr val="000000"/>
                </a:solidFill>
                <a:latin typeface="Arial"/>
                <a:ea typeface="DejaVu Sans"/>
              </a:rPr>
              <a:t>However we do require that the 11 fields of data are in the</a:t>
            </a:r>
            <a:endParaRPr b="0" lang="en-US" sz="2400" spc="-1" strike="noStrike">
              <a:latin typeface="Arial"/>
            </a:endParaRPr>
          </a:p>
          <a:p>
            <a:pPr>
              <a:lnSpc>
                <a:spcPct val="100000"/>
              </a:lnSpc>
            </a:pPr>
            <a:r>
              <a:rPr b="0" lang="en-US" sz="2400" spc="-1" strike="noStrike">
                <a:solidFill>
                  <a:srgbClr val="000000"/>
                </a:solidFill>
                <a:latin typeface="Arial"/>
                <a:ea typeface="DejaVu Sans"/>
              </a:rPr>
              <a:t>          </a:t>
            </a:r>
            <a:r>
              <a:rPr b="0" lang="en-US" sz="2400" spc="-1" strike="noStrike">
                <a:solidFill>
                  <a:srgbClr val="000000"/>
                </a:solidFill>
                <a:latin typeface="Arial"/>
                <a:ea typeface="DejaVu Sans"/>
              </a:rPr>
              <a:t>order shown here.</a:t>
            </a:r>
            <a:endParaRPr b="0" lang="en-US" sz="2400" spc="-1" strike="noStrike">
              <a:latin typeface="Arial"/>
            </a:endParaRPr>
          </a:p>
        </p:txBody>
      </p:sp>
      <p:sp>
        <p:nvSpPr>
          <p:cNvPr id="127" name="CustomShape 3"/>
          <p:cNvSpPr/>
          <p:nvPr/>
        </p:nvSpPr>
        <p:spPr>
          <a:xfrm>
            <a:off x="640080" y="3768480"/>
            <a:ext cx="9232920" cy="111168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1800" spc="-1" strike="noStrike">
                <a:solidFill>
                  <a:srgbClr val="000000"/>
                </a:solidFill>
                <a:latin typeface="Arial"/>
                <a:ea typeface="DejaVu Sans"/>
              </a:rPr>
              <a:t>             </a:t>
            </a:r>
            <a:r>
              <a:rPr b="0" lang="en-US" sz="1800" spc="-1" strike="noStrike">
                <a:solidFill>
                  <a:srgbClr val="000000"/>
                </a:solidFill>
                <a:latin typeface="Arial"/>
                <a:ea typeface="DejaVu Sans"/>
              </a:rPr>
              <a:t>freq/                                             ------your----------         --------other-----------</a:t>
            </a:r>
            <a:endParaRPr b="0" lang="en-US" sz="1800" spc="-1" strike="noStrike">
              <a:latin typeface="Arial"/>
            </a:endParaRPr>
          </a:p>
          <a:p>
            <a:pPr>
              <a:lnSpc>
                <a:spcPct val="100000"/>
              </a:lnSpc>
            </a:pPr>
            <a:r>
              <a:rPr b="0" lang="en-US" sz="1800" spc="-1" strike="noStrike">
                <a:solidFill>
                  <a:srgbClr val="000000"/>
                </a:solidFill>
                <a:latin typeface="Arial"/>
                <a:ea typeface="DejaVu Sans"/>
              </a:rPr>
              <a:t>  </a:t>
            </a:r>
            <a:r>
              <a:rPr b="0" lang="en-US" sz="1800" spc="-1" strike="noStrike">
                <a:solidFill>
                  <a:srgbClr val="000000"/>
                </a:solidFill>
                <a:latin typeface="Arial"/>
                <a:ea typeface="DejaVu Sans"/>
              </a:rPr>
              <a:t>tag      band  mode        date      time      call    num    qth          call         num    qth</a:t>
            </a: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800" spc="-1" strike="noStrike">
                <a:solidFill>
                  <a:srgbClr val="000000"/>
                </a:solidFill>
                <a:latin typeface="Arial"/>
                <a:ea typeface="DejaVu Sans"/>
              </a:rPr>
              <a:t>QSO:    40M   PH     2023-03-19 1435    K4ABC    7     PAG      K2BFY    148    LDN </a:t>
            </a:r>
            <a:endParaRPr b="0" lang="en-US" sz="1800" spc="-1" strike="noStrike">
              <a:latin typeface="Arial"/>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CustomShape 1"/>
          <p:cNvSpPr/>
          <p:nvPr/>
        </p:nvSpPr>
        <p:spPr>
          <a:xfrm>
            <a:off x="822960" y="731520"/>
            <a:ext cx="2374920" cy="59976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1800" spc="-1" strike="noStrike">
                <a:solidFill>
                  <a:srgbClr val="000000"/>
                </a:solidFill>
                <a:latin typeface="Arial"/>
                <a:ea typeface="DejaVu Sans"/>
              </a:rPr>
              <a:t>Frequency to Band</a:t>
            </a:r>
            <a:endParaRPr b="0" lang="en-US" sz="1800" spc="-1" strike="noStrike">
              <a:latin typeface="Arial"/>
            </a:endParaRPr>
          </a:p>
          <a:p>
            <a:pPr>
              <a:lnSpc>
                <a:spcPct val="100000"/>
              </a:lnSpc>
            </a:pPr>
            <a:r>
              <a:rPr b="0" lang="en-US" sz="1800" spc="-1" strike="noStrike">
                <a:solidFill>
                  <a:srgbClr val="000000"/>
                </a:solidFill>
                <a:latin typeface="Arial"/>
                <a:ea typeface="DejaVu Sans"/>
              </a:rPr>
              <a:t>     </a:t>
            </a:r>
            <a:r>
              <a:rPr b="0" lang="en-US" sz="1800" spc="-1" strike="noStrike">
                <a:solidFill>
                  <a:srgbClr val="000000"/>
                </a:solidFill>
                <a:latin typeface="Arial"/>
                <a:ea typeface="DejaVu Sans"/>
              </a:rPr>
              <a:t>Conversion</a:t>
            </a:r>
            <a:endParaRPr b="0" lang="en-US" sz="1800" spc="-1" strike="noStrike">
              <a:latin typeface="Arial"/>
            </a:endParaRPr>
          </a:p>
        </p:txBody>
      </p:sp>
      <p:pic>
        <p:nvPicPr>
          <p:cNvPr id="129" name="" descr=""/>
          <p:cNvPicPr/>
          <p:nvPr/>
        </p:nvPicPr>
        <p:blipFill>
          <a:blip r:embed="rId1"/>
          <a:stretch/>
        </p:blipFill>
        <p:spPr>
          <a:xfrm>
            <a:off x="4138200" y="130320"/>
            <a:ext cx="1963440" cy="5407200"/>
          </a:xfrm>
          <a:prstGeom prst="rect">
            <a:avLst/>
          </a:prstGeom>
          <a:ln>
            <a:noFill/>
          </a:ln>
        </p:spPr>
      </p:pic>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CustomShape 1"/>
          <p:cNvSpPr/>
          <p:nvPr/>
        </p:nvSpPr>
        <p:spPr>
          <a:xfrm>
            <a:off x="2651760" y="456480"/>
            <a:ext cx="4569480" cy="484452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1800" spc="-1" strike="noStrike">
                <a:solidFill>
                  <a:srgbClr val="000000"/>
                </a:solidFill>
                <a:latin typeface="Arial"/>
                <a:ea typeface="DejaVu Sans"/>
              </a:rPr>
              <a:t>Cabrillo: freq is frequency or band</a:t>
            </a: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800" spc="-1" strike="noStrike">
                <a:solidFill>
                  <a:srgbClr val="000000"/>
                </a:solidFill>
                <a:latin typeface="Arial"/>
                <a:ea typeface="DejaVu Sans"/>
              </a:rPr>
              <a:t>1800 or actual frequency in kHz</a:t>
            </a:r>
            <a:endParaRPr b="0" lang="en-US" sz="1800" spc="-1" strike="noStrike">
              <a:latin typeface="Arial"/>
            </a:endParaRPr>
          </a:p>
          <a:p>
            <a:pPr>
              <a:lnSpc>
                <a:spcPct val="100000"/>
              </a:lnSpc>
            </a:pPr>
            <a:r>
              <a:rPr b="0" lang="en-US" sz="1800" spc="-1" strike="noStrike">
                <a:solidFill>
                  <a:srgbClr val="000000"/>
                </a:solidFill>
                <a:latin typeface="Arial"/>
                <a:ea typeface="DejaVu Sans"/>
              </a:rPr>
              <a:t>3500 or actual frequency in kHz</a:t>
            </a:r>
            <a:endParaRPr b="0" lang="en-US" sz="1800" spc="-1" strike="noStrike">
              <a:latin typeface="Arial"/>
            </a:endParaRPr>
          </a:p>
          <a:p>
            <a:pPr>
              <a:lnSpc>
                <a:spcPct val="100000"/>
              </a:lnSpc>
            </a:pPr>
            <a:r>
              <a:rPr b="0" lang="en-US" sz="1800" spc="-1" strike="noStrike">
                <a:solidFill>
                  <a:srgbClr val="000000"/>
                </a:solidFill>
                <a:latin typeface="Arial"/>
                <a:ea typeface="DejaVu Sans"/>
              </a:rPr>
              <a:t>7000 or actual frequency in kHz</a:t>
            </a:r>
            <a:endParaRPr b="0" lang="en-US" sz="1800" spc="-1" strike="noStrike">
              <a:latin typeface="Arial"/>
            </a:endParaRPr>
          </a:p>
          <a:p>
            <a:pPr>
              <a:lnSpc>
                <a:spcPct val="100000"/>
              </a:lnSpc>
            </a:pPr>
            <a:r>
              <a:rPr b="0" lang="en-US" sz="1800" spc="-1" strike="noStrike">
                <a:solidFill>
                  <a:srgbClr val="000000"/>
                </a:solidFill>
                <a:latin typeface="Arial"/>
                <a:ea typeface="DejaVu Sans"/>
              </a:rPr>
              <a:t>14000 or actual frequency in kHz</a:t>
            </a:r>
            <a:endParaRPr b="0" lang="en-US" sz="1800" spc="-1" strike="noStrike">
              <a:latin typeface="Arial"/>
            </a:endParaRPr>
          </a:p>
          <a:p>
            <a:pPr>
              <a:lnSpc>
                <a:spcPct val="100000"/>
              </a:lnSpc>
            </a:pPr>
            <a:r>
              <a:rPr b="0" lang="en-US" sz="1800" spc="-1" strike="noStrike">
                <a:solidFill>
                  <a:srgbClr val="000000"/>
                </a:solidFill>
                <a:latin typeface="Arial"/>
                <a:ea typeface="DejaVu Sans"/>
              </a:rPr>
              <a:t>21000 or actual frequency in kHz</a:t>
            </a:r>
            <a:endParaRPr b="0" lang="en-US" sz="1800" spc="-1" strike="noStrike">
              <a:latin typeface="Arial"/>
            </a:endParaRPr>
          </a:p>
          <a:p>
            <a:pPr>
              <a:lnSpc>
                <a:spcPct val="100000"/>
              </a:lnSpc>
            </a:pPr>
            <a:r>
              <a:rPr b="0" lang="en-US" sz="1800" spc="-1" strike="noStrike">
                <a:solidFill>
                  <a:srgbClr val="000000"/>
                </a:solidFill>
                <a:latin typeface="Arial"/>
                <a:ea typeface="DejaVu Sans"/>
              </a:rPr>
              <a:t>28000 or actual frequency in kHz</a:t>
            </a:r>
            <a:endParaRPr b="0" lang="en-US" sz="1800" spc="-1" strike="noStrike">
              <a:latin typeface="Arial"/>
            </a:endParaRPr>
          </a:p>
          <a:p>
            <a:pPr>
              <a:lnSpc>
                <a:spcPct val="100000"/>
              </a:lnSpc>
            </a:pPr>
            <a:r>
              <a:rPr b="0" lang="en-US" sz="1800" spc="-1" strike="noStrike">
                <a:solidFill>
                  <a:srgbClr val="000000"/>
                </a:solidFill>
                <a:latin typeface="Arial"/>
                <a:ea typeface="DejaVu Sans"/>
              </a:rPr>
              <a:t>50</a:t>
            </a:r>
            <a:endParaRPr b="0" lang="en-US" sz="1800" spc="-1" strike="noStrike">
              <a:latin typeface="Arial"/>
            </a:endParaRPr>
          </a:p>
          <a:p>
            <a:pPr>
              <a:lnSpc>
                <a:spcPct val="100000"/>
              </a:lnSpc>
            </a:pPr>
            <a:r>
              <a:rPr b="0" lang="en-US" sz="1800" spc="-1" strike="noStrike">
                <a:solidFill>
                  <a:srgbClr val="000000"/>
                </a:solidFill>
                <a:latin typeface="Arial"/>
                <a:ea typeface="DejaVu Sans"/>
              </a:rPr>
              <a:t>70</a:t>
            </a:r>
            <a:endParaRPr b="0" lang="en-US" sz="1800" spc="-1" strike="noStrike">
              <a:latin typeface="Arial"/>
            </a:endParaRPr>
          </a:p>
          <a:p>
            <a:pPr>
              <a:lnSpc>
                <a:spcPct val="100000"/>
              </a:lnSpc>
            </a:pPr>
            <a:r>
              <a:rPr b="0" lang="en-US" sz="1800" spc="-1" strike="noStrike">
                <a:solidFill>
                  <a:srgbClr val="000000"/>
                </a:solidFill>
                <a:latin typeface="Arial"/>
                <a:ea typeface="DejaVu Sans"/>
              </a:rPr>
              <a:t>144</a:t>
            </a:r>
            <a:endParaRPr b="0" lang="en-US" sz="1800" spc="-1" strike="noStrike">
              <a:latin typeface="Arial"/>
            </a:endParaRPr>
          </a:p>
          <a:p>
            <a:pPr>
              <a:lnSpc>
                <a:spcPct val="100000"/>
              </a:lnSpc>
            </a:pPr>
            <a:r>
              <a:rPr b="0" lang="en-US" sz="1800" spc="-1" strike="noStrike">
                <a:solidFill>
                  <a:srgbClr val="000000"/>
                </a:solidFill>
                <a:latin typeface="Arial"/>
                <a:ea typeface="DejaVu Sans"/>
              </a:rPr>
              <a:t>222</a:t>
            </a:r>
            <a:endParaRPr b="0" lang="en-US" sz="1800" spc="-1" strike="noStrike">
              <a:latin typeface="Arial"/>
            </a:endParaRPr>
          </a:p>
          <a:p>
            <a:pPr>
              <a:lnSpc>
                <a:spcPct val="100000"/>
              </a:lnSpc>
            </a:pPr>
            <a:r>
              <a:rPr b="0" lang="en-US" sz="1800" spc="-1" strike="noStrike">
                <a:solidFill>
                  <a:srgbClr val="000000"/>
                </a:solidFill>
                <a:latin typeface="Arial"/>
                <a:ea typeface="DejaVu Sans"/>
              </a:rPr>
              <a:t>432</a:t>
            </a:r>
            <a:endParaRPr b="0" lang="en-US" sz="1800" spc="-1" strike="noStrike">
              <a:latin typeface="Arial"/>
            </a:endParaRPr>
          </a:p>
          <a:p>
            <a:pPr>
              <a:lnSpc>
                <a:spcPct val="100000"/>
              </a:lnSpc>
            </a:pPr>
            <a:r>
              <a:rPr b="0" lang="en-US" sz="1800" spc="-1" strike="noStrike">
                <a:solidFill>
                  <a:srgbClr val="000000"/>
                </a:solidFill>
                <a:latin typeface="Arial"/>
                <a:ea typeface="DejaVu Sans"/>
              </a:rPr>
              <a:t>902</a:t>
            </a:r>
            <a:endParaRPr b="0" lang="en-US" sz="1800" spc="-1" strike="noStrike">
              <a:latin typeface="Arial"/>
            </a:endParaRPr>
          </a:p>
          <a:p>
            <a:pPr>
              <a:lnSpc>
                <a:spcPct val="100000"/>
              </a:lnSpc>
            </a:pPr>
            <a:r>
              <a:rPr b="0" lang="en-US" sz="1800" spc="-1" strike="noStrike">
                <a:solidFill>
                  <a:srgbClr val="000000"/>
                </a:solidFill>
                <a:latin typeface="Arial"/>
                <a:ea typeface="DejaVu Sans"/>
              </a:rPr>
              <a:t>1.2G</a:t>
            </a:r>
            <a:endParaRPr b="0" lang="en-US" sz="1800" spc="-1" strike="noStrike">
              <a:latin typeface="Arial"/>
            </a:endParaRPr>
          </a:p>
          <a:p>
            <a:pPr>
              <a:lnSpc>
                <a:spcPct val="100000"/>
              </a:lnSpc>
            </a:pPr>
            <a:r>
              <a:rPr b="0" lang="en-US" sz="1800" spc="-1" strike="noStrike">
                <a:solidFill>
                  <a:srgbClr val="000000"/>
                </a:solidFill>
                <a:latin typeface="Arial"/>
                <a:ea typeface="DejaVu Sans"/>
              </a:rPr>
              <a:t>2.3G</a:t>
            </a:r>
            <a:endParaRPr b="0" lang="en-US" sz="1800" spc="-1" strike="noStrike">
              <a:latin typeface="Arial"/>
            </a:endParaRPr>
          </a:p>
          <a:p>
            <a:pPr>
              <a:lnSpc>
                <a:spcPct val="100000"/>
              </a:lnSpc>
            </a:pPr>
            <a:r>
              <a:rPr b="0" lang="en-US" sz="1800" spc="-1" strike="noStrike">
                <a:solidFill>
                  <a:srgbClr val="000000"/>
                </a:solidFill>
                <a:latin typeface="Arial"/>
                <a:ea typeface="DejaVu Sans"/>
              </a:rPr>
              <a:t>3.4G</a:t>
            </a:r>
            <a:endParaRPr b="0" lang="en-US" sz="1800" spc="-1" strike="noStrike">
              <a:latin typeface="Arial"/>
            </a:endParaRPr>
          </a:p>
          <a:p>
            <a:pPr>
              <a:lnSpc>
                <a:spcPct val="100000"/>
              </a:lnSpc>
            </a:pPr>
            <a:r>
              <a:rPr b="0" lang="en-US" sz="1800" spc="-1" strike="noStrike">
                <a:solidFill>
                  <a:srgbClr val="000000"/>
                </a:solidFill>
                <a:latin typeface="Arial"/>
                <a:ea typeface="DejaVu Sans"/>
              </a:rPr>
              <a:t>5.7G</a:t>
            </a:r>
            <a:endParaRPr b="0" lang="en-US" sz="1800" spc="-1" strike="noStrike">
              <a:latin typeface="Arial"/>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CustomShape 1"/>
          <p:cNvSpPr/>
          <p:nvPr/>
        </p:nvSpPr>
        <p:spPr>
          <a:xfrm>
            <a:off x="3383280" y="457200"/>
            <a:ext cx="1186200" cy="469512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1800" spc="-1" strike="noStrike">
                <a:solidFill>
                  <a:srgbClr val="000000"/>
                </a:solidFill>
                <a:latin typeface="Arial"/>
                <a:ea typeface="DejaVu Sans"/>
              </a:rPr>
              <a:t>Cabrillo</a:t>
            </a:r>
            <a:r>
              <a:rPr b="0" lang="en-US" sz="1800" spc="-1" strike="noStrike">
                <a:solidFill>
                  <a:srgbClr val="000000"/>
                </a:solidFill>
                <a:latin typeface="Arial"/>
                <a:ea typeface="DejaVu Sans"/>
              </a:rPr>
              <a:t>	</a:t>
            </a:r>
            <a:r>
              <a:rPr b="0" lang="en-US" sz="1800" spc="-1" strike="noStrike">
                <a:solidFill>
                  <a:srgbClr val="000000"/>
                </a:solidFill>
                <a:latin typeface="Arial"/>
                <a:ea typeface="DejaVu Sans"/>
              </a:rPr>
              <a:t>	</a:t>
            </a:r>
            <a:endParaRPr b="0" lang="en-US" sz="1800" spc="-1" strike="noStrike">
              <a:latin typeface="Arial"/>
            </a:endParaRPr>
          </a:p>
          <a:p>
            <a:pPr>
              <a:lnSpc>
                <a:spcPct val="100000"/>
              </a:lnSpc>
            </a:pPr>
            <a:r>
              <a:rPr b="0" lang="en-US" sz="1800" spc="-1" strike="noStrike">
                <a:solidFill>
                  <a:srgbClr val="000000"/>
                </a:solidFill>
                <a:latin typeface="Arial"/>
                <a:ea typeface="DejaVu Sans"/>
              </a:rPr>
              <a:t>160M</a:t>
            </a:r>
            <a:endParaRPr b="0" lang="en-US" sz="1800" spc="-1" strike="noStrike">
              <a:latin typeface="Arial"/>
            </a:endParaRPr>
          </a:p>
          <a:p>
            <a:pPr>
              <a:lnSpc>
                <a:spcPct val="100000"/>
              </a:lnSpc>
            </a:pPr>
            <a:r>
              <a:rPr b="0" lang="en-US" sz="1800" spc="-1" strike="noStrike">
                <a:solidFill>
                  <a:srgbClr val="000000"/>
                </a:solidFill>
                <a:latin typeface="Arial"/>
                <a:ea typeface="DejaVu Sans"/>
              </a:rPr>
              <a:t>80M</a:t>
            </a:r>
            <a:endParaRPr b="0" lang="en-US" sz="1800" spc="-1" strike="noStrike">
              <a:latin typeface="Arial"/>
            </a:endParaRPr>
          </a:p>
          <a:p>
            <a:pPr>
              <a:lnSpc>
                <a:spcPct val="100000"/>
              </a:lnSpc>
            </a:pPr>
            <a:r>
              <a:rPr b="0" lang="en-US" sz="1800" spc="-1" strike="noStrike">
                <a:solidFill>
                  <a:srgbClr val="000000"/>
                </a:solidFill>
                <a:latin typeface="Arial"/>
                <a:ea typeface="DejaVu Sans"/>
              </a:rPr>
              <a:t>40M</a:t>
            </a:r>
            <a:endParaRPr b="0" lang="en-US" sz="1800" spc="-1" strike="noStrike">
              <a:latin typeface="Arial"/>
            </a:endParaRPr>
          </a:p>
          <a:p>
            <a:pPr>
              <a:lnSpc>
                <a:spcPct val="100000"/>
              </a:lnSpc>
            </a:pPr>
            <a:r>
              <a:rPr b="0" lang="en-US" sz="1800" spc="-1" strike="noStrike">
                <a:solidFill>
                  <a:srgbClr val="000000"/>
                </a:solidFill>
                <a:latin typeface="Arial"/>
                <a:ea typeface="DejaVu Sans"/>
              </a:rPr>
              <a:t>20M</a:t>
            </a:r>
            <a:endParaRPr b="0" lang="en-US" sz="1800" spc="-1" strike="noStrike">
              <a:latin typeface="Arial"/>
            </a:endParaRPr>
          </a:p>
          <a:p>
            <a:pPr>
              <a:lnSpc>
                <a:spcPct val="100000"/>
              </a:lnSpc>
            </a:pPr>
            <a:r>
              <a:rPr b="0" lang="en-US" sz="1800" spc="-1" strike="noStrike">
                <a:solidFill>
                  <a:srgbClr val="000000"/>
                </a:solidFill>
                <a:latin typeface="Arial"/>
                <a:ea typeface="DejaVu Sans"/>
              </a:rPr>
              <a:t>15M</a:t>
            </a:r>
            <a:endParaRPr b="0" lang="en-US" sz="1800" spc="-1" strike="noStrike">
              <a:latin typeface="Arial"/>
            </a:endParaRPr>
          </a:p>
          <a:p>
            <a:pPr>
              <a:lnSpc>
                <a:spcPct val="100000"/>
              </a:lnSpc>
            </a:pPr>
            <a:r>
              <a:rPr b="0" lang="en-US" sz="1800" spc="-1" strike="noStrike">
                <a:solidFill>
                  <a:srgbClr val="000000"/>
                </a:solidFill>
                <a:latin typeface="Arial"/>
                <a:ea typeface="DejaVu Sans"/>
              </a:rPr>
              <a:t>10M</a:t>
            </a:r>
            <a:endParaRPr b="0" lang="en-US" sz="1800" spc="-1" strike="noStrike">
              <a:latin typeface="Arial"/>
            </a:endParaRPr>
          </a:p>
          <a:p>
            <a:pPr>
              <a:lnSpc>
                <a:spcPct val="100000"/>
              </a:lnSpc>
            </a:pPr>
            <a:r>
              <a:rPr b="0" lang="en-US" sz="1800" spc="-1" strike="noStrike">
                <a:solidFill>
                  <a:srgbClr val="000000"/>
                </a:solidFill>
                <a:latin typeface="Arial"/>
                <a:ea typeface="DejaVu Sans"/>
              </a:rPr>
              <a:t>6M</a:t>
            </a:r>
            <a:endParaRPr b="0" lang="en-US" sz="1800" spc="-1" strike="noStrike">
              <a:latin typeface="Arial"/>
            </a:endParaRPr>
          </a:p>
          <a:p>
            <a:pPr>
              <a:lnSpc>
                <a:spcPct val="100000"/>
              </a:lnSpc>
            </a:pPr>
            <a:r>
              <a:rPr b="0" lang="en-US" sz="1800" spc="-1" strike="noStrike">
                <a:solidFill>
                  <a:srgbClr val="000000"/>
                </a:solidFill>
                <a:latin typeface="Arial"/>
                <a:ea typeface="DejaVu Sans"/>
              </a:rPr>
              <a:t>4M</a:t>
            </a:r>
            <a:endParaRPr b="0" lang="en-US" sz="1800" spc="-1" strike="noStrike">
              <a:latin typeface="Arial"/>
            </a:endParaRPr>
          </a:p>
          <a:p>
            <a:pPr>
              <a:lnSpc>
                <a:spcPct val="100000"/>
              </a:lnSpc>
            </a:pPr>
            <a:r>
              <a:rPr b="0" lang="en-US" sz="1800" spc="-1" strike="noStrike">
                <a:solidFill>
                  <a:srgbClr val="000000"/>
                </a:solidFill>
                <a:latin typeface="Arial"/>
                <a:ea typeface="DejaVu Sans"/>
              </a:rPr>
              <a:t>2M</a:t>
            </a:r>
            <a:endParaRPr b="0" lang="en-US" sz="1800" spc="-1" strike="noStrike">
              <a:latin typeface="Arial"/>
            </a:endParaRPr>
          </a:p>
          <a:p>
            <a:pPr>
              <a:lnSpc>
                <a:spcPct val="100000"/>
              </a:lnSpc>
            </a:pPr>
            <a:r>
              <a:rPr b="0" lang="en-US" sz="1800" spc="-1" strike="noStrike">
                <a:solidFill>
                  <a:srgbClr val="000000"/>
                </a:solidFill>
                <a:latin typeface="Arial"/>
                <a:ea typeface="DejaVu Sans"/>
              </a:rPr>
              <a:t>222</a:t>
            </a:r>
            <a:endParaRPr b="0" lang="en-US" sz="1800" spc="-1" strike="noStrike">
              <a:latin typeface="Arial"/>
            </a:endParaRPr>
          </a:p>
          <a:p>
            <a:pPr>
              <a:lnSpc>
                <a:spcPct val="100000"/>
              </a:lnSpc>
            </a:pPr>
            <a:r>
              <a:rPr b="0" lang="en-US" sz="1800" spc="-1" strike="noStrike">
                <a:solidFill>
                  <a:srgbClr val="000000"/>
                </a:solidFill>
                <a:latin typeface="Arial"/>
                <a:ea typeface="DejaVu Sans"/>
              </a:rPr>
              <a:t>432</a:t>
            </a:r>
            <a:endParaRPr b="0" lang="en-US" sz="1800" spc="-1" strike="noStrike">
              <a:latin typeface="Arial"/>
            </a:endParaRPr>
          </a:p>
          <a:p>
            <a:pPr>
              <a:lnSpc>
                <a:spcPct val="100000"/>
              </a:lnSpc>
            </a:pPr>
            <a:r>
              <a:rPr b="0" lang="en-US" sz="1800" spc="-1" strike="noStrike">
                <a:solidFill>
                  <a:srgbClr val="000000"/>
                </a:solidFill>
                <a:latin typeface="Arial"/>
                <a:ea typeface="DejaVu Sans"/>
              </a:rPr>
              <a:t>902</a:t>
            </a:r>
            <a:endParaRPr b="0" lang="en-US" sz="1800" spc="-1" strike="noStrike">
              <a:latin typeface="Arial"/>
            </a:endParaRPr>
          </a:p>
          <a:p>
            <a:pPr>
              <a:lnSpc>
                <a:spcPct val="100000"/>
              </a:lnSpc>
            </a:pPr>
            <a:r>
              <a:rPr b="0" lang="en-US" sz="1800" spc="-1" strike="noStrike">
                <a:solidFill>
                  <a:srgbClr val="000000"/>
                </a:solidFill>
                <a:latin typeface="Arial"/>
                <a:ea typeface="DejaVu Sans"/>
              </a:rPr>
              <a:t>1.2G</a:t>
            </a:r>
            <a:endParaRPr b="0" lang="en-US" sz="1800" spc="-1" strike="noStrike">
              <a:latin typeface="Arial"/>
            </a:endParaRPr>
          </a:p>
          <a:p>
            <a:pPr>
              <a:lnSpc>
                <a:spcPct val="100000"/>
              </a:lnSpc>
            </a:pPr>
            <a:r>
              <a:rPr b="0" lang="en-US" sz="1800" spc="-1" strike="noStrike">
                <a:solidFill>
                  <a:srgbClr val="000000"/>
                </a:solidFill>
                <a:latin typeface="Arial"/>
                <a:ea typeface="DejaVu Sans"/>
              </a:rPr>
              <a:t>2.3G</a:t>
            </a:r>
            <a:endParaRPr b="0" lang="en-US" sz="1800" spc="-1" strike="noStrike">
              <a:latin typeface="Arial"/>
            </a:endParaRPr>
          </a:p>
          <a:p>
            <a:pPr>
              <a:lnSpc>
                <a:spcPct val="100000"/>
              </a:lnSpc>
            </a:pPr>
            <a:r>
              <a:rPr b="0" lang="en-US" sz="1800" spc="-1" strike="noStrike">
                <a:solidFill>
                  <a:srgbClr val="000000"/>
                </a:solidFill>
                <a:latin typeface="Arial"/>
                <a:ea typeface="DejaVu Sans"/>
              </a:rPr>
              <a:t>3.4G</a:t>
            </a:r>
            <a:endParaRPr b="0" lang="en-US" sz="1800" spc="-1" strike="noStrike">
              <a:latin typeface="Arial"/>
            </a:endParaRPr>
          </a:p>
          <a:p>
            <a:pPr>
              <a:lnSpc>
                <a:spcPct val="100000"/>
              </a:lnSpc>
            </a:pPr>
            <a:r>
              <a:rPr b="0" lang="en-US" sz="1800" spc="-1" strike="noStrike">
                <a:solidFill>
                  <a:srgbClr val="000000"/>
                </a:solidFill>
                <a:latin typeface="Arial"/>
                <a:ea typeface="DejaVu Sans"/>
              </a:rPr>
              <a:t>5.7G</a:t>
            </a:r>
            <a:endParaRPr b="0" lang="en-US" sz="1800" spc="-1" strike="noStrike">
              <a:latin typeface="Arial"/>
            </a:endParaRPr>
          </a:p>
        </p:txBody>
      </p:sp>
      <p:sp>
        <p:nvSpPr>
          <p:cNvPr id="132" name="CustomShape 2"/>
          <p:cNvSpPr/>
          <p:nvPr/>
        </p:nvSpPr>
        <p:spPr>
          <a:xfrm>
            <a:off x="4846320" y="457200"/>
            <a:ext cx="2283480" cy="469512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1800" spc="-1" strike="noStrike">
                <a:solidFill>
                  <a:srgbClr val="000000"/>
                </a:solidFill>
                <a:latin typeface="Arial"/>
                <a:ea typeface="DejaVu Sans"/>
              </a:rPr>
              <a:t>VA QSO Party</a:t>
            </a: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800" spc="-1" strike="noStrike">
                <a:solidFill>
                  <a:srgbClr val="000000"/>
                </a:solidFill>
                <a:latin typeface="Arial"/>
                <a:ea typeface="DejaVu Sans"/>
              </a:rPr>
              <a:t>160M</a:t>
            </a:r>
            <a:endParaRPr b="0" lang="en-US" sz="1800" spc="-1" strike="noStrike">
              <a:latin typeface="Arial"/>
            </a:endParaRPr>
          </a:p>
          <a:p>
            <a:pPr>
              <a:lnSpc>
                <a:spcPct val="100000"/>
              </a:lnSpc>
            </a:pPr>
            <a:r>
              <a:rPr b="0" lang="en-US" sz="1800" spc="-1" strike="noStrike">
                <a:solidFill>
                  <a:srgbClr val="000000"/>
                </a:solidFill>
                <a:latin typeface="Arial"/>
                <a:ea typeface="DejaVu Sans"/>
              </a:rPr>
              <a:t>80M</a:t>
            </a:r>
            <a:endParaRPr b="0" lang="en-US" sz="1800" spc="-1" strike="noStrike">
              <a:latin typeface="Arial"/>
            </a:endParaRPr>
          </a:p>
          <a:p>
            <a:pPr>
              <a:lnSpc>
                <a:spcPct val="100000"/>
              </a:lnSpc>
            </a:pPr>
            <a:r>
              <a:rPr b="0" lang="en-US" sz="1800" spc="-1" strike="noStrike">
                <a:solidFill>
                  <a:srgbClr val="000000"/>
                </a:solidFill>
                <a:latin typeface="Arial"/>
                <a:ea typeface="DejaVu Sans"/>
              </a:rPr>
              <a:t>40M</a:t>
            </a:r>
            <a:endParaRPr b="0" lang="en-US" sz="1800" spc="-1" strike="noStrike">
              <a:latin typeface="Arial"/>
            </a:endParaRPr>
          </a:p>
          <a:p>
            <a:pPr>
              <a:lnSpc>
                <a:spcPct val="100000"/>
              </a:lnSpc>
            </a:pPr>
            <a:r>
              <a:rPr b="0" lang="en-US" sz="1800" spc="-1" strike="noStrike">
                <a:solidFill>
                  <a:srgbClr val="000000"/>
                </a:solidFill>
                <a:latin typeface="Arial"/>
                <a:ea typeface="DejaVu Sans"/>
              </a:rPr>
              <a:t>20M</a:t>
            </a:r>
            <a:endParaRPr b="0" lang="en-US" sz="1800" spc="-1" strike="noStrike">
              <a:latin typeface="Arial"/>
            </a:endParaRPr>
          </a:p>
          <a:p>
            <a:pPr>
              <a:lnSpc>
                <a:spcPct val="100000"/>
              </a:lnSpc>
            </a:pPr>
            <a:r>
              <a:rPr b="0" lang="en-US" sz="1800" spc="-1" strike="noStrike">
                <a:solidFill>
                  <a:srgbClr val="000000"/>
                </a:solidFill>
                <a:latin typeface="Arial"/>
                <a:ea typeface="DejaVu Sans"/>
              </a:rPr>
              <a:t>15M</a:t>
            </a:r>
            <a:endParaRPr b="0" lang="en-US" sz="1800" spc="-1" strike="noStrike">
              <a:latin typeface="Arial"/>
            </a:endParaRPr>
          </a:p>
          <a:p>
            <a:pPr>
              <a:lnSpc>
                <a:spcPct val="100000"/>
              </a:lnSpc>
            </a:pPr>
            <a:r>
              <a:rPr b="0" lang="en-US" sz="1800" spc="-1" strike="noStrike">
                <a:solidFill>
                  <a:srgbClr val="000000"/>
                </a:solidFill>
                <a:latin typeface="Arial"/>
                <a:ea typeface="DejaVu Sans"/>
              </a:rPr>
              <a:t>10M</a:t>
            </a:r>
            <a:endParaRPr b="0" lang="en-US" sz="1800" spc="-1" strike="noStrike">
              <a:latin typeface="Arial"/>
            </a:endParaRPr>
          </a:p>
          <a:p>
            <a:pPr>
              <a:lnSpc>
                <a:spcPct val="100000"/>
              </a:lnSpc>
            </a:pPr>
            <a:r>
              <a:rPr b="0" lang="en-US" sz="1800" spc="-1" strike="noStrike">
                <a:solidFill>
                  <a:srgbClr val="000000"/>
                </a:solidFill>
                <a:latin typeface="Arial"/>
                <a:ea typeface="DejaVu Sans"/>
              </a:rPr>
              <a:t>6M</a:t>
            </a:r>
            <a:endParaRPr b="0" lang="en-US" sz="1800" spc="-1" strike="noStrike">
              <a:latin typeface="Arial"/>
            </a:endParaRPr>
          </a:p>
          <a:p>
            <a:pPr>
              <a:lnSpc>
                <a:spcPct val="100000"/>
              </a:lnSpc>
            </a:pPr>
            <a:r>
              <a:rPr b="0" lang="en-US" sz="1800" spc="-1" strike="noStrike">
                <a:solidFill>
                  <a:srgbClr val="000000"/>
                </a:solidFill>
                <a:latin typeface="Arial"/>
                <a:ea typeface="DejaVu Sans"/>
              </a:rPr>
              <a:t>N/A</a:t>
            </a:r>
            <a:endParaRPr b="0" lang="en-US" sz="1800" spc="-1" strike="noStrike">
              <a:latin typeface="Arial"/>
            </a:endParaRPr>
          </a:p>
          <a:p>
            <a:pPr>
              <a:lnSpc>
                <a:spcPct val="100000"/>
              </a:lnSpc>
            </a:pPr>
            <a:r>
              <a:rPr b="0" lang="en-US" sz="1800" spc="-1" strike="noStrike">
                <a:solidFill>
                  <a:srgbClr val="000000"/>
                </a:solidFill>
                <a:latin typeface="Arial"/>
                <a:ea typeface="DejaVu Sans"/>
              </a:rPr>
              <a:t>2M</a:t>
            </a:r>
            <a:endParaRPr b="0" lang="en-US" sz="1800" spc="-1" strike="noStrike">
              <a:latin typeface="Arial"/>
            </a:endParaRPr>
          </a:p>
          <a:p>
            <a:pPr>
              <a:lnSpc>
                <a:spcPct val="100000"/>
              </a:lnSpc>
            </a:pPr>
            <a:r>
              <a:rPr b="0" lang="en-US" sz="1800" spc="-1" strike="noStrike">
                <a:solidFill>
                  <a:srgbClr val="000000"/>
                </a:solidFill>
                <a:latin typeface="Arial"/>
                <a:ea typeface="DejaVu Sans"/>
              </a:rPr>
              <a:t>1.25M</a:t>
            </a:r>
            <a:endParaRPr b="0" lang="en-US" sz="1800" spc="-1" strike="noStrike">
              <a:latin typeface="Arial"/>
            </a:endParaRPr>
          </a:p>
          <a:p>
            <a:pPr>
              <a:lnSpc>
                <a:spcPct val="100000"/>
              </a:lnSpc>
            </a:pPr>
            <a:r>
              <a:rPr b="0" lang="en-US" sz="1800" spc="-1" strike="noStrike">
                <a:solidFill>
                  <a:srgbClr val="000000"/>
                </a:solidFill>
                <a:latin typeface="Arial"/>
                <a:ea typeface="DejaVu Sans"/>
              </a:rPr>
              <a:t>70CM</a:t>
            </a:r>
            <a:endParaRPr b="0" lang="en-US" sz="1800" spc="-1" strike="noStrike">
              <a:latin typeface="Arial"/>
            </a:endParaRPr>
          </a:p>
          <a:p>
            <a:pPr>
              <a:lnSpc>
                <a:spcPct val="100000"/>
              </a:lnSpc>
            </a:pPr>
            <a:r>
              <a:rPr b="0" lang="en-US" sz="1800" spc="-1" strike="noStrike">
                <a:solidFill>
                  <a:srgbClr val="000000"/>
                </a:solidFill>
                <a:latin typeface="Arial"/>
                <a:ea typeface="DejaVu Sans"/>
              </a:rPr>
              <a:t>902</a:t>
            </a:r>
            <a:endParaRPr b="0" lang="en-US" sz="1800" spc="-1" strike="noStrike">
              <a:latin typeface="Arial"/>
            </a:endParaRPr>
          </a:p>
          <a:p>
            <a:pPr>
              <a:lnSpc>
                <a:spcPct val="100000"/>
              </a:lnSpc>
            </a:pPr>
            <a:r>
              <a:rPr b="0" lang="en-US" sz="1800" spc="-1" strike="noStrike">
                <a:solidFill>
                  <a:srgbClr val="000000"/>
                </a:solidFill>
                <a:latin typeface="Arial"/>
                <a:ea typeface="DejaVu Sans"/>
              </a:rPr>
              <a:t>1.2G</a:t>
            </a:r>
            <a:endParaRPr b="0" lang="en-US" sz="1800" spc="-1" strike="noStrike">
              <a:latin typeface="Arial"/>
            </a:endParaRPr>
          </a:p>
          <a:p>
            <a:pPr>
              <a:lnSpc>
                <a:spcPct val="100000"/>
              </a:lnSpc>
            </a:pPr>
            <a:r>
              <a:rPr b="0" lang="en-US" sz="1800" spc="-1" strike="noStrike">
                <a:solidFill>
                  <a:srgbClr val="000000"/>
                </a:solidFill>
                <a:latin typeface="Arial"/>
                <a:ea typeface="DejaVu Sans"/>
              </a:rPr>
              <a:t>2.3G</a:t>
            </a:r>
            <a:endParaRPr b="0" lang="en-US" sz="1800" spc="-1" strike="noStrike">
              <a:latin typeface="Arial"/>
            </a:endParaRPr>
          </a:p>
          <a:p>
            <a:pPr>
              <a:lnSpc>
                <a:spcPct val="100000"/>
              </a:lnSpc>
            </a:pPr>
            <a:r>
              <a:rPr b="0" lang="en-US" sz="1800" spc="-1" strike="noStrike">
                <a:solidFill>
                  <a:srgbClr val="000000"/>
                </a:solidFill>
                <a:latin typeface="Arial"/>
                <a:ea typeface="DejaVu Sans"/>
              </a:rPr>
              <a:t>3.4G</a:t>
            </a:r>
            <a:endParaRPr b="0" lang="en-US" sz="1800" spc="-1" strike="noStrike">
              <a:latin typeface="Arial"/>
            </a:endParaRPr>
          </a:p>
          <a:p>
            <a:pPr>
              <a:lnSpc>
                <a:spcPct val="100000"/>
              </a:lnSpc>
            </a:pPr>
            <a:r>
              <a:rPr b="0" lang="en-US" sz="1800" spc="-1" strike="noStrike">
                <a:solidFill>
                  <a:srgbClr val="000000"/>
                </a:solidFill>
                <a:latin typeface="Arial"/>
                <a:ea typeface="DejaVu Sans"/>
              </a:rPr>
              <a:t>5.7G</a:t>
            </a:r>
            <a:endParaRPr b="0" lang="en-US" sz="1800" spc="-1" strike="noStrike">
              <a:latin typeface="Arial"/>
            </a:endParaRPr>
          </a:p>
        </p:txBody>
      </p:sp>
      <p:sp>
        <p:nvSpPr>
          <p:cNvPr id="133" name="CustomShape 3"/>
          <p:cNvSpPr/>
          <p:nvPr/>
        </p:nvSpPr>
        <p:spPr>
          <a:xfrm>
            <a:off x="6035040" y="1097280"/>
            <a:ext cx="2009160" cy="85572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1800" spc="-1" strike="noStrike">
                <a:solidFill>
                  <a:srgbClr val="000000"/>
                </a:solidFill>
                <a:latin typeface="Arial"/>
                <a:ea typeface="DejaVu Sans"/>
              </a:rPr>
              <a:t>Correct Band</a:t>
            </a:r>
            <a:endParaRPr b="0" lang="en-US" sz="1800" spc="-1" strike="noStrike">
              <a:latin typeface="Arial"/>
            </a:endParaRPr>
          </a:p>
          <a:p>
            <a:pPr>
              <a:lnSpc>
                <a:spcPct val="100000"/>
              </a:lnSpc>
            </a:pPr>
            <a:r>
              <a:rPr b="0" lang="en-US" sz="1800" spc="-1" strike="noStrike">
                <a:solidFill>
                  <a:srgbClr val="000000"/>
                </a:solidFill>
                <a:latin typeface="Arial"/>
                <a:ea typeface="DejaVu Sans"/>
              </a:rPr>
              <a:t>  </a:t>
            </a:r>
            <a:r>
              <a:rPr b="0" lang="en-US" sz="1800" spc="-1" strike="noStrike">
                <a:solidFill>
                  <a:srgbClr val="000000"/>
                </a:solidFill>
                <a:latin typeface="Arial"/>
                <a:ea typeface="DejaVu Sans"/>
              </a:rPr>
              <a:t>Nomenclature</a:t>
            </a:r>
            <a:endParaRPr b="0" lang="en-US" sz="1800" spc="-1" strike="noStrike">
              <a:latin typeface="Arial"/>
            </a:endParaRPr>
          </a:p>
          <a:p>
            <a:pPr>
              <a:lnSpc>
                <a:spcPct val="100000"/>
              </a:lnSpc>
            </a:pPr>
            <a:endParaRPr b="0" lang="en-US" sz="1800" spc="-1" strike="noStrike">
              <a:latin typeface="Arial"/>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34" name="" descr=""/>
          <p:cNvPicPr/>
          <p:nvPr/>
        </p:nvPicPr>
        <p:blipFill>
          <a:blip r:embed="rId1"/>
          <a:stretch/>
        </p:blipFill>
        <p:spPr>
          <a:xfrm>
            <a:off x="905400" y="588960"/>
            <a:ext cx="1835280" cy="4254840"/>
          </a:xfrm>
          <a:prstGeom prst="rect">
            <a:avLst/>
          </a:prstGeom>
          <a:ln>
            <a:noFill/>
          </a:ln>
        </p:spPr>
      </p:pic>
      <p:sp>
        <p:nvSpPr>
          <p:cNvPr id="135" name="CustomShape 1"/>
          <p:cNvSpPr/>
          <p:nvPr/>
        </p:nvSpPr>
        <p:spPr>
          <a:xfrm>
            <a:off x="2834640" y="731520"/>
            <a:ext cx="7129800" cy="267084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2600" spc="-1" strike="noStrike">
                <a:solidFill>
                  <a:srgbClr val="000000"/>
                </a:solidFill>
                <a:latin typeface="Arial"/>
                <a:ea typeface="DejaVu Sans"/>
              </a:rPr>
              <a:t>CATEGORY-MODE: Should be PH, CW, or DG</a:t>
            </a:r>
            <a:endParaRPr b="0" lang="en-US" sz="2600" spc="-1" strike="noStrike">
              <a:latin typeface="Arial"/>
            </a:endParaRPr>
          </a:p>
          <a:p>
            <a:pPr>
              <a:lnSpc>
                <a:spcPct val="100000"/>
              </a:lnSpc>
            </a:pPr>
            <a:endParaRPr b="0" lang="en-US" sz="2600" spc="-1" strike="noStrike">
              <a:latin typeface="Arial"/>
            </a:endParaRPr>
          </a:p>
          <a:p>
            <a:pPr>
              <a:lnSpc>
                <a:spcPct val="100000"/>
              </a:lnSpc>
            </a:pPr>
            <a:r>
              <a:rPr b="0" lang="en-US" sz="2600" spc="-1" strike="noStrike">
                <a:solidFill>
                  <a:srgbClr val="000000"/>
                </a:solidFill>
                <a:latin typeface="Arial"/>
                <a:ea typeface="DejaVu Sans"/>
              </a:rPr>
              <a:t>The </a:t>
            </a:r>
            <a:r>
              <a:rPr b="1" lang="en-US" sz="2600" spc="-1" strike="noStrike">
                <a:solidFill>
                  <a:srgbClr val="000000"/>
                </a:solidFill>
                <a:latin typeface="Arial"/>
                <a:ea typeface="DejaVu Sans"/>
              </a:rPr>
              <a:t>mode</a:t>
            </a:r>
            <a:r>
              <a:rPr b="0" lang="en-US" sz="2600" spc="-1" strike="noStrike">
                <a:solidFill>
                  <a:srgbClr val="000000"/>
                </a:solidFill>
                <a:latin typeface="Arial"/>
                <a:ea typeface="DejaVu Sans"/>
              </a:rPr>
              <a:t> table contains the data shown in the screenshot.</a:t>
            </a:r>
            <a:endParaRPr b="0" lang="en-US" sz="2600" spc="-1" strike="noStrike">
              <a:latin typeface="Arial"/>
            </a:endParaRPr>
          </a:p>
          <a:p>
            <a:pPr>
              <a:lnSpc>
                <a:spcPct val="100000"/>
              </a:lnSpc>
            </a:pPr>
            <a:endParaRPr b="0" lang="en-US" sz="2600" spc="-1" strike="noStrike">
              <a:latin typeface="Arial"/>
            </a:endParaRPr>
          </a:p>
          <a:p>
            <a:pPr>
              <a:lnSpc>
                <a:spcPct val="100000"/>
              </a:lnSpc>
            </a:pPr>
            <a:r>
              <a:rPr b="0" lang="en-US" sz="2600" spc="-1" strike="noStrike">
                <a:solidFill>
                  <a:srgbClr val="000000"/>
                </a:solidFill>
                <a:latin typeface="Arial"/>
                <a:ea typeface="DejaVu Sans"/>
              </a:rPr>
              <a:t>Note that the correct modes are CW, DG, and</a:t>
            </a:r>
            <a:endParaRPr b="0" lang="en-US" sz="2600" spc="-1" strike="noStrike">
              <a:latin typeface="Arial"/>
            </a:endParaRPr>
          </a:p>
          <a:p>
            <a:pPr>
              <a:lnSpc>
                <a:spcPct val="100000"/>
              </a:lnSpc>
            </a:pPr>
            <a:r>
              <a:rPr b="0" lang="en-US" sz="2600" spc="-1" strike="noStrike">
                <a:solidFill>
                  <a:srgbClr val="000000"/>
                </a:solidFill>
                <a:latin typeface="Arial"/>
                <a:ea typeface="DejaVu Sans"/>
              </a:rPr>
              <a:t>PH.</a:t>
            </a:r>
            <a:endParaRPr b="0" lang="en-US" sz="26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0" name="CustomShape 1"/>
          <p:cNvSpPr/>
          <p:nvPr/>
        </p:nvSpPr>
        <p:spPr>
          <a:xfrm>
            <a:off x="504000" y="74160"/>
            <a:ext cx="9069120" cy="124776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Virginia QSO Party Goal</a:t>
            </a:r>
            <a:endParaRPr b="0" lang="en-US" sz="4400" spc="-1" strike="noStrike">
              <a:latin typeface="Arial"/>
            </a:endParaRPr>
          </a:p>
        </p:txBody>
      </p:sp>
      <p:sp>
        <p:nvSpPr>
          <p:cNvPr id="81" name="CustomShape 2"/>
          <p:cNvSpPr/>
          <p:nvPr/>
        </p:nvSpPr>
        <p:spPr>
          <a:xfrm>
            <a:off x="504000" y="1434600"/>
            <a:ext cx="9069120" cy="328572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3200" spc="-1" strike="noStrike">
                <a:solidFill>
                  <a:srgbClr val="000000"/>
                </a:solidFill>
                <a:latin typeface="Arial"/>
                <a:ea typeface="DejaVu Sans"/>
              </a:rPr>
              <a:t>Our goal is to beat PA by having more participation in Virginia.</a:t>
            </a:r>
            <a:endParaRPr b="0" lang="en-US" sz="3200" spc="-1" strike="noStrike">
              <a:latin typeface="Arial"/>
            </a:endParaRPr>
          </a:p>
          <a:p>
            <a:pPr algn="ctr">
              <a:lnSpc>
                <a:spcPct val="100000"/>
              </a:lnSpc>
            </a:pPr>
            <a:endParaRPr b="0" lang="en-US" sz="3200" spc="-1" strike="noStrike">
              <a:latin typeface="Arial"/>
            </a:endParaRPr>
          </a:p>
          <a:p>
            <a:pPr algn="ctr">
              <a:lnSpc>
                <a:spcPct val="100000"/>
              </a:lnSpc>
            </a:pPr>
            <a:r>
              <a:rPr b="0" lang="en-US" sz="3200" spc="-1" strike="noStrike">
                <a:solidFill>
                  <a:srgbClr val="000000"/>
                </a:solidFill>
                <a:latin typeface="Arial"/>
                <a:ea typeface="DejaVu Sans"/>
              </a:rPr>
              <a:t>Last year PA received 648 logs and Virginia received 637 logs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CustomShape 1"/>
          <p:cNvSpPr/>
          <p:nvPr/>
        </p:nvSpPr>
        <p:spPr>
          <a:xfrm>
            <a:off x="2286000" y="731520"/>
            <a:ext cx="7312680" cy="264168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2600" spc="-1" strike="noStrike">
                <a:solidFill>
                  <a:srgbClr val="000000"/>
                </a:solidFill>
                <a:latin typeface="Arial"/>
                <a:ea typeface="DejaVu Sans"/>
              </a:rPr>
              <a:t>Note that DC and MD are now separate entities.</a:t>
            </a:r>
            <a:endParaRPr b="0" lang="en-US" sz="2600" spc="-1" strike="noStrike">
              <a:latin typeface="Arial"/>
            </a:endParaRPr>
          </a:p>
          <a:p>
            <a:pPr>
              <a:lnSpc>
                <a:spcPct val="100000"/>
              </a:lnSpc>
            </a:pPr>
            <a:endParaRPr b="0" lang="en-US" sz="2600" spc="-1" strike="noStrike">
              <a:latin typeface="Arial"/>
            </a:endParaRPr>
          </a:p>
          <a:p>
            <a:pPr>
              <a:lnSpc>
                <a:spcPct val="100000"/>
              </a:lnSpc>
            </a:pPr>
            <a:r>
              <a:rPr b="0" lang="en-US" sz="2600" spc="-1" strike="noStrike">
                <a:solidFill>
                  <a:srgbClr val="000000"/>
                </a:solidFill>
                <a:latin typeface="Arial"/>
                <a:ea typeface="DejaVu Sans"/>
              </a:rPr>
              <a:t>The preferred log entries are DC, MD, or the </a:t>
            </a:r>
            <a:endParaRPr b="0" lang="en-US" sz="2600" spc="-1" strike="noStrike">
              <a:latin typeface="Arial"/>
            </a:endParaRPr>
          </a:p>
          <a:p>
            <a:pPr>
              <a:lnSpc>
                <a:spcPct val="100000"/>
              </a:lnSpc>
            </a:pPr>
            <a:r>
              <a:rPr b="0" lang="en-US" sz="2600" spc="-1" strike="noStrike">
                <a:solidFill>
                  <a:srgbClr val="000000"/>
                </a:solidFill>
                <a:latin typeface="Arial"/>
                <a:ea typeface="DejaVu Sans"/>
              </a:rPr>
              <a:t>special case for WV is WVA.</a:t>
            </a:r>
            <a:endParaRPr b="0" lang="en-US" sz="2600" spc="-1" strike="noStrike">
              <a:latin typeface="Arial"/>
            </a:endParaRPr>
          </a:p>
          <a:p>
            <a:pPr>
              <a:lnSpc>
                <a:spcPct val="100000"/>
              </a:lnSpc>
            </a:pPr>
            <a:endParaRPr b="0" lang="en-US" sz="2600" spc="-1" strike="noStrike">
              <a:latin typeface="Arial"/>
            </a:endParaRPr>
          </a:p>
          <a:p>
            <a:pPr>
              <a:lnSpc>
                <a:spcPct val="100000"/>
              </a:lnSpc>
            </a:pPr>
            <a:r>
              <a:rPr b="0" lang="en-US" sz="2600" spc="-1" strike="noStrike">
                <a:solidFill>
                  <a:srgbClr val="000000"/>
                </a:solidFill>
                <a:latin typeface="Arial"/>
                <a:ea typeface="DejaVu Sans"/>
              </a:rPr>
              <a:t>This is just another one of the 28 VA QSO Party specific knowledge base files.</a:t>
            </a:r>
            <a:endParaRPr b="0" lang="en-US" sz="2600" spc="-1" strike="noStrike">
              <a:latin typeface="Arial"/>
            </a:endParaRPr>
          </a:p>
        </p:txBody>
      </p:sp>
      <p:pic>
        <p:nvPicPr>
          <p:cNvPr id="137" name="" descr=""/>
          <p:cNvPicPr/>
          <p:nvPr/>
        </p:nvPicPr>
        <p:blipFill>
          <a:blip r:embed="rId1"/>
          <a:stretch/>
        </p:blipFill>
        <p:spPr>
          <a:xfrm>
            <a:off x="731520" y="659520"/>
            <a:ext cx="1197360" cy="1349640"/>
          </a:xfrm>
          <a:prstGeom prst="rect">
            <a:avLst/>
          </a:prstGeom>
          <a:ln>
            <a:noFill/>
          </a:ln>
        </p:spPr>
      </p:pic>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38" name="" descr=""/>
          <p:cNvPicPr/>
          <p:nvPr/>
        </p:nvPicPr>
        <p:blipFill>
          <a:blip r:embed="rId1"/>
          <a:stretch/>
        </p:blipFill>
        <p:spPr>
          <a:xfrm>
            <a:off x="390960" y="640080"/>
            <a:ext cx="2616480" cy="2235600"/>
          </a:xfrm>
          <a:prstGeom prst="rect">
            <a:avLst/>
          </a:prstGeom>
          <a:ln>
            <a:noFill/>
          </a:ln>
        </p:spPr>
      </p:pic>
      <p:sp>
        <p:nvSpPr>
          <p:cNvPr id="139" name="CustomShape 1"/>
          <p:cNvSpPr/>
          <p:nvPr/>
        </p:nvSpPr>
        <p:spPr>
          <a:xfrm>
            <a:off x="3200400" y="822960"/>
            <a:ext cx="6672600" cy="450576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2400" spc="-1" strike="noStrike">
                <a:solidFill>
                  <a:srgbClr val="000000"/>
                </a:solidFill>
                <a:latin typeface="Arial"/>
                <a:ea typeface="DejaVu Sans"/>
              </a:rPr>
              <a:t>Note that MOBILE, EXPEDITION, and ROVER </a:t>
            </a:r>
            <a:endParaRPr b="0" lang="en-US" sz="2400" spc="-1" strike="noStrike">
              <a:latin typeface="Arial"/>
            </a:endParaRPr>
          </a:p>
          <a:p>
            <a:pPr>
              <a:lnSpc>
                <a:spcPct val="100000"/>
              </a:lnSpc>
            </a:pPr>
            <a:r>
              <a:rPr b="0" lang="en-US" sz="2400" spc="-1" strike="noStrike">
                <a:solidFill>
                  <a:srgbClr val="000000"/>
                </a:solidFill>
                <a:latin typeface="Arial"/>
                <a:ea typeface="DejaVu Sans"/>
              </a:rPr>
              <a:t>have the same number of points.</a:t>
            </a:r>
            <a:endParaRPr b="0" lang="en-US" sz="2400" spc="-1" strike="noStrike">
              <a:latin typeface="Arial"/>
            </a:endParaRPr>
          </a:p>
          <a:p>
            <a:pPr>
              <a:lnSpc>
                <a:spcPct val="100000"/>
              </a:lnSpc>
            </a:pPr>
            <a:endParaRPr b="0" lang="en-US" sz="2400" spc="-1" strike="noStrike">
              <a:latin typeface="Arial"/>
            </a:endParaRPr>
          </a:p>
          <a:p>
            <a:pPr>
              <a:lnSpc>
                <a:spcPct val="100000"/>
              </a:lnSpc>
            </a:pPr>
            <a:r>
              <a:rPr b="0" lang="en-US" sz="2400" spc="-1" strike="noStrike">
                <a:solidFill>
                  <a:srgbClr val="000000"/>
                </a:solidFill>
                <a:latin typeface="Arial"/>
                <a:ea typeface="DejaVu Sans"/>
              </a:rPr>
              <a:t>Bonus station K4NVA is worth 500 points.</a:t>
            </a:r>
            <a:endParaRPr b="0" lang="en-US" sz="2400" spc="-1" strike="noStrike">
              <a:latin typeface="Arial"/>
            </a:endParaRPr>
          </a:p>
          <a:p>
            <a:pPr>
              <a:lnSpc>
                <a:spcPct val="100000"/>
              </a:lnSpc>
            </a:pPr>
            <a:endParaRPr b="0" lang="en-US" sz="2400" spc="-1" strike="noStrike">
              <a:latin typeface="Arial"/>
            </a:endParaRPr>
          </a:p>
          <a:p>
            <a:pPr>
              <a:lnSpc>
                <a:spcPct val="100000"/>
              </a:lnSpc>
            </a:pPr>
            <a:r>
              <a:rPr b="0" lang="en-US" sz="2400" spc="-1" strike="noStrike">
                <a:solidFill>
                  <a:srgbClr val="000000"/>
                </a:solidFill>
                <a:latin typeface="Arial"/>
                <a:ea typeface="DejaVu Sans"/>
              </a:rPr>
              <a:t>MOBILE, EXPEDITION, and ROVER stations receive 100 points for each city/county they </a:t>
            </a:r>
            <a:endParaRPr b="0" lang="en-US" sz="2400" spc="-1" strike="noStrike">
              <a:latin typeface="Arial"/>
            </a:endParaRPr>
          </a:p>
          <a:p>
            <a:pPr>
              <a:lnSpc>
                <a:spcPct val="100000"/>
              </a:lnSpc>
            </a:pPr>
            <a:r>
              <a:rPr b="0" lang="en-US" sz="2400" spc="-1" strike="noStrike">
                <a:solidFill>
                  <a:srgbClr val="000000"/>
                </a:solidFill>
                <a:latin typeface="Arial"/>
                <a:ea typeface="DejaVu Sans"/>
              </a:rPr>
              <a:t>operate from.</a:t>
            </a:r>
            <a:endParaRPr b="0" lang="en-US" sz="2400" spc="-1" strike="noStrike">
              <a:latin typeface="Arial"/>
            </a:endParaRPr>
          </a:p>
          <a:p>
            <a:pPr>
              <a:lnSpc>
                <a:spcPct val="100000"/>
              </a:lnSpc>
            </a:pPr>
            <a:endParaRPr b="0" lang="en-US" sz="2400" spc="-1" strike="noStrike">
              <a:latin typeface="Arial"/>
            </a:endParaRPr>
          </a:p>
          <a:p>
            <a:pPr>
              <a:lnSpc>
                <a:spcPct val="100000"/>
              </a:lnSpc>
            </a:pPr>
            <a:r>
              <a:rPr b="0" lang="en-US" sz="2400" spc="-1" strike="noStrike">
                <a:solidFill>
                  <a:srgbClr val="000000"/>
                </a:solidFill>
                <a:latin typeface="Arial"/>
                <a:ea typeface="Noto Sans CJK SC"/>
              </a:rPr>
              <a:t>From a scoring perspective, MOBILE, EXPEDITION, and ROVER stations are scored the same.</a:t>
            </a:r>
            <a:endParaRPr b="0" lang="en-US" sz="2400" spc="-1" strike="noStrike">
              <a:latin typeface="Arial"/>
            </a:endParaRPr>
          </a:p>
          <a:p>
            <a:pPr>
              <a:lnSpc>
                <a:spcPct val="100000"/>
              </a:lnSpc>
            </a:pPr>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40" name="" descr=""/>
          <p:cNvPicPr/>
          <p:nvPr/>
        </p:nvPicPr>
        <p:blipFill>
          <a:blip r:embed="rId1"/>
          <a:stretch/>
        </p:blipFill>
        <p:spPr>
          <a:xfrm>
            <a:off x="3749040" y="457200"/>
            <a:ext cx="2483280" cy="835200"/>
          </a:xfrm>
          <a:prstGeom prst="rect">
            <a:avLst/>
          </a:prstGeom>
          <a:ln>
            <a:noFill/>
          </a:ln>
        </p:spPr>
      </p:pic>
      <p:sp>
        <p:nvSpPr>
          <p:cNvPr id="141" name="CustomShape 1"/>
          <p:cNvSpPr/>
          <p:nvPr/>
        </p:nvSpPr>
        <p:spPr>
          <a:xfrm>
            <a:off x="1280160" y="1554480"/>
            <a:ext cx="7769880" cy="82584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2800" spc="-1" strike="noStrike">
                <a:solidFill>
                  <a:srgbClr val="000000"/>
                </a:solidFill>
                <a:latin typeface="Arial"/>
                <a:ea typeface="DejaVu Sans"/>
              </a:rPr>
              <a:t>Note that AK and HI are considered countries.</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CustomShape 1"/>
          <p:cNvSpPr/>
          <p:nvPr/>
        </p:nvSpPr>
        <p:spPr>
          <a:xfrm>
            <a:off x="822960" y="365760"/>
            <a:ext cx="8592840" cy="409356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2200" spc="-1" strike="noStrike">
                <a:solidFill>
                  <a:srgbClr val="000000"/>
                </a:solidFill>
                <a:latin typeface="Arial"/>
                <a:ea typeface="DejaVu Sans"/>
              </a:rPr>
              <a:t>Other knowledge base files include:</a:t>
            </a:r>
            <a:endParaRPr b="0" lang="en-US" sz="2200" spc="-1" strike="noStrike">
              <a:latin typeface="Arial"/>
            </a:endParaRPr>
          </a:p>
          <a:p>
            <a:pPr>
              <a:lnSpc>
                <a:spcPct val="100000"/>
              </a:lnSpc>
            </a:pPr>
            <a:endParaRPr b="0" lang="en-US" sz="2200" spc="-1" strike="noStrike">
              <a:latin typeface="Arial"/>
            </a:endParaRPr>
          </a:p>
          <a:p>
            <a:pPr>
              <a:lnSpc>
                <a:spcPct val="100000"/>
              </a:lnSpc>
            </a:pPr>
            <a:r>
              <a:rPr b="0" lang="en-US" sz="2200" spc="-1" strike="noStrike">
                <a:solidFill>
                  <a:srgbClr val="000000"/>
                </a:solidFill>
                <a:latin typeface="Arial"/>
                <a:ea typeface="DejaVu Sans"/>
              </a:rPr>
              <a:t>- U.S. 2 letter state abbreviations</a:t>
            </a:r>
            <a:endParaRPr b="0" lang="en-US" sz="2200" spc="-1" strike="noStrike">
              <a:latin typeface="Arial"/>
            </a:endParaRPr>
          </a:p>
          <a:p>
            <a:pPr>
              <a:lnSpc>
                <a:spcPct val="100000"/>
              </a:lnSpc>
            </a:pPr>
            <a:r>
              <a:rPr b="0" lang="en-US" sz="2200" spc="-1" strike="noStrike">
                <a:solidFill>
                  <a:srgbClr val="000000"/>
                </a:solidFill>
                <a:latin typeface="Arial"/>
                <a:ea typeface="DejaVu Sans"/>
              </a:rPr>
              <a:t>- Virginia 3 letter city/county abbreviations</a:t>
            </a:r>
            <a:endParaRPr b="0" lang="en-US" sz="2200" spc="-1" strike="noStrike">
              <a:latin typeface="Arial"/>
            </a:endParaRPr>
          </a:p>
          <a:p>
            <a:pPr>
              <a:lnSpc>
                <a:spcPct val="100000"/>
              </a:lnSpc>
            </a:pPr>
            <a:r>
              <a:rPr b="0" lang="en-US" sz="2200" spc="-1" strike="noStrike">
                <a:solidFill>
                  <a:srgbClr val="000000"/>
                </a:solidFill>
                <a:latin typeface="Arial"/>
                <a:ea typeface="DejaVu Sans"/>
              </a:rPr>
              <a:t>- Country prefix list</a:t>
            </a:r>
            <a:endParaRPr b="0" lang="en-US" sz="2200" spc="-1" strike="noStrike">
              <a:latin typeface="Arial"/>
            </a:endParaRPr>
          </a:p>
          <a:p>
            <a:pPr>
              <a:lnSpc>
                <a:spcPct val="100000"/>
              </a:lnSpc>
            </a:pPr>
            <a:r>
              <a:rPr b="0" lang="en-US" sz="2200" spc="-1" strike="noStrike">
                <a:solidFill>
                  <a:srgbClr val="000000"/>
                </a:solidFill>
                <a:latin typeface="Arial"/>
                <a:ea typeface="DejaVu Sans"/>
              </a:rPr>
              <a:t>- Canadian Province list</a:t>
            </a:r>
            <a:endParaRPr b="0" lang="en-US" sz="2200" spc="-1" strike="noStrike">
              <a:latin typeface="Arial"/>
            </a:endParaRPr>
          </a:p>
          <a:p>
            <a:pPr>
              <a:lnSpc>
                <a:spcPct val="100000"/>
              </a:lnSpc>
            </a:pPr>
            <a:r>
              <a:rPr b="0" lang="en-US" sz="2200" spc="-1" strike="noStrike">
                <a:solidFill>
                  <a:srgbClr val="000000"/>
                </a:solidFill>
                <a:latin typeface="Arial"/>
                <a:ea typeface="DejaVu Sans"/>
              </a:rPr>
              <a:t>- Cabrillo log format specification</a:t>
            </a:r>
            <a:endParaRPr b="0" lang="en-US" sz="2200" spc="-1" strike="noStrike">
              <a:latin typeface="Arial"/>
            </a:endParaRPr>
          </a:p>
          <a:p>
            <a:pPr>
              <a:lnSpc>
                <a:spcPct val="100000"/>
              </a:lnSpc>
            </a:pPr>
            <a:r>
              <a:rPr b="0" lang="en-US" sz="2200" spc="-1" strike="noStrike">
                <a:solidFill>
                  <a:srgbClr val="000000"/>
                </a:solidFill>
                <a:latin typeface="Arial"/>
                <a:ea typeface="DejaVu Sans"/>
              </a:rPr>
              <a:t>- Names of radio clubs that have participated in the contest</a:t>
            </a:r>
            <a:endParaRPr b="0" lang="en-US" sz="2200" spc="-1" strike="noStrike">
              <a:latin typeface="Arial"/>
            </a:endParaRPr>
          </a:p>
          <a:p>
            <a:pPr>
              <a:lnSpc>
                <a:spcPct val="100000"/>
              </a:lnSpc>
            </a:pPr>
            <a:r>
              <a:rPr b="0" lang="en-US" sz="2200" spc="-1" strike="noStrike">
                <a:solidFill>
                  <a:srgbClr val="000000"/>
                </a:solidFill>
                <a:latin typeface="Arial"/>
                <a:ea typeface="DejaVu Sans"/>
              </a:rPr>
              <a:t>- fcculs data</a:t>
            </a:r>
            <a:endParaRPr b="0" lang="en-US" sz="2200" spc="-1" strike="noStrike">
              <a:latin typeface="Arial"/>
            </a:endParaRPr>
          </a:p>
          <a:p>
            <a:pPr>
              <a:lnSpc>
                <a:spcPct val="100000"/>
              </a:lnSpc>
            </a:pPr>
            <a:endParaRPr b="0" lang="en-US" sz="2200" spc="-1" strike="noStrike">
              <a:latin typeface="Arial"/>
            </a:endParaRPr>
          </a:p>
          <a:p>
            <a:pPr>
              <a:lnSpc>
                <a:spcPct val="100000"/>
              </a:lnSpc>
            </a:pPr>
            <a:r>
              <a:rPr b="0" lang="en-US" sz="2200" spc="-1" strike="noStrike">
                <a:solidFill>
                  <a:srgbClr val="000000"/>
                </a:solidFill>
                <a:latin typeface="Arial"/>
                <a:ea typeface="DejaVu Sans"/>
              </a:rPr>
              <a:t>- List of Radio Clubs in the fcculs “database” (23452) (NOT USED)</a:t>
            </a:r>
            <a:endParaRPr b="0" lang="en-US" sz="2200" spc="-1" strike="noStrike">
              <a:latin typeface="Arial"/>
            </a:endParaRPr>
          </a:p>
          <a:p>
            <a:pPr>
              <a:lnSpc>
                <a:spcPct val="100000"/>
              </a:lnSpc>
            </a:pPr>
            <a:endParaRPr b="0" lang="en-US" sz="2200" spc="-1" strike="noStrike">
              <a:latin typeface="Arial"/>
            </a:endParaRPr>
          </a:p>
          <a:p>
            <a:pPr>
              <a:lnSpc>
                <a:spcPct val="100000"/>
              </a:lnSpc>
            </a:pPr>
            <a:endParaRPr b="0" lang="en-US" sz="2200" spc="-1" strike="noStrike">
              <a:latin typeface="Arial"/>
            </a:endParaRPr>
          </a:p>
        </p:txBody>
      </p:sp>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CustomShape 1"/>
          <p:cNvSpPr/>
          <p:nvPr/>
        </p:nvSpPr>
        <p:spPr>
          <a:xfrm>
            <a:off x="182880" y="365760"/>
            <a:ext cx="9690120" cy="494532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2200" spc="-1" strike="noStrike">
                <a:solidFill>
                  <a:srgbClr val="000000"/>
                </a:solidFill>
                <a:latin typeface="Arial"/>
                <a:ea typeface="DejaVu Sans"/>
              </a:rPr>
              <a:t>Output files include:</a:t>
            </a:r>
            <a:endParaRPr b="0" lang="en-US" sz="2200" spc="-1" strike="noStrike">
              <a:latin typeface="Arial"/>
            </a:endParaRPr>
          </a:p>
          <a:p>
            <a:pPr>
              <a:lnSpc>
                <a:spcPct val="100000"/>
              </a:lnSpc>
            </a:pPr>
            <a:endParaRPr b="0" lang="en-US" sz="2200" spc="-1" strike="noStrike">
              <a:latin typeface="Arial"/>
            </a:endParaRPr>
          </a:p>
          <a:p>
            <a:pPr>
              <a:lnSpc>
                <a:spcPct val="100000"/>
              </a:lnSpc>
            </a:pPr>
            <a:r>
              <a:rPr b="0" lang="en-US" sz="2200" spc="-1" strike="noStrike">
                <a:solidFill>
                  <a:srgbClr val="000000"/>
                </a:solidFill>
                <a:latin typeface="Arial"/>
                <a:ea typeface="DejaVu Sans"/>
              </a:rPr>
              <a:t>- vqp.log (List of all log errors, indexed by callsign</a:t>
            </a:r>
            <a:endParaRPr b="0" lang="en-US" sz="2200" spc="-1" strike="noStrike">
              <a:latin typeface="Arial"/>
            </a:endParaRPr>
          </a:p>
          <a:p>
            <a:pPr>
              <a:lnSpc>
                <a:spcPct val="100000"/>
              </a:lnSpc>
            </a:pPr>
            <a:r>
              <a:rPr b="0" lang="en-US" sz="2200" spc="-1" strike="noStrike">
                <a:solidFill>
                  <a:srgbClr val="000000"/>
                </a:solidFill>
                <a:latin typeface="Arial"/>
                <a:ea typeface="DejaVu Sans"/>
              </a:rPr>
              <a:t>- vqp.qth (List of all QTH abbreviations and country names)</a:t>
            </a:r>
            <a:endParaRPr b="0" lang="en-US" sz="2200" spc="-1" strike="noStrike">
              <a:latin typeface="Arial"/>
            </a:endParaRPr>
          </a:p>
          <a:p>
            <a:pPr>
              <a:lnSpc>
                <a:spcPct val="100000"/>
              </a:lnSpc>
            </a:pPr>
            <a:r>
              <a:rPr b="0" lang="en-US" sz="2200" spc="-1" strike="noStrike">
                <a:solidFill>
                  <a:srgbClr val="000000"/>
                </a:solidFill>
                <a:latin typeface="Arial"/>
                <a:ea typeface="DejaVu Sans"/>
              </a:rPr>
              <a:t>- vqp.rpt (How the score was calculated for each log)</a:t>
            </a:r>
            <a:endParaRPr b="0" lang="en-US" sz="2200" spc="-1" strike="noStrike">
              <a:latin typeface="Arial"/>
            </a:endParaRPr>
          </a:p>
          <a:p>
            <a:pPr>
              <a:lnSpc>
                <a:spcPct val="100000"/>
              </a:lnSpc>
            </a:pPr>
            <a:r>
              <a:rPr b="0" lang="en-US" sz="2200" spc="-1" strike="noStrike">
                <a:solidFill>
                  <a:srgbClr val="000000"/>
                </a:solidFill>
                <a:latin typeface="Arial"/>
                <a:ea typeface="DejaVu Sans"/>
              </a:rPr>
              <a:t>- vqp.csv (The report that is published on the SPARC website)</a:t>
            </a:r>
            <a:endParaRPr b="0" lang="en-US" sz="2200" spc="-1" strike="noStrike">
              <a:latin typeface="Arial"/>
            </a:endParaRPr>
          </a:p>
          <a:p>
            <a:pPr>
              <a:lnSpc>
                <a:spcPct val="100000"/>
              </a:lnSpc>
            </a:pPr>
            <a:endParaRPr b="0" lang="en-US" sz="2200" spc="-1" strike="noStrike">
              <a:latin typeface="Arial"/>
            </a:endParaRPr>
          </a:p>
          <a:p>
            <a:pPr>
              <a:lnSpc>
                <a:spcPct val="100000"/>
              </a:lnSpc>
            </a:pPr>
            <a:r>
              <a:rPr b="0" lang="en-US" sz="2200" spc="-1" strike="noStrike">
                <a:solidFill>
                  <a:srgbClr val="000000"/>
                </a:solidFill>
                <a:latin typeface="Arial"/>
                <a:ea typeface="DejaVu Sans"/>
              </a:rPr>
              <a:t>- vqpMetaData.csv</a:t>
            </a:r>
            <a:endParaRPr b="0" lang="en-US" sz="2200" spc="-1" strike="noStrike">
              <a:latin typeface="Arial"/>
            </a:endParaRPr>
          </a:p>
          <a:p>
            <a:pPr>
              <a:lnSpc>
                <a:spcPct val="100000"/>
              </a:lnSpc>
            </a:pPr>
            <a:r>
              <a:rPr b="0" lang="en-US" sz="2000" spc="-1" strike="noStrike">
                <a:solidFill>
                  <a:srgbClr val="000000"/>
                </a:solidFill>
                <a:latin typeface="Arial"/>
                <a:ea typeface="DejaVu Sans"/>
              </a:rPr>
              <a:t>    </a:t>
            </a:r>
            <a:r>
              <a:rPr b="0" lang="en-US" sz="2000" spc="-1" strike="noStrike">
                <a:solidFill>
                  <a:srgbClr val="000000"/>
                </a:solidFill>
                <a:latin typeface="Arial"/>
                <a:ea typeface="DejaVu Sans"/>
              </a:rPr>
              <a:t>(numQso,counties,provinces,states,territories,dx,cw,ph,dg,fixed,mobile)</a:t>
            </a:r>
            <a:endParaRPr b="0" lang="en-US" sz="2000" spc="-1" strike="noStrike">
              <a:latin typeface="Arial"/>
            </a:endParaRPr>
          </a:p>
          <a:p>
            <a:pPr>
              <a:lnSpc>
                <a:spcPct val="100000"/>
              </a:lnSpc>
            </a:pPr>
            <a:endParaRPr b="0" lang="en-US" sz="2000" spc="-1" strike="noStrike">
              <a:latin typeface="Arial"/>
            </a:endParaRPr>
          </a:p>
          <a:p>
            <a:pPr>
              <a:lnSpc>
                <a:spcPct val="100000"/>
              </a:lnSpc>
            </a:pPr>
            <a:r>
              <a:rPr b="0" lang="en-US" sz="2200" spc="-1" strike="noStrike">
                <a:solidFill>
                  <a:srgbClr val="000000"/>
                </a:solidFill>
                <a:latin typeface="Arial"/>
                <a:ea typeface="DejaVu Sans"/>
              </a:rPr>
              <a:t>- countyMetaData.csv (Number of QSOs in each Virginia city/county)</a:t>
            </a:r>
            <a:endParaRPr b="0" lang="en-US" sz="2200" spc="-1" strike="noStrike">
              <a:latin typeface="Arial"/>
            </a:endParaRPr>
          </a:p>
          <a:p>
            <a:pPr>
              <a:lnSpc>
                <a:spcPct val="100000"/>
              </a:lnSpc>
            </a:pPr>
            <a:r>
              <a:rPr b="0" lang="en-US" sz="2200" spc="-1" strike="noStrike">
                <a:solidFill>
                  <a:srgbClr val="000000"/>
                </a:solidFill>
                <a:latin typeface="Arial"/>
                <a:ea typeface="DejaVu Sans"/>
              </a:rPr>
              <a:t>- scoreReport.csv (Individual scores for all logs)</a:t>
            </a:r>
            <a:endParaRPr b="0" lang="en-US" sz="2200" spc="-1" strike="noStrike">
              <a:latin typeface="Arial"/>
            </a:endParaRPr>
          </a:p>
          <a:p>
            <a:pPr>
              <a:lnSpc>
                <a:spcPct val="100000"/>
              </a:lnSpc>
            </a:pPr>
            <a:endParaRPr b="0" lang="en-US" sz="2200" spc="-1" strike="noStrike">
              <a:latin typeface="Arial"/>
            </a:endParaRPr>
          </a:p>
          <a:p>
            <a:pPr algn="ctr">
              <a:lnSpc>
                <a:spcPct val="100000"/>
              </a:lnSpc>
            </a:pPr>
            <a:r>
              <a:rPr b="1" lang="en-US" sz="2200" spc="-1" strike="noStrike">
                <a:solidFill>
                  <a:srgbClr val="000000"/>
                </a:solidFill>
                <a:latin typeface="Arial"/>
                <a:ea typeface="DejaVu Sans"/>
              </a:rPr>
              <a:t>We have a very sophisticated database system</a:t>
            </a:r>
            <a:endParaRPr b="0" lang="en-US" sz="2200" spc="-1" strike="noStrike">
              <a:latin typeface="Arial"/>
            </a:endParaRPr>
          </a:p>
          <a:p>
            <a:pPr>
              <a:lnSpc>
                <a:spcPct val="100000"/>
              </a:lnSpc>
            </a:pPr>
            <a:endParaRPr b="0" lang="en-US" sz="2200" spc="-1" strike="noStrike">
              <a:latin typeface="Arial"/>
            </a:endParaRPr>
          </a:p>
          <a:p>
            <a:pPr>
              <a:lnSpc>
                <a:spcPct val="100000"/>
              </a:lnSpc>
            </a:pPr>
            <a:endParaRPr b="0" lang="en-US" sz="2200" spc="-1" strike="noStrike">
              <a:latin typeface="Arial"/>
            </a:endParaRPr>
          </a:p>
        </p:txBody>
      </p:sp>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CustomShape 1"/>
          <p:cNvSpPr/>
          <p:nvPr/>
        </p:nvSpPr>
        <p:spPr>
          <a:xfrm>
            <a:off x="504000" y="226080"/>
            <a:ext cx="9069120" cy="94392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QSO RECORDS</a:t>
            </a:r>
            <a:endParaRPr b="0" lang="en-US" sz="4400" spc="-1" strike="noStrike">
              <a:latin typeface="Arial"/>
            </a:endParaRPr>
          </a:p>
        </p:txBody>
      </p:sp>
      <p:sp>
        <p:nvSpPr>
          <p:cNvPr id="145" name="CustomShape 2"/>
          <p:cNvSpPr/>
          <p:nvPr/>
        </p:nvSpPr>
        <p:spPr>
          <a:xfrm>
            <a:off x="640080" y="1370880"/>
            <a:ext cx="8867160" cy="219276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1800" spc="-1" strike="noStrike">
                <a:solidFill>
                  <a:srgbClr val="000000"/>
                </a:solidFill>
                <a:latin typeface="Arial"/>
                <a:ea typeface="DejaVu Sans"/>
              </a:rPr>
              <a:t>QSO:    40M   PH     2023-03-18 1420   K2BFY    1  LDN      W1AW         20  LDN </a:t>
            </a:r>
            <a:endParaRPr b="0" lang="en-US" sz="1800" spc="-1" strike="noStrike">
              <a:latin typeface="Arial"/>
            </a:endParaRPr>
          </a:p>
          <a:p>
            <a:pPr>
              <a:lnSpc>
                <a:spcPct val="100000"/>
              </a:lnSpc>
            </a:pPr>
            <a:r>
              <a:rPr b="0" lang="en-US" sz="1800" spc="-1" strike="noStrike">
                <a:solidFill>
                  <a:srgbClr val="000000"/>
                </a:solidFill>
                <a:latin typeface="Arial"/>
                <a:ea typeface="DejaVu Sans"/>
              </a:rPr>
              <a:t>QSO:    40M   PH     2023-03-18 1425   K2BFY    2  LDN      </a:t>
            </a:r>
            <a:r>
              <a:rPr b="1" lang="en-US" sz="1800" spc="-1" strike="noStrike">
                <a:solidFill>
                  <a:srgbClr val="ff0000"/>
                </a:solidFill>
                <a:latin typeface="Arial"/>
                <a:ea typeface="DejaVu Sans"/>
              </a:rPr>
              <a:t>K4CGY/AE </a:t>
            </a:r>
            <a:r>
              <a:rPr b="0" lang="en-US" sz="1800" spc="-1" strike="noStrike">
                <a:solidFill>
                  <a:srgbClr val="ff0000"/>
                </a:solidFill>
                <a:latin typeface="Arial"/>
                <a:ea typeface="DejaVu Sans"/>
              </a:rPr>
              <a:t> 33  ALB </a:t>
            </a:r>
            <a:endParaRPr b="0" lang="en-US" sz="1800" spc="-1" strike="noStrike">
              <a:latin typeface="Arial"/>
            </a:endParaRPr>
          </a:p>
          <a:p>
            <a:pPr>
              <a:lnSpc>
                <a:spcPct val="100000"/>
              </a:lnSpc>
            </a:pPr>
            <a:r>
              <a:rPr b="0" lang="en-US" sz="1800" spc="-1" strike="noStrike">
                <a:solidFill>
                  <a:srgbClr val="111111"/>
                </a:solidFill>
                <a:latin typeface="Arial"/>
                <a:ea typeface="DejaVu Sans"/>
              </a:rPr>
              <a:t>QSO:    40M   PH     2023-03-18 1430   K2BFY    3  LDN</a:t>
            </a:r>
            <a:r>
              <a:rPr b="0" lang="en-US" sz="1800" spc="-1" strike="noStrike">
                <a:solidFill>
                  <a:srgbClr val="ff0000"/>
                </a:solidFill>
                <a:latin typeface="Arial"/>
                <a:ea typeface="DejaVu Sans"/>
              </a:rPr>
              <a:t>      </a:t>
            </a:r>
            <a:r>
              <a:rPr b="1" lang="en-US" sz="1800" spc="-1" strike="noStrike">
                <a:solidFill>
                  <a:srgbClr val="ff0000"/>
                </a:solidFill>
                <a:latin typeface="Arial"/>
                <a:ea typeface="DejaVu Sans"/>
              </a:rPr>
              <a:t>NX3A/9</a:t>
            </a:r>
            <a:r>
              <a:rPr b="0" lang="en-US" sz="1800" spc="-1" strike="noStrike">
                <a:solidFill>
                  <a:srgbClr val="ff0000"/>
                </a:solidFill>
                <a:latin typeface="Arial"/>
                <a:ea typeface="DejaVu Sans"/>
              </a:rPr>
              <a:t>       47   IL </a:t>
            </a:r>
            <a:endParaRPr b="0" lang="en-US" sz="1800" spc="-1" strike="noStrike">
              <a:latin typeface="Arial"/>
            </a:endParaRPr>
          </a:p>
          <a:p>
            <a:pPr>
              <a:lnSpc>
                <a:spcPct val="100000"/>
              </a:lnSpc>
            </a:pPr>
            <a:r>
              <a:rPr b="0" lang="en-US" sz="1800" spc="-1" strike="noStrike">
                <a:solidFill>
                  <a:srgbClr val="000000"/>
                </a:solidFill>
                <a:latin typeface="Arial"/>
                <a:ea typeface="DejaVu Sans"/>
              </a:rPr>
              <a:t>QSO:    40M   PH     2023-03-18 2022   K2BFY    4  LDN</a:t>
            </a:r>
            <a:r>
              <a:rPr b="0" lang="en-US" sz="1800" spc="-1" strike="noStrike">
                <a:solidFill>
                  <a:srgbClr val="ff0000"/>
                </a:solidFill>
                <a:latin typeface="Arial"/>
                <a:ea typeface="DejaVu Sans"/>
              </a:rPr>
              <a:t>      </a:t>
            </a:r>
            <a:r>
              <a:rPr b="1" lang="en-US" sz="1800" spc="-1" strike="noStrike">
                <a:solidFill>
                  <a:srgbClr val="ff0000"/>
                </a:solidFill>
                <a:latin typeface="Arial"/>
                <a:ea typeface="DejaVu Sans"/>
              </a:rPr>
              <a:t>W4EO/R </a:t>
            </a:r>
            <a:r>
              <a:rPr b="0" lang="en-US" sz="1800" spc="-1" strike="noStrike">
                <a:solidFill>
                  <a:srgbClr val="ff0000"/>
                </a:solidFill>
                <a:latin typeface="Arial"/>
                <a:ea typeface="DejaVu Sans"/>
              </a:rPr>
              <a:t>    510  FAU </a:t>
            </a:r>
            <a:endParaRPr b="0" lang="en-US" sz="1800" spc="-1" strike="noStrike">
              <a:latin typeface="Arial"/>
            </a:endParaRPr>
          </a:p>
          <a:p>
            <a:pPr>
              <a:lnSpc>
                <a:spcPct val="100000"/>
              </a:lnSpc>
            </a:pPr>
            <a:r>
              <a:rPr b="0" lang="en-US" sz="1800" spc="-1" strike="noStrike">
                <a:solidFill>
                  <a:srgbClr val="000000"/>
                </a:solidFill>
                <a:latin typeface="Arial"/>
                <a:ea typeface="DejaVu Sans"/>
              </a:rPr>
              <a:t>QSO:    40M   PH     2023-03-19 1422   K2BFY    5  LDN</a:t>
            </a:r>
            <a:r>
              <a:rPr b="0" lang="en-US" sz="1800" spc="-1" strike="noStrike">
                <a:solidFill>
                  <a:srgbClr val="ff0000"/>
                </a:solidFill>
                <a:latin typeface="Arial"/>
                <a:ea typeface="DejaVu Sans"/>
              </a:rPr>
              <a:t>      </a:t>
            </a:r>
            <a:r>
              <a:rPr b="1" lang="en-US" sz="1800" spc="-1" strike="noStrike">
                <a:solidFill>
                  <a:srgbClr val="ff0000"/>
                </a:solidFill>
                <a:latin typeface="Arial"/>
                <a:ea typeface="DejaVu Sans"/>
              </a:rPr>
              <a:t>WB4MJF/E</a:t>
            </a:r>
            <a:r>
              <a:rPr b="0" lang="en-US" sz="1800" spc="-1" strike="noStrike">
                <a:solidFill>
                  <a:srgbClr val="ff0000"/>
                </a:solidFill>
                <a:latin typeface="Arial"/>
                <a:ea typeface="DejaVu Sans"/>
              </a:rPr>
              <a:t> 446  ARL </a:t>
            </a:r>
            <a:endParaRPr b="0" lang="en-US" sz="1800" spc="-1" strike="noStrike">
              <a:latin typeface="Arial"/>
            </a:endParaRPr>
          </a:p>
          <a:p>
            <a:pPr>
              <a:lnSpc>
                <a:spcPct val="100000"/>
              </a:lnSpc>
            </a:pPr>
            <a:r>
              <a:rPr b="0" lang="en-US" sz="1800" spc="-1" strike="noStrike">
                <a:solidFill>
                  <a:srgbClr val="000000"/>
                </a:solidFill>
                <a:latin typeface="Arial"/>
                <a:ea typeface="DejaVu Sans"/>
              </a:rPr>
              <a:t>QSO:    40M   PH     2023-03-19 1429   K2BFY    6  LDN</a:t>
            </a:r>
            <a:r>
              <a:rPr b="0" lang="en-US" sz="1800" spc="-1" strike="noStrike">
                <a:solidFill>
                  <a:srgbClr val="ff0000"/>
                </a:solidFill>
                <a:latin typeface="Arial"/>
                <a:ea typeface="DejaVu Sans"/>
              </a:rPr>
              <a:t>      </a:t>
            </a:r>
            <a:r>
              <a:rPr b="0" lang="en-US" sz="1800" spc="-1" strike="noStrike">
                <a:solidFill>
                  <a:srgbClr val="000000"/>
                </a:solidFill>
                <a:latin typeface="Arial"/>
                <a:ea typeface="DejaVu Sans"/>
              </a:rPr>
              <a:t>AJ4LN        329  LDN </a:t>
            </a:r>
            <a:endParaRPr b="0" lang="en-US" sz="1800" spc="-1" strike="noStrike">
              <a:latin typeface="Arial"/>
            </a:endParaRPr>
          </a:p>
          <a:p>
            <a:pPr>
              <a:lnSpc>
                <a:spcPct val="100000"/>
              </a:lnSpc>
            </a:pPr>
            <a:r>
              <a:rPr b="0" lang="en-US" sz="1800" spc="-1" strike="noStrike">
                <a:solidFill>
                  <a:srgbClr val="000000"/>
                </a:solidFill>
                <a:latin typeface="Arial"/>
                <a:ea typeface="DejaVu Sans"/>
              </a:rPr>
              <a:t>QSO:    40M   PH     2023-03-19 1435   K2BFY    7  LDN </a:t>
            </a:r>
            <a:r>
              <a:rPr b="0" lang="en-US" sz="1800" spc="-1" strike="noStrike">
                <a:solidFill>
                  <a:srgbClr val="ff0000"/>
                </a:solidFill>
                <a:latin typeface="Arial"/>
                <a:ea typeface="DejaVu Sans"/>
              </a:rPr>
              <a:t>     </a:t>
            </a:r>
            <a:r>
              <a:rPr b="0" lang="en-US" sz="1800" spc="-1" strike="noStrike">
                <a:solidFill>
                  <a:srgbClr val="000000"/>
                </a:solidFill>
                <a:latin typeface="Arial"/>
                <a:ea typeface="DejaVu Sans"/>
              </a:rPr>
              <a:t>W4RKC/M  148  WIX</a:t>
            </a:r>
            <a:r>
              <a:rPr b="0" lang="en-US" sz="1800" spc="-1" strike="noStrike">
                <a:solidFill>
                  <a:srgbClr val="ff0000"/>
                </a:solidFill>
                <a:latin typeface="Arial"/>
                <a:ea typeface="DejaVu Sans"/>
              </a:rPr>
              <a:t> </a:t>
            </a:r>
            <a:endParaRPr b="0" lang="en-US" sz="1800" spc="-1" strike="noStrike">
              <a:latin typeface="Arial"/>
            </a:endParaRPr>
          </a:p>
          <a:p>
            <a:pPr>
              <a:lnSpc>
                <a:spcPct val="100000"/>
              </a:lnSpc>
            </a:pPr>
            <a:r>
              <a:rPr b="0" lang="en-US" sz="1800" spc="-1" strike="noStrike">
                <a:solidFill>
                  <a:srgbClr val="000000"/>
                </a:solidFill>
                <a:latin typeface="Arial"/>
                <a:ea typeface="DejaVu Sans"/>
              </a:rPr>
              <a:t>END-OF-LOG:</a:t>
            </a:r>
            <a:endParaRPr b="0" lang="en-US" sz="1800" spc="-1" strike="noStrike">
              <a:latin typeface="Arial"/>
            </a:endParaRPr>
          </a:p>
        </p:txBody>
      </p:sp>
      <p:sp>
        <p:nvSpPr>
          <p:cNvPr id="146" name="CustomShape 3"/>
          <p:cNvSpPr/>
          <p:nvPr/>
        </p:nvSpPr>
        <p:spPr>
          <a:xfrm>
            <a:off x="731520" y="3566160"/>
            <a:ext cx="8318520" cy="119484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2600" spc="-1" strike="noStrike">
                <a:solidFill>
                  <a:srgbClr val="000000"/>
                </a:solidFill>
                <a:latin typeface="Arial"/>
                <a:ea typeface="DejaVu Sans"/>
              </a:rPr>
              <a:t>We don’t care if a station is /AE or /9.</a:t>
            </a:r>
            <a:endParaRPr b="0" lang="en-US" sz="2600" spc="-1" strike="noStrike">
              <a:latin typeface="Arial"/>
            </a:endParaRPr>
          </a:p>
          <a:p>
            <a:pPr>
              <a:lnSpc>
                <a:spcPct val="100000"/>
              </a:lnSpc>
            </a:pPr>
            <a:endParaRPr b="0" lang="en-US" sz="2600" spc="-1" strike="noStrike">
              <a:latin typeface="Arial"/>
            </a:endParaRPr>
          </a:p>
          <a:p>
            <a:pPr>
              <a:lnSpc>
                <a:spcPct val="100000"/>
              </a:lnSpc>
            </a:pPr>
            <a:r>
              <a:rPr b="0" lang="en-US" sz="2600" spc="-1" strike="noStrike">
                <a:solidFill>
                  <a:srgbClr val="000000"/>
                </a:solidFill>
                <a:latin typeface="Arial"/>
                <a:ea typeface="DejaVu Sans"/>
              </a:rPr>
              <a:t>/R and /E stations are scored the same as /M.</a:t>
            </a:r>
            <a:endParaRPr b="0" lang="en-US" sz="2600" spc="-1" strike="noStrike">
              <a:latin typeface="Arial"/>
            </a:endParaRPr>
          </a:p>
        </p:txBody>
      </p:sp>
    </p:spTree>
  </p:cSld>
  <mc:AlternateContent>
    <mc:Choice Requires="p14">
      <p:transition spd="slow" p14:dur="2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CustomShape 1"/>
          <p:cNvSpPr/>
          <p:nvPr/>
        </p:nvSpPr>
        <p:spPr>
          <a:xfrm>
            <a:off x="504000" y="226080"/>
            <a:ext cx="9069120" cy="94392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QSO RECORDS</a:t>
            </a:r>
            <a:endParaRPr b="0" lang="en-US" sz="4400" spc="-1" strike="noStrike">
              <a:latin typeface="Arial"/>
            </a:endParaRPr>
          </a:p>
        </p:txBody>
      </p:sp>
      <p:sp>
        <p:nvSpPr>
          <p:cNvPr id="148" name="CustomShape 2"/>
          <p:cNvSpPr/>
          <p:nvPr/>
        </p:nvSpPr>
        <p:spPr>
          <a:xfrm>
            <a:off x="640080" y="1406880"/>
            <a:ext cx="8867160" cy="239148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1800" spc="-1" strike="noStrike">
                <a:solidFill>
                  <a:srgbClr val="000000"/>
                </a:solidFill>
                <a:latin typeface="Arial"/>
                <a:ea typeface="DejaVu Sans"/>
              </a:rPr>
              <a:t>QSO:    40M   PH     2023-03-18 1420   K2PFF    1  LDN     </a:t>
            </a:r>
            <a:r>
              <a:rPr b="1" lang="en-US" sz="1800" spc="-1" strike="noStrike">
                <a:solidFill>
                  <a:srgbClr val="ff0000"/>
                </a:solidFill>
                <a:latin typeface="Arial"/>
                <a:ea typeface="DejaVu Sans"/>
              </a:rPr>
              <a:t> KP4ABO </a:t>
            </a:r>
            <a:r>
              <a:rPr b="0" lang="en-US" sz="1800" spc="-1" strike="noStrike">
                <a:solidFill>
                  <a:srgbClr val="ff0000"/>
                </a:solidFill>
                <a:latin typeface="Arial"/>
                <a:ea typeface="DejaVu Sans"/>
              </a:rPr>
              <a:t>      20   </a:t>
            </a:r>
            <a:r>
              <a:rPr b="1" lang="en-US" sz="1800" spc="-1" strike="noStrike">
                <a:solidFill>
                  <a:srgbClr val="ff0000"/>
                </a:solidFill>
                <a:latin typeface="Arial"/>
                <a:ea typeface="DejaVu Sans"/>
              </a:rPr>
              <a:t>NC</a:t>
            </a:r>
            <a:r>
              <a:rPr b="0" lang="en-US" sz="1800" spc="-1" strike="noStrike">
                <a:solidFill>
                  <a:srgbClr val="ff0000"/>
                </a:solidFill>
                <a:latin typeface="Arial"/>
                <a:ea typeface="DejaVu Sans"/>
              </a:rPr>
              <a:t> </a:t>
            </a:r>
            <a:endParaRPr b="0" lang="en-US" sz="1800" spc="-1" strike="noStrike">
              <a:latin typeface="Arial"/>
            </a:endParaRPr>
          </a:p>
          <a:p>
            <a:pPr>
              <a:lnSpc>
                <a:spcPct val="100000"/>
              </a:lnSpc>
            </a:pPr>
            <a:r>
              <a:rPr b="0" lang="en-US" sz="1800" spc="-1" strike="noStrike">
                <a:solidFill>
                  <a:srgbClr val="000000"/>
                </a:solidFill>
                <a:latin typeface="Arial"/>
                <a:ea typeface="DejaVu Sans"/>
              </a:rPr>
              <a:t>QSO:    40M   PH     2023-03-18 1425   K2PFF    2  LDN</a:t>
            </a:r>
            <a:r>
              <a:rPr b="0" lang="en-US" sz="1800" spc="-1" strike="noStrike">
                <a:solidFill>
                  <a:srgbClr val="ff0000"/>
                </a:solidFill>
                <a:latin typeface="Arial"/>
                <a:ea typeface="DejaVu Sans"/>
              </a:rPr>
              <a:t>      </a:t>
            </a:r>
            <a:r>
              <a:rPr b="1" lang="en-US" sz="1800" spc="-1" strike="noStrike">
                <a:solidFill>
                  <a:srgbClr val="ff0000"/>
                </a:solidFill>
                <a:latin typeface="Arial"/>
                <a:ea typeface="DejaVu Sans"/>
              </a:rPr>
              <a:t>KP4AAM</a:t>
            </a:r>
            <a:r>
              <a:rPr b="0" lang="en-US" sz="1800" spc="-1" strike="noStrike">
                <a:solidFill>
                  <a:srgbClr val="ff0000"/>
                </a:solidFill>
                <a:latin typeface="Arial"/>
                <a:ea typeface="DejaVu Sans"/>
              </a:rPr>
              <a:t>       33   </a:t>
            </a:r>
            <a:r>
              <a:rPr b="1" lang="en-US" sz="1800" spc="-1" strike="noStrike">
                <a:solidFill>
                  <a:srgbClr val="ff0000"/>
                </a:solidFill>
                <a:latin typeface="Arial"/>
                <a:ea typeface="DejaVu Sans"/>
              </a:rPr>
              <a:t>HI</a:t>
            </a:r>
            <a:r>
              <a:rPr b="0" lang="en-US" sz="1800" spc="-1" strike="noStrike">
                <a:solidFill>
                  <a:srgbClr val="ff0000"/>
                </a:solidFill>
                <a:latin typeface="Arial"/>
                <a:ea typeface="DejaVu Sans"/>
              </a:rPr>
              <a:t> </a:t>
            </a:r>
            <a:endParaRPr b="0" lang="en-US" sz="1800" spc="-1" strike="noStrike">
              <a:latin typeface="Arial"/>
            </a:endParaRPr>
          </a:p>
          <a:p>
            <a:pPr>
              <a:lnSpc>
                <a:spcPct val="100000"/>
              </a:lnSpc>
            </a:pPr>
            <a:r>
              <a:rPr b="0" lang="en-US" sz="1800" spc="-1" strike="noStrike">
                <a:solidFill>
                  <a:srgbClr val="000000"/>
                </a:solidFill>
                <a:latin typeface="Arial"/>
                <a:ea typeface="DejaVu Sans"/>
              </a:rPr>
              <a:t>QSO:    40M   PH     2023-03-18 1430   K2PFF    3  LDN</a:t>
            </a:r>
            <a:r>
              <a:rPr b="0" lang="en-US" sz="1800" spc="-1" strike="noStrike">
                <a:solidFill>
                  <a:srgbClr val="ff0000"/>
                </a:solidFill>
                <a:latin typeface="Arial"/>
                <a:ea typeface="DejaVu Sans"/>
              </a:rPr>
              <a:t>      </a:t>
            </a:r>
            <a:r>
              <a:rPr b="1" lang="en-US" sz="1800" spc="-1" strike="noStrike">
                <a:solidFill>
                  <a:srgbClr val="ff0000"/>
                </a:solidFill>
                <a:latin typeface="Arial"/>
                <a:ea typeface="DejaVu Sans"/>
              </a:rPr>
              <a:t>KP4AI</a:t>
            </a:r>
            <a:r>
              <a:rPr b="0" lang="en-US" sz="1800" spc="-1" strike="noStrike">
                <a:solidFill>
                  <a:srgbClr val="ff0000"/>
                </a:solidFill>
                <a:latin typeface="Arial"/>
                <a:ea typeface="DejaVu Sans"/>
              </a:rPr>
              <a:t>            47  </a:t>
            </a:r>
            <a:r>
              <a:rPr b="1" lang="en-US" sz="1800" spc="-1" strike="noStrike">
                <a:solidFill>
                  <a:srgbClr val="ff0000"/>
                </a:solidFill>
                <a:latin typeface="Arial"/>
                <a:ea typeface="DejaVu Sans"/>
              </a:rPr>
              <a:t>AK</a:t>
            </a:r>
            <a:r>
              <a:rPr b="0" lang="en-US" sz="1800" spc="-1" strike="noStrike">
                <a:solidFill>
                  <a:srgbClr val="ff0000"/>
                </a:solidFill>
                <a:latin typeface="Arial"/>
                <a:ea typeface="DejaVu Sans"/>
              </a:rPr>
              <a:t> </a:t>
            </a:r>
            <a:endParaRPr b="0" lang="en-US" sz="1800" spc="-1" strike="noStrike">
              <a:latin typeface="Arial"/>
            </a:endParaRPr>
          </a:p>
          <a:p>
            <a:pPr>
              <a:lnSpc>
                <a:spcPct val="100000"/>
              </a:lnSpc>
            </a:pPr>
            <a:r>
              <a:rPr b="0" lang="en-US" sz="1800" spc="-1" strike="noStrike">
                <a:solidFill>
                  <a:srgbClr val="000000"/>
                </a:solidFill>
                <a:latin typeface="Arial"/>
                <a:ea typeface="DejaVu Sans"/>
              </a:rPr>
              <a:t>QSO:    40M   PH     2023-03-18 2022   K2PFF    4  LDN</a:t>
            </a:r>
            <a:r>
              <a:rPr b="0" lang="en-US" sz="1800" spc="-1" strike="noStrike">
                <a:solidFill>
                  <a:srgbClr val="ff0000"/>
                </a:solidFill>
                <a:latin typeface="Arial"/>
                <a:ea typeface="DejaVu Sans"/>
              </a:rPr>
              <a:t>      </a:t>
            </a:r>
            <a:r>
              <a:rPr b="1" lang="en-US" sz="1800" spc="-1" strike="noStrike">
                <a:solidFill>
                  <a:srgbClr val="ff0000"/>
                </a:solidFill>
                <a:latin typeface="Arial"/>
                <a:ea typeface="DejaVu Sans"/>
              </a:rPr>
              <a:t>KP4AAC </a:t>
            </a:r>
            <a:r>
              <a:rPr b="0" lang="en-US" sz="1800" spc="-1" strike="noStrike">
                <a:solidFill>
                  <a:srgbClr val="ff0000"/>
                </a:solidFill>
                <a:latin typeface="Arial"/>
                <a:ea typeface="DejaVu Sans"/>
              </a:rPr>
              <a:t>     510  </a:t>
            </a:r>
            <a:r>
              <a:rPr b="1" lang="en-US" sz="1800" spc="-1" strike="noStrike">
                <a:solidFill>
                  <a:srgbClr val="ff0000"/>
                </a:solidFill>
                <a:latin typeface="Arial"/>
                <a:ea typeface="DejaVu Sans"/>
              </a:rPr>
              <a:t>DX </a:t>
            </a:r>
            <a:endParaRPr b="0" lang="en-US" sz="1800" spc="-1" strike="noStrike">
              <a:latin typeface="Arial"/>
            </a:endParaRPr>
          </a:p>
          <a:p>
            <a:pPr>
              <a:lnSpc>
                <a:spcPct val="100000"/>
              </a:lnSpc>
            </a:pPr>
            <a:r>
              <a:rPr b="0" lang="en-US" sz="1800" spc="-1" strike="noStrike">
                <a:solidFill>
                  <a:srgbClr val="000000"/>
                </a:solidFill>
                <a:latin typeface="Arial"/>
                <a:ea typeface="DejaVu Sans"/>
              </a:rPr>
              <a:t>QSO:    40M   PH     2023-03-19 1422   K2PFF    5  LDN</a:t>
            </a:r>
            <a:r>
              <a:rPr b="0" lang="en-US" sz="1800" spc="-1" strike="noStrike">
                <a:solidFill>
                  <a:srgbClr val="ff0000"/>
                </a:solidFill>
                <a:latin typeface="Arial"/>
                <a:ea typeface="DejaVu Sans"/>
              </a:rPr>
              <a:t>      </a:t>
            </a:r>
            <a:r>
              <a:rPr b="1" lang="en-US" sz="1800" spc="-1" strike="noStrike">
                <a:solidFill>
                  <a:srgbClr val="ff0000"/>
                </a:solidFill>
                <a:latin typeface="Arial"/>
                <a:ea typeface="DejaVu Sans"/>
              </a:rPr>
              <a:t>KP4AA</a:t>
            </a:r>
            <a:r>
              <a:rPr b="0" lang="en-US" sz="1800" spc="-1" strike="noStrike">
                <a:solidFill>
                  <a:srgbClr val="ff0000"/>
                </a:solidFill>
                <a:latin typeface="Arial"/>
                <a:ea typeface="DejaVu Sans"/>
              </a:rPr>
              <a:t>         446  </a:t>
            </a:r>
            <a:r>
              <a:rPr b="1" lang="en-US" sz="1800" spc="-1" strike="noStrike">
                <a:solidFill>
                  <a:srgbClr val="ff0000"/>
                </a:solidFill>
                <a:latin typeface="Arial"/>
                <a:ea typeface="DejaVu Sans"/>
              </a:rPr>
              <a:t>DX</a:t>
            </a:r>
            <a:r>
              <a:rPr b="0" lang="en-US" sz="1800" spc="-1" strike="noStrike">
                <a:solidFill>
                  <a:srgbClr val="ff0000"/>
                </a:solidFill>
                <a:latin typeface="Arial"/>
                <a:ea typeface="DejaVu Sans"/>
              </a:rPr>
              <a:t> </a:t>
            </a:r>
            <a:endParaRPr b="0" lang="en-US" sz="1800" spc="-1" strike="noStrike">
              <a:latin typeface="Arial"/>
            </a:endParaRPr>
          </a:p>
          <a:p>
            <a:pPr>
              <a:lnSpc>
                <a:spcPct val="100000"/>
              </a:lnSpc>
            </a:pPr>
            <a:r>
              <a:rPr b="0" lang="en-US" sz="1800" spc="-1" strike="noStrike">
                <a:solidFill>
                  <a:srgbClr val="000000"/>
                </a:solidFill>
                <a:latin typeface="Arial"/>
                <a:ea typeface="DejaVu Sans"/>
              </a:rPr>
              <a:t>QSO:    40M   PH     2023-03-19 1429   K2PFF    6  LDN</a:t>
            </a:r>
            <a:r>
              <a:rPr b="0" lang="en-US" sz="1800" spc="-1" strike="noStrike">
                <a:solidFill>
                  <a:srgbClr val="ff0000"/>
                </a:solidFill>
                <a:latin typeface="Arial"/>
                <a:ea typeface="DejaVu Sans"/>
              </a:rPr>
              <a:t>      </a:t>
            </a:r>
            <a:r>
              <a:rPr b="1" lang="en-US" sz="1800" spc="-1" strike="noStrike">
                <a:solidFill>
                  <a:srgbClr val="ff0000"/>
                </a:solidFill>
                <a:latin typeface="Arial"/>
                <a:ea typeface="DejaVu Sans"/>
              </a:rPr>
              <a:t>KP4ANG</a:t>
            </a:r>
            <a:r>
              <a:rPr b="0" lang="en-US" sz="1800" spc="-1" strike="noStrike">
                <a:solidFill>
                  <a:srgbClr val="ff0000"/>
                </a:solidFill>
                <a:latin typeface="Arial"/>
                <a:ea typeface="DejaVu Sans"/>
              </a:rPr>
              <a:t>      329  </a:t>
            </a:r>
            <a:r>
              <a:rPr b="1" lang="en-US" sz="1800" spc="-1" strike="noStrike">
                <a:solidFill>
                  <a:srgbClr val="ff0000"/>
                </a:solidFill>
                <a:latin typeface="Arial"/>
                <a:ea typeface="DejaVu Sans"/>
              </a:rPr>
              <a:t>MA</a:t>
            </a:r>
            <a:r>
              <a:rPr b="0" lang="en-US" sz="1800" spc="-1" strike="noStrike">
                <a:solidFill>
                  <a:srgbClr val="ff0000"/>
                </a:solidFill>
                <a:latin typeface="Arial"/>
                <a:ea typeface="DejaVu Sans"/>
              </a:rPr>
              <a:t> </a:t>
            </a:r>
            <a:endParaRPr b="0" lang="en-US" sz="1800" spc="-1" strike="noStrike">
              <a:latin typeface="Arial"/>
            </a:endParaRPr>
          </a:p>
          <a:p>
            <a:pPr>
              <a:lnSpc>
                <a:spcPct val="100000"/>
              </a:lnSpc>
            </a:pPr>
            <a:r>
              <a:rPr b="0" lang="en-US" sz="1800" spc="-1" strike="noStrike">
                <a:solidFill>
                  <a:srgbClr val="000000"/>
                </a:solidFill>
                <a:latin typeface="Arial"/>
                <a:ea typeface="DejaVu Sans"/>
              </a:rPr>
              <a:t>QSO:    40M   PH     2023-03-19 1435   K2PFF    7  LDN</a:t>
            </a:r>
            <a:r>
              <a:rPr b="0" lang="en-US" sz="1800" spc="-1" strike="noStrike">
                <a:solidFill>
                  <a:srgbClr val="ff0000"/>
                </a:solidFill>
                <a:latin typeface="Arial"/>
                <a:ea typeface="DejaVu Sans"/>
              </a:rPr>
              <a:t>      </a:t>
            </a:r>
            <a:r>
              <a:rPr b="1" lang="en-US" sz="1800" spc="-1" strike="noStrike">
                <a:solidFill>
                  <a:srgbClr val="ff0000"/>
                </a:solidFill>
                <a:latin typeface="Arial"/>
                <a:ea typeface="DejaVu Sans"/>
              </a:rPr>
              <a:t>KP4AIC</a:t>
            </a:r>
            <a:r>
              <a:rPr b="0" lang="en-US" sz="1800" spc="-1" strike="noStrike">
                <a:solidFill>
                  <a:srgbClr val="ff0000"/>
                </a:solidFill>
                <a:latin typeface="Arial"/>
                <a:ea typeface="DejaVu Sans"/>
              </a:rPr>
              <a:t>       148  </a:t>
            </a:r>
            <a:r>
              <a:rPr b="1" lang="en-US" sz="1800" spc="-1" strike="noStrike">
                <a:solidFill>
                  <a:srgbClr val="ff0000"/>
                </a:solidFill>
                <a:latin typeface="Arial"/>
                <a:ea typeface="DejaVu Sans"/>
              </a:rPr>
              <a:t>LDN</a:t>
            </a:r>
            <a:r>
              <a:rPr b="0" lang="en-US" sz="1800" spc="-1" strike="noStrike">
                <a:solidFill>
                  <a:srgbClr val="ff0000"/>
                </a:solidFill>
                <a:latin typeface="Arial"/>
                <a:ea typeface="DejaVu Sans"/>
              </a:rPr>
              <a:t> </a:t>
            </a:r>
            <a:endParaRPr b="0" lang="en-US" sz="1800" spc="-1" strike="noStrike">
              <a:latin typeface="Arial"/>
            </a:endParaRPr>
          </a:p>
          <a:p>
            <a:pPr>
              <a:lnSpc>
                <a:spcPct val="100000"/>
              </a:lnSpc>
            </a:pPr>
            <a:r>
              <a:rPr b="0" lang="en-US" sz="1800" spc="-1" strike="noStrike">
                <a:solidFill>
                  <a:srgbClr val="000000"/>
                </a:solidFill>
                <a:latin typeface="Arial"/>
                <a:ea typeface="DejaVu Sans"/>
              </a:rPr>
              <a:t>QSO:    40M   PH     2023-03-19 1435   K2PFF    8  LDN</a:t>
            </a:r>
            <a:r>
              <a:rPr b="0" lang="en-US" sz="1800" spc="-1" strike="noStrike">
                <a:solidFill>
                  <a:srgbClr val="ff0000"/>
                </a:solidFill>
                <a:latin typeface="Arial"/>
                <a:ea typeface="DejaVu Sans"/>
              </a:rPr>
              <a:t>      </a:t>
            </a:r>
            <a:r>
              <a:rPr b="1" lang="en-US" sz="1800" spc="-1" strike="noStrike">
                <a:solidFill>
                  <a:srgbClr val="ff0000"/>
                </a:solidFill>
                <a:latin typeface="Arial"/>
                <a:ea typeface="DejaVu Sans"/>
              </a:rPr>
              <a:t>2R0TMR</a:t>
            </a:r>
            <a:r>
              <a:rPr b="0" lang="en-US" sz="1800" spc="-1" strike="noStrike">
                <a:solidFill>
                  <a:srgbClr val="ff0000"/>
                </a:solidFill>
                <a:latin typeface="Arial"/>
                <a:ea typeface="DejaVu Sans"/>
              </a:rPr>
              <a:t>      123  </a:t>
            </a:r>
            <a:r>
              <a:rPr b="1" lang="en-US" sz="1800" spc="-1" strike="noStrike">
                <a:solidFill>
                  <a:srgbClr val="ff0000"/>
                </a:solidFill>
                <a:latin typeface="Arial"/>
                <a:ea typeface="DejaVu Sans"/>
              </a:rPr>
              <a:t>LDN</a:t>
            </a:r>
            <a:endParaRPr b="0" lang="en-US" sz="1800" spc="-1" strike="noStrike">
              <a:latin typeface="Arial"/>
            </a:endParaRPr>
          </a:p>
          <a:p>
            <a:pPr>
              <a:lnSpc>
                <a:spcPct val="100000"/>
              </a:lnSpc>
            </a:pPr>
            <a:r>
              <a:rPr b="0" lang="en-US" sz="1800" spc="-1" strike="noStrike">
                <a:solidFill>
                  <a:srgbClr val="000000"/>
                </a:solidFill>
                <a:latin typeface="Arial"/>
                <a:ea typeface="DejaVu Sans"/>
              </a:rPr>
              <a:t>END-OF-LOG:</a:t>
            </a:r>
            <a:endParaRPr b="0" lang="en-US" sz="1800" spc="-1" strike="noStrike">
              <a:latin typeface="Arial"/>
            </a:endParaRPr>
          </a:p>
        </p:txBody>
      </p:sp>
      <p:sp>
        <p:nvSpPr>
          <p:cNvPr id="149" name="CustomShape 3"/>
          <p:cNvSpPr/>
          <p:nvPr/>
        </p:nvSpPr>
        <p:spPr>
          <a:xfrm>
            <a:off x="2651760" y="4114800"/>
            <a:ext cx="3839400" cy="60120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2400" spc="-1" strike="noStrike">
                <a:solidFill>
                  <a:srgbClr val="000000"/>
                </a:solidFill>
                <a:latin typeface="Arial"/>
                <a:ea typeface="DejaVu Sans"/>
              </a:rPr>
              <a:t>KP4 Calls are Puerto Rico</a:t>
            </a:r>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CustomShape 1"/>
          <p:cNvSpPr/>
          <p:nvPr/>
        </p:nvSpPr>
        <p:spPr>
          <a:xfrm>
            <a:off x="1463040" y="274320"/>
            <a:ext cx="7038360" cy="506016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1800" spc="-1" strike="noStrike">
                <a:solidFill>
                  <a:srgbClr val="000000"/>
                </a:solidFill>
                <a:latin typeface="Arial"/>
                <a:ea typeface="DejaVu Sans"/>
              </a:rPr>
              <a:t>EXAMPLE QTH ERRORS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800" spc="-1" strike="noStrike">
                <a:solidFill>
                  <a:srgbClr val="000000"/>
                </a:solidFill>
                <a:latin typeface="Arial"/>
                <a:ea typeface="DejaVu Sans"/>
              </a:rPr>
              <a:t>           </a:t>
            </a:r>
            <a:r>
              <a:rPr b="0" lang="en-US" sz="1800" spc="-1" strike="noStrike">
                <a:solidFill>
                  <a:srgbClr val="000000"/>
                </a:solidFill>
                <a:latin typeface="Arial"/>
                <a:ea typeface="DejaVu Sans"/>
              </a:rPr>
              <a:t>	</a:t>
            </a:r>
            <a:r>
              <a:rPr b="0" lang="en-US" sz="1800" spc="-1" strike="noStrike">
                <a:solidFill>
                  <a:srgbClr val="000000"/>
                </a:solidFill>
                <a:latin typeface="Arial"/>
                <a:ea typeface="DejaVu Sans"/>
              </a:rPr>
              <a:t>  </a:t>
            </a:r>
            <a:r>
              <a:rPr b="1" lang="en-US" sz="1800" spc="-1" strike="noStrike">
                <a:solidFill>
                  <a:srgbClr val="ff0000"/>
                </a:solidFill>
                <a:latin typeface="Arial"/>
                <a:ea typeface="DejaVu Sans"/>
              </a:rPr>
              <a:t>VE3KOT</a:t>
            </a:r>
            <a:r>
              <a:rPr b="0" lang="en-US" sz="1800" spc="-1" strike="noStrike">
                <a:solidFill>
                  <a:srgbClr val="ff0000"/>
                </a:solidFill>
                <a:latin typeface="Arial"/>
                <a:ea typeface="DejaVu Sans"/>
              </a:rPr>
              <a:t> 60 </a:t>
            </a:r>
            <a:r>
              <a:rPr b="1" lang="en-US" sz="1800" spc="-1" strike="noStrike">
                <a:solidFill>
                  <a:srgbClr val="ff0000"/>
                </a:solidFill>
                <a:latin typeface="Arial"/>
                <a:ea typeface="DejaVu Sans"/>
              </a:rPr>
              <a:t>DX</a:t>
            </a:r>
            <a:endParaRPr b="0" lang="en-US" sz="1800" spc="-1" strike="noStrike">
              <a:latin typeface="Arial"/>
            </a:endParaRPr>
          </a:p>
          <a:p>
            <a:pPr>
              <a:lnSpc>
                <a:spcPct val="100000"/>
              </a:lnSpc>
            </a:pPr>
            <a:r>
              <a:rPr b="0" lang="en-US" sz="1800" spc="-1" strike="noStrike">
                <a:solidFill>
                  <a:srgbClr val="ff0000"/>
                </a:solidFill>
                <a:latin typeface="Arial"/>
                <a:ea typeface="DejaVu Sans"/>
              </a:rPr>
              <a:t>           </a:t>
            </a:r>
            <a:r>
              <a:rPr b="0" lang="en-US" sz="1800" spc="-1" strike="noStrike">
                <a:solidFill>
                  <a:srgbClr val="ff0000"/>
                </a:solidFill>
                <a:latin typeface="Arial"/>
                <a:ea typeface="DejaVu Sans"/>
              </a:rPr>
              <a:t>	</a:t>
            </a:r>
            <a:r>
              <a:rPr b="0" lang="en-US" sz="1800" spc="-1" strike="noStrike">
                <a:solidFill>
                  <a:srgbClr val="ff0000"/>
                </a:solidFill>
                <a:latin typeface="Arial"/>
                <a:ea typeface="DejaVu Sans"/>
              </a:rPr>
              <a:t>  </a:t>
            </a:r>
            <a:r>
              <a:rPr b="0" lang="en-US" sz="1800" spc="-1" strike="noStrike">
                <a:solidFill>
                  <a:srgbClr val="ff0000"/>
                </a:solidFill>
                <a:latin typeface="Arial"/>
                <a:ea typeface="DejaVu Sans"/>
              </a:rPr>
              <a:t>K4Z 155 </a:t>
            </a:r>
            <a:r>
              <a:rPr b="1" lang="en-US" sz="1800" spc="-1" strike="noStrike">
                <a:solidFill>
                  <a:srgbClr val="ff0000"/>
                </a:solidFill>
                <a:latin typeface="Arial"/>
                <a:ea typeface="DejaVu Sans"/>
              </a:rPr>
              <a:t>DUM</a:t>
            </a:r>
            <a:endParaRPr b="0" lang="en-US" sz="1800" spc="-1" strike="noStrike">
              <a:latin typeface="Arial"/>
            </a:endParaRPr>
          </a:p>
          <a:p>
            <a:pPr>
              <a:lnSpc>
                <a:spcPct val="100000"/>
              </a:lnSpc>
            </a:pPr>
            <a:r>
              <a:rPr b="0" lang="en-US" sz="1800" spc="-1" strike="noStrike">
                <a:solidFill>
                  <a:srgbClr val="ff0000"/>
                </a:solidFill>
                <a:latin typeface="Arial"/>
                <a:ea typeface="DejaVu Sans"/>
              </a:rPr>
              <a:t>              </a:t>
            </a:r>
            <a:r>
              <a:rPr b="0" lang="en-US" sz="1800" spc="-1" strike="noStrike">
                <a:solidFill>
                  <a:srgbClr val="ff0000"/>
                </a:solidFill>
                <a:latin typeface="Arial"/>
                <a:ea typeface="DejaVu Sans"/>
              </a:rPr>
              <a:t>	</a:t>
            </a:r>
            <a:r>
              <a:rPr b="0" lang="en-US" sz="1800" spc="-1" strike="noStrike">
                <a:solidFill>
                  <a:srgbClr val="ff0000"/>
                </a:solidFill>
                <a:latin typeface="Arial"/>
                <a:ea typeface="DejaVu Sans"/>
              </a:rPr>
              <a:t>  </a:t>
            </a:r>
            <a:r>
              <a:rPr b="0" lang="en-US" sz="1800" spc="-1" strike="noStrike">
                <a:solidFill>
                  <a:srgbClr val="ff0000"/>
                </a:solidFill>
                <a:latin typeface="Arial"/>
                <a:ea typeface="DejaVu Sans"/>
              </a:rPr>
              <a:t>K4CGY 3 </a:t>
            </a:r>
            <a:r>
              <a:rPr b="1" lang="en-US" sz="1800" spc="-1" strike="noStrike">
                <a:solidFill>
                  <a:srgbClr val="ff0000"/>
                </a:solidFill>
                <a:latin typeface="Arial"/>
                <a:ea typeface="DejaVu Sans"/>
              </a:rPr>
              <a:t>003</a:t>
            </a:r>
            <a:endParaRPr b="0" lang="en-US" sz="1800" spc="-1" strike="noStrike">
              <a:latin typeface="Arial"/>
            </a:endParaRPr>
          </a:p>
          <a:p>
            <a:pPr>
              <a:lnSpc>
                <a:spcPct val="100000"/>
              </a:lnSpc>
            </a:pPr>
            <a:r>
              <a:rPr b="0" lang="en-US" sz="1800" spc="-1" strike="noStrike">
                <a:solidFill>
                  <a:srgbClr val="ff0000"/>
                </a:solidFill>
                <a:latin typeface="Arial"/>
                <a:ea typeface="DejaVu Sans"/>
              </a:rPr>
              <a:t>              </a:t>
            </a:r>
            <a:r>
              <a:rPr b="0" lang="en-US" sz="1800" spc="-1" strike="noStrike">
                <a:solidFill>
                  <a:srgbClr val="ff0000"/>
                </a:solidFill>
                <a:latin typeface="Arial"/>
                <a:ea typeface="DejaVu Sans"/>
              </a:rPr>
              <a:t>	</a:t>
            </a:r>
            <a:r>
              <a:rPr b="0" lang="en-US" sz="1800" spc="-1" strike="noStrike">
                <a:solidFill>
                  <a:srgbClr val="ff0000"/>
                </a:solidFill>
                <a:latin typeface="Arial"/>
                <a:ea typeface="DejaVu Sans"/>
              </a:rPr>
              <a:t> </a:t>
            </a:r>
            <a:r>
              <a:rPr b="1" lang="en-US" sz="1800" spc="-1" strike="noStrike">
                <a:solidFill>
                  <a:srgbClr val="ff0000"/>
                </a:solidFill>
                <a:latin typeface="Arial"/>
                <a:ea typeface="DejaVu Sans"/>
              </a:rPr>
              <a:t> </a:t>
            </a:r>
            <a:r>
              <a:rPr b="1" lang="en-US" sz="1800" spc="-1" strike="noStrike">
                <a:solidFill>
                  <a:srgbClr val="ff0000"/>
                </a:solidFill>
                <a:latin typeface="Arial"/>
                <a:ea typeface="DejaVu Sans"/>
              </a:rPr>
              <a:t>VE9VIC</a:t>
            </a:r>
            <a:r>
              <a:rPr b="0" lang="en-US" sz="1800" spc="-1" strike="noStrike">
                <a:solidFill>
                  <a:srgbClr val="ff0000"/>
                </a:solidFill>
                <a:latin typeface="Arial"/>
                <a:ea typeface="DejaVu Sans"/>
              </a:rPr>
              <a:t> 90 </a:t>
            </a:r>
            <a:r>
              <a:rPr b="1" lang="en-US" sz="1800" spc="-1" strike="noStrike">
                <a:solidFill>
                  <a:srgbClr val="ff0000"/>
                </a:solidFill>
                <a:latin typeface="Arial"/>
                <a:ea typeface="DejaVu Sans"/>
              </a:rPr>
              <a:t>NX</a:t>
            </a:r>
            <a:endParaRPr b="0" lang="en-US" sz="1800" spc="-1" strike="noStrike">
              <a:latin typeface="Arial"/>
            </a:endParaRPr>
          </a:p>
          <a:p>
            <a:pPr>
              <a:lnSpc>
                <a:spcPct val="100000"/>
              </a:lnSpc>
            </a:pPr>
            <a:r>
              <a:rPr b="0" lang="en-US" sz="1800" spc="-1" strike="noStrike">
                <a:solidFill>
                  <a:srgbClr val="ff0000"/>
                </a:solidFill>
                <a:latin typeface="Arial"/>
                <a:ea typeface="DejaVu Sans"/>
              </a:rPr>
              <a:t>           </a:t>
            </a:r>
            <a:r>
              <a:rPr b="0" lang="en-US" sz="1800" spc="-1" strike="noStrike">
                <a:solidFill>
                  <a:srgbClr val="ff0000"/>
                </a:solidFill>
                <a:latin typeface="Arial"/>
                <a:ea typeface="DejaVu Sans"/>
              </a:rPr>
              <a:t>	</a:t>
            </a:r>
            <a:r>
              <a:rPr b="0" lang="en-US" sz="1800" spc="-1" strike="noStrike">
                <a:solidFill>
                  <a:srgbClr val="ff0000"/>
                </a:solidFill>
                <a:latin typeface="Arial"/>
                <a:ea typeface="DejaVu Sans"/>
              </a:rPr>
              <a:t>   </a:t>
            </a:r>
            <a:r>
              <a:rPr b="1" lang="en-US" sz="1800" spc="-1" strike="noStrike">
                <a:solidFill>
                  <a:srgbClr val="ff0000"/>
                </a:solidFill>
                <a:latin typeface="Arial"/>
                <a:ea typeface="DejaVu Sans"/>
              </a:rPr>
              <a:t>BK1BIF</a:t>
            </a:r>
            <a:r>
              <a:rPr b="0" lang="en-US" sz="1800" spc="-1" strike="noStrike">
                <a:solidFill>
                  <a:srgbClr val="ff0000"/>
                </a:solidFill>
                <a:latin typeface="Arial"/>
                <a:ea typeface="DejaVu Sans"/>
              </a:rPr>
              <a:t> 14 </a:t>
            </a:r>
            <a:r>
              <a:rPr b="1" lang="en-US" sz="1800" spc="-1" strike="noStrike">
                <a:solidFill>
                  <a:srgbClr val="ff0000"/>
                </a:solidFill>
                <a:latin typeface="Arial"/>
                <a:ea typeface="DejaVu Sans"/>
              </a:rPr>
              <a:t>VT</a:t>
            </a:r>
            <a:endParaRPr b="0" lang="en-US" sz="1800" spc="-1" strike="noStrike">
              <a:latin typeface="Arial"/>
            </a:endParaRPr>
          </a:p>
          <a:p>
            <a:pPr>
              <a:lnSpc>
                <a:spcPct val="100000"/>
              </a:lnSpc>
            </a:pPr>
            <a:r>
              <a:rPr b="0" lang="en-US" sz="1800" spc="-1" strike="noStrike">
                <a:solidFill>
                  <a:srgbClr val="ff0000"/>
                </a:solidFill>
                <a:latin typeface="Arial"/>
                <a:ea typeface="DejaVu Sans"/>
              </a:rPr>
              <a:t>            </a:t>
            </a:r>
            <a:r>
              <a:rPr b="0" lang="en-US" sz="1800" spc="-1" strike="noStrike">
                <a:solidFill>
                  <a:srgbClr val="ff0000"/>
                </a:solidFill>
                <a:latin typeface="Arial"/>
                <a:ea typeface="DejaVu Sans"/>
              </a:rPr>
              <a:t>	</a:t>
            </a:r>
            <a:r>
              <a:rPr b="0" lang="en-US" sz="1800" spc="-1" strike="noStrike">
                <a:solidFill>
                  <a:srgbClr val="ff0000"/>
                </a:solidFill>
                <a:latin typeface="Arial"/>
                <a:ea typeface="DejaVu Sans"/>
              </a:rPr>
              <a:t>  </a:t>
            </a:r>
            <a:r>
              <a:rPr b="0" lang="en-US" sz="1800" spc="-1" strike="noStrike">
                <a:solidFill>
                  <a:srgbClr val="ff0000"/>
                </a:solidFill>
                <a:latin typeface="Arial"/>
                <a:ea typeface="DejaVu Sans"/>
              </a:rPr>
              <a:t>W4CA 124 </a:t>
            </a:r>
            <a:r>
              <a:rPr b="1" lang="en-US" sz="1800" spc="-1" strike="noStrike">
                <a:solidFill>
                  <a:srgbClr val="ff0000"/>
                </a:solidFill>
                <a:latin typeface="Arial"/>
                <a:ea typeface="DejaVu Sans"/>
              </a:rPr>
              <a:t>BATH</a:t>
            </a:r>
            <a:endParaRPr b="0" lang="en-US" sz="1800" spc="-1" strike="noStrike">
              <a:latin typeface="Arial"/>
            </a:endParaRPr>
          </a:p>
          <a:p>
            <a:pPr>
              <a:lnSpc>
                <a:spcPct val="100000"/>
              </a:lnSpc>
            </a:pPr>
            <a:r>
              <a:rPr b="0" lang="en-US" sz="1800" spc="-1" strike="noStrike">
                <a:solidFill>
                  <a:srgbClr val="ff0000"/>
                </a:solidFill>
                <a:latin typeface="Arial"/>
                <a:ea typeface="DejaVu Sans"/>
              </a:rPr>
              <a:t>              </a:t>
            </a:r>
            <a:r>
              <a:rPr b="0" lang="en-US" sz="1800" spc="-1" strike="noStrike">
                <a:solidFill>
                  <a:srgbClr val="ff0000"/>
                </a:solidFill>
                <a:latin typeface="Arial"/>
                <a:ea typeface="DejaVu Sans"/>
              </a:rPr>
              <a:t>	</a:t>
            </a:r>
            <a:r>
              <a:rPr b="0" lang="en-US" sz="1800" spc="-1" strike="noStrike">
                <a:solidFill>
                  <a:srgbClr val="ff0000"/>
                </a:solidFill>
                <a:latin typeface="Arial"/>
                <a:ea typeface="DejaVu Sans"/>
              </a:rPr>
              <a:t>  </a:t>
            </a:r>
            <a:r>
              <a:rPr b="1" lang="en-US" sz="1800" spc="-1" strike="noStrike">
                <a:solidFill>
                  <a:srgbClr val="ff0000"/>
                </a:solidFill>
                <a:latin typeface="Arial"/>
                <a:ea typeface="DejaVu Sans"/>
              </a:rPr>
              <a:t>CF3A</a:t>
            </a:r>
            <a:r>
              <a:rPr b="0" lang="en-US" sz="1800" spc="-1" strike="noStrike">
                <a:solidFill>
                  <a:srgbClr val="ff0000"/>
                </a:solidFill>
                <a:latin typeface="Arial"/>
                <a:ea typeface="DejaVu Sans"/>
              </a:rPr>
              <a:t> 774 </a:t>
            </a:r>
            <a:r>
              <a:rPr b="1" lang="en-US" sz="1800" spc="-1" strike="noStrike">
                <a:solidFill>
                  <a:srgbClr val="ff0000"/>
                </a:solidFill>
                <a:latin typeface="Arial"/>
                <a:ea typeface="DejaVu Sans"/>
              </a:rPr>
              <a:t>DX</a:t>
            </a: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800" spc="-1" strike="noStrike">
                <a:solidFill>
                  <a:srgbClr val="ff0000"/>
                </a:solidFill>
                <a:latin typeface="Arial"/>
                <a:ea typeface="DejaVu Sans"/>
              </a:rPr>
              <a:t>  </a:t>
            </a:r>
            <a:r>
              <a:rPr b="0" lang="en-US" sz="1800" spc="-1" strike="noStrike">
                <a:solidFill>
                  <a:srgbClr val="000000"/>
                </a:solidFill>
                <a:latin typeface="Arial"/>
                <a:ea typeface="DejaVu Sans"/>
              </a:rPr>
              <a:t>NOTE: </a:t>
            </a:r>
            <a:r>
              <a:rPr b="1" lang="en-US" sz="1800" spc="-1" strike="noStrike">
                <a:solidFill>
                  <a:srgbClr val="000000"/>
                </a:solidFill>
                <a:latin typeface="Arial"/>
                <a:ea typeface="DejaVu Sans"/>
              </a:rPr>
              <a:t>CF3A</a:t>
            </a:r>
            <a:r>
              <a:rPr b="0" lang="en-US" sz="1800" spc="-1" strike="noStrike">
                <a:solidFill>
                  <a:srgbClr val="000000"/>
                </a:solidFill>
                <a:latin typeface="Arial"/>
                <a:ea typeface="DejaVu Sans"/>
              </a:rPr>
              <a:t> is a </a:t>
            </a:r>
            <a:r>
              <a:rPr b="1" lang="en-US" sz="1800" spc="-1" strike="noStrike">
                <a:solidFill>
                  <a:srgbClr val="000000"/>
                </a:solidFill>
                <a:latin typeface="Arial"/>
                <a:ea typeface="DejaVu Sans"/>
              </a:rPr>
              <a:t>Canadian</a:t>
            </a:r>
            <a:r>
              <a:rPr b="0" lang="en-US" sz="1800" spc="-1" strike="noStrike">
                <a:solidFill>
                  <a:srgbClr val="000000"/>
                </a:solidFill>
                <a:latin typeface="Arial"/>
                <a:ea typeface="DejaVu Sans"/>
              </a:rPr>
              <a:t> call sign therefore the QTH</a:t>
            </a:r>
            <a:endParaRPr b="0" lang="en-US" sz="1800" spc="-1" strike="noStrike">
              <a:latin typeface="Arial"/>
            </a:endParaRPr>
          </a:p>
          <a:p>
            <a:pPr>
              <a:lnSpc>
                <a:spcPct val="100000"/>
              </a:lnSpc>
            </a:pPr>
            <a:r>
              <a:rPr b="0" lang="en-US" sz="1800" spc="-1" strike="noStrike">
                <a:solidFill>
                  <a:srgbClr val="000000"/>
                </a:solidFill>
                <a:latin typeface="Arial"/>
                <a:ea typeface="DejaVu Sans"/>
              </a:rPr>
              <a:t>              </a:t>
            </a:r>
            <a:r>
              <a:rPr b="0" lang="en-US" sz="1800" spc="-1" strike="noStrike">
                <a:solidFill>
                  <a:srgbClr val="000000"/>
                </a:solidFill>
                <a:latin typeface="Arial"/>
                <a:ea typeface="DejaVu Sans"/>
              </a:rPr>
              <a:t>should be the province abbreviation. This also</a:t>
            </a:r>
            <a:endParaRPr b="0" lang="en-US" sz="1800" spc="-1" strike="noStrike">
              <a:latin typeface="Arial"/>
            </a:endParaRPr>
          </a:p>
          <a:p>
            <a:pPr>
              <a:lnSpc>
                <a:spcPct val="100000"/>
              </a:lnSpc>
            </a:pPr>
            <a:r>
              <a:rPr b="0" lang="en-US" sz="1800" spc="-1" strike="noStrike">
                <a:solidFill>
                  <a:srgbClr val="000000"/>
                </a:solidFill>
                <a:latin typeface="Arial"/>
                <a:ea typeface="DejaVu Sans"/>
              </a:rPr>
              <a:t>              </a:t>
            </a:r>
            <a:r>
              <a:rPr b="0" lang="en-US" sz="1800" spc="-1" strike="noStrike">
                <a:solidFill>
                  <a:srgbClr val="000000"/>
                </a:solidFill>
                <a:latin typeface="Arial"/>
                <a:ea typeface="DejaVu Sans"/>
              </a:rPr>
              <a:t>applies to </a:t>
            </a:r>
            <a:r>
              <a:rPr b="1" lang="en-US" sz="1800" spc="-1" strike="noStrike">
                <a:solidFill>
                  <a:srgbClr val="000000"/>
                </a:solidFill>
                <a:latin typeface="Arial"/>
                <a:ea typeface="DejaVu Sans"/>
              </a:rPr>
              <a:t>VE3KOT</a:t>
            </a:r>
            <a:r>
              <a:rPr b="0" lang="en-US" sz="1800" spc="-1" strike="noStrike">
                <a:solidFill>
                  <a:srgbClr val="000000"/>
                </a:solidFill>
                <a:latin typeface="Arial"/>
                <a:ea typeface="DejaVu Sans"/>
              </a:rPr>
              <a:t>.</a:t>
            </a:r>
            <a:endParaRPr b="0" lang="en-US" sz="1800" spc="-1" strike="noStrike">
              <a:latin typeface="Arial"/>
            </a:endParaRPr>
          </a:p>
          <a:p>
            <a:pPr>
              <a:lnSpc>
                <a:spcPct val="100000"/>
              </a:lnSpc>
            </a:pPr>
            <a:r>
              <a:rPr b="0" lang="en-US" sz="1800" spc="-1" strike="noStrike">
                <a:solidFill>
                  <a:srgbClr val="000000"/>
                </a:solidFill>
                <a:latin typeface="Arial"/>
                <a:ea typeface="DejaVu Sans"/>
              </a:rPr>
              <a:t>  </a:t>
            </a:r>
            <a:endParaRPr b="0" lang="en-US" sz="1800" spc="-1" strike="noStrike">
              <a:latin typeface="Arial"/>
            </a:endParaRPr>
          </a:p>
          <a:p>
            <a:pPr>
              <a:lnSpc>
                <a:spcPct val="100000"/>
              </a:lnSpc>
            </a:pPr>
            <a:r>
              <a:rPr b="0" lang="en-US" sz="1800" spc="-1" strike="noStrike">
                <a:solidFill>
                  <a:srgbClr val="000000"/>
                </a:solidFill>
                <a:latin typeface="Arial"/>
                <a:ea typeface="DejaVu Sans"/>
              </a:rPr>
              <a:t>              </a:t>
            </a:r>
            <a:r>
              <a:rPr b="0" lang="en-US" sz="1800" spc="-1" strike="noStrike">
                <a:solidFill>
                  <a:srgbClr val="000000"/>
                </a:solidFill>
                <a:latin typeface="Arial"/>
                <a:ea typeface="DejaVu Sans"/>
              </a:rPr>
              <a:t>In over 600 logs, there were 169 QTH errors and 477</a:t>
            </a:r>
            <a:endParaRPr b="0" lang="en-US" sz="1800" spc="-1" strike="noStrike">
              <a:latin typeface="Arial"/>
            </a:endParaRPr>
          </a:p>
          <a:p>
            <a:pPr>
              <a:lnSpc>
                <a:spcPct val="100000"/>
              </a:lnSpc>
            </a:pPr>
            <a:r>
              <a:rPr b="0" lang="en-US" sz="1800" spc="-1" strike="noStrike">
                <a:solidFill>
                  <a:srgbClr val="000000"/>
                </a:solidFill>
                <a:latin typeface="Arial"/>
                <a:ea typeface="DejaVu Sans"/>
              </a:rPr>
              <a:t>              </a:t>
            </a:r>
            <a:r>
              <a:rPr b="0" lang="en-US" sz="1800" spc="-1" strike="noStrike">
                <a:solidFill>
                  <a:srgbClr val="000000"/>
                </a:solidFill>
                <a:latin typeface="Arial"/>
                <a:ea typeface="DejaVu Sans"/>
              </a:rPr>
              <a:t>CALLSIGN errors.</a:t>
            </a:r>
            <a:endParaRPr b="0" lang="en-US" sz="1800" spc="-1" strike="noStrike">
              <a:latin typeface="Arial"/>
            </a:endParaRPr>
          </a:p>
          <a:p>
            <a:pPr>
              <a:lnSpc>
                <a:spcPct val="100000"/>
              </a:lnSpc>
            </a:pPr>
            <a:endParaRPr b="0" lang="en-US" sz="1800" spc="-1" strike="noStrike">
              <a:latin typeface="Arial"/>
            </a:endParaRPr>
          </a:p>
        </p:txBody>
      </p:sp>
    </p:spTree>
  </p:cSld>
  <mc:AlternateContent>
    <mc:Choice Requires="p14">
      <p:transition spd="slow" p14:dur="2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51" name="" descr=""/>
          <p:cNvPicPr/>
          <p:nvPr/>
        </p:nvPicPr>
        <p:blipFill>
          <a:blip r:embed="rId1"/>
          <a:stretch/>
        </p:blipFill>
        <p:spPr>
          <a:xfrm>
            <a:off x="3756960" y="-16560"/>
            <a:ext cx="2641320" cy="5667120"/>
          </a:xfrm>
          <a:prstGeom prst="rect">
            <a:avLst/>
          </a:prstGeom>
          <a:ln>
            <a:noFill/>
          </a:ln>
        </p:spPr>
      </p:pic>
      <p:sp>
        <p:nvSpPr>
          <p:cNvPr id="152" name="CustomShape 1"/>
          <p:cNvSpPr/>
          <p:nvPr/>
        </p:nvSpPr>
        <p:spPr>
          <a:xfrm>
            <a:off x="457200" y="914400"/>
            <a:ext cx="2923560" cy="213552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1800" spc="-1" strike="noStrike">
                <a:solidFill>
                  <a:srgbClr val="000000"/>
                </a:solidFill>
                <a:latin typeface="Arial"/>
                <a:ea typeface="DejaVu Sans"/>
              </a:rPr>
              <a:t>Canadian Province Abbreviations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800" spc="-1" strike="noStrike">
                <a:solidFill>
                  <a:srgbClr val="000000"/>
                </a:solidFill>
                <a:latin typeface="Arial"/>
                <a:ea typeface="DejaVu Sans"/>
              </a:rPr>
              <a:t>A: Logged Abbreviation</a:t>
            </a: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800" spc="-1" strike="noStrike">
                <a:solidFill>
                  <a:srgbClr val="000000"/>
                </a:solidFill>
                <a:latin typeface="Arial"/>
                <a:ea typeface="DejaVu Sans"/>
              </a:rPr>
              <a:t>B: Correct Abbreviation</a:t>
            </a: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800" spc="-1" strike="noStrike">
                <a:solidFill>
                  <a:srgbClr val="000000"/>
                </a:solidFill>
                <a:latin typeface="Arial"/>
                <a:ea typeface="DejaVu Sans"/>
              </a:rPr>
              <a:t>C: Province Name</a:t>
            </a:r>
            <a:endParaRPr b="0" lang="en-US" sz="1800" spc="-1" strike="noStrike">
              <a:latin typeface="Arial"/>
            </a:endParaRPr>
          </a:p>
        </p:txBody>
      </p:sp>
    </p:spTree>
  </p:cSld>
  <mc:AlternateContent>
    <mc:Choice Requires="p14">
      <p:transition spd="slow" p14:dur="2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CustomShape 1"/>
          <p:cNvSpPr/>
          <p:nvPr/>
        </p:nvSpPr>
        <p:spPr>
          <a:xfrm>
            <a:off x="2377440" y="92880"/>
            <a:ext cx="3837960" cy="548244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1400" spc="-1" strike="noStrike">
                <a:solidFill>
                  <a:srgbClr val="000000"/>
                </a:solidFill>
                <a:latin typeface="Arial"/>
                <a:ea typeface="DejaVu Sans"/>
              </a:rPr>
              <a:t>Some Callsign</a:t>
            </a:r>
            <a:r>
              <a:rPr b="0" lang="en-US" sz="1400" spc="-1" strike="noStrike">
                <a:solidFill>
                  <a:srgbClr val="000000"/>
                </a:solidFill>
                <a:latin typeface="Arial"/>
                <a:ea typeface="DejaVu Sans"/>
              </a:rPr>
              <a:t>	</a:t>
            </a:r>
            <a:r>
              <a:rPr b="0" lang="en-US" sz="1400" spc="-1" strike="noStrike">
                <a:solidFill>
                  <a:srgbClr val="000000"/>
                </a:solidFill>
                <a:latin typeface="Arial"/>
                <a:ea typeface="DejaVu Sans"/>
              </a:rPr>
              <a:t>(vqp.rpt) </a:t>
            </a:r>
            <a:endParaRPr b="0" lang="en-US" sz="1400" spc="-1" strike="noStrike">
              <a:latin typeface="Arial"/>
            </a:endParaRPr>
          </a:p>
          <a:p>
            <a:pPr>
              <a:lnSpc>
                <a:spcPct val="100000"/>
              </a:lnSpc>
            </a:pPr>
            <a:r>
              <a:rPr b="0" lang="en-US" sz="1400" spc="-1" strike="noStrike">
                <a:solidFill>
                  <a:srgbClr val="000000"/>
                </a:solidFill>
                <a:latin typeface="Arial"/>
                <a:ea typeface="DejaVu Sans"/>
              </a:rPr>
              <a:t>        </a:t>
            </a:r>
            <a:r>
              <a:rPr b="0" lang="en-US" sz="1400" spc="-1" strike="noStrike">
                <a:solidFill>
                  <a:srgbClr val="000000"/>
                </a:solidFill>
                <a:latin typeface="Arial"/>
                <a:ea typeface="DejaVu Sans"/>
              </a:rPr>
              <a:t>category   FIXED</a:t>
            </a:r>
            <a:endParaRPr b="0" lang="en-US" sz="1400" spc="-1" strike="noStrike">
              <a:latin typeface="Arial"/>
            </a:endParaRPr>
          </a:p>
          <a:p>
            <a:pPr>
              <a:lnSpc>
                <a:spcPct val="100000"/>
              </a:lnSpc>
            </a:pPr>
            <a:r>
              <a:rPr b="0" lang="en-US" sz="1400" spc="-1" strike="noStrike">
                <a:solidFill>
                  <a:srgbClr val="000000"/>
                </a:solidFill>
                <a:latin typeface="Arial"/>
                <a:ea typeface="DejaVu Sans"/>
              </a:rPr>
              <a:t>        </a:t>
            </a:r>
            <a:r>
              <a:rPr b="0" lang="en-US" sz="1400" spc="-1" strike="noStrike">
                <a:solidFill>
                  <a:srgbClr val="000000"/>
                </a:solidFill>
                <a:latin typeface="Arial"/>
                <a:ea typeface="DejaVu Sans"/>
              </a:rPr>
              <a:t>club          NONE</a:t>
            </a:r>
            <a:endParaRPr b="0" lang="en-US" sz="1400" spc="-1" strike="noStrike">
              <a:latin typeface="Arial"/>
            </a:endParaRPr>
          </a:p>
          <a:p>
            <a:pPr>
              <a:lnSpc>
                <a:spcPct val="100000"/>
              </a:lnSpc>
            </a:pPr>
            <a:r>
              <a:rPr b="0" lang="en-US" sz="1400" spc="-1" strike="noStrike">
                <a:solidFill>
                  <a:srgbClr val="000000"/>
                </a:solidFill>
                <a:latin typeface="Arial"/>
                <a:ea typeface="DejaVu Sans"/>
              </a:rPr>
              <a:t>Score Calculation</a:t>
            </a:r>
            <a:r>
              <a:rPr b="0" lang="en-US" sz="1400" spc="-1" strike="noStrike">
                <a:solidFill>
                  <a:srgbClr val="000000"/>
                </a:solidFill>
                <a:latin typeface="Arial"/>
                <a:ea typeface="DejaVu Sans"/>
              </a:rPr>
              <a:t>	</a:t>
            </a:r>
            <a:r>
              <a:rPr b="0" lang="en-US" sz="1400" spc="-1" strike="noStrike">
                <a:solidFill>
                  <a:srgbClr val="000000"/>
                </a:solidFill>
                <a:latin typeface="Arial"/>
                <a:ea typeface="DejaVu Sans"/>
              </a:rPr>
              <a:t> </a:t>
            </a:r>
            <a:endParaRPr b="0" lang="en-US" sz="1400" spc="-1" strike="noStrike">
              <a:latin typeface="Arial"/>
            </a:endParaRPr>
          </a:p>
          <a:p>
            <a:pPr>
              <a:lnSpc>
                <a:spcPct val="100000"/>
              </a:lnSpc>
            </a:pPr>
            <a:r>
              <a:rPr b="0" lang="en-US" sz="1400" spc="-1" strike="noStrike">
                <a:solidFill>
                  <a:srgbClr val="000000"/>
                </a:solidFill>
                <a:latin typeface="Arial"/>
                <a:ea typeface="DejaVu Sans"/>
              </a:rPr>
              <a:t>        </a:t>
            </a:r>
            <a:r>
              <a:rPr b="0" lang="en-US" sz="1400" spc="-1" strike="noStrike">
                <a:solidFill>
                  <a:srgbClr val="000000"/>
                </a:solidFill>
                <a:latin typeface="Arial"/>
                <a:ea typeface="DejaVu Sans"/>
              </a:rPr>
              <a:t>qso</a:t>
            </a:r>
            <a:r>
              <a:rPr b="0" lang="en-US" sz="1400" spc="-1" strike="noStrike">
                <a:solidFill>
                  <a:srgbClr val="000000"/>
                </a:solidFill>
                <a:latin typeface="Arial"/>
                <a:ea typeface="DejaVu Sans"/>
              </a:rPr>
              <a:t>	</a:t>
            </a:r>
            <a:r>
              <a:rPr b="0" lang="en-US" sz="1400" spc="-1" strike="noStrike">
                <a:solidFill>
                  <a:srgbClr val="000000"/>
                </a:solidFill>
                <a:latin typeface="Arial"/>
                <a:ea typeface="DejaVu Sans"/>
              </a:rPr>
              <a:t>	</a:t>
            </a:r>
            <a:r>
              <a:rPr b="0" lang="en-US" sz="1400" spc="-1" strike="noStrike">
                <a:solidFill>
                  <a:srgbClr val="000000"/>
                </a:solidFill>
                <a:latin typeface="Arial"/>
                <a:ea typeface="DejaVu Sans"/>
              </a:rPr>
              <a:t>	</a:t>
            </a:r>
            <a:r>
              <a:rPr b="0" lang="en-US" sz="1400" spc="-1" strike="noStrike">
                <a:solidFill>
                  <a:srgbClr val="000000"/>
                </a:solidFill>
                <a:latin typeface="Arial"/>
                <a:ea typeface="DejaVu Sans"/>
              </a:rPr>
              <a:t>1178</a:t>
            </a:r>
            <a:endParaRPr b="0" lang="en-US" sz="1400" spc="-1" strike="noStrike">
              <a:latin typeface="Arial"/>
            </a:endParaRPr>
          </a:p>
          <a:p>
            <a:pPr>
              <a:lnSpc>
                <a:spcPct val="100000"/>
              </a:lnSpc>
            </a:pPr>
            <a:r>
              <a:rPr b="0" lang="en-US" sz="1400" spc="-1" strike="noStrike">
                <a:solidFill>
                  <a:srgbClr val="000000"/>
                </a:solidFill>
                <a:latin typeface="Arial"/>
                <a:ea typeface="DejaVu Sans"/>
              </a:rPr>
              <a:t>        </a:t>
            </a:r>
            <a:r>
              <a:rPr b="0" lang="en-US" sz="1400" spc="-1" strike="noStrike">
                <a:solidFill>
                  <a:srgbClr val="000000"/>
                </a:solidFill>
                <a:latin typeface="Arial"/>
                <a:ea typeface="DejaVu Sans"/>
              </a:rPr>
              <a:t>cw</a:t>
            </a:r>
            <a:r>
              <a:rPr b="0" lang="en-US" sz="1400" spc="-1" strike="noStrike">
                <a:solidFill>
                  <a:srgbClr val="000000"/>
                </a:solidFill>
                <a:latin typeface="Arial"/>
                <a:ea typeface="DejaVu Sans"/>
              </a:rPr>
              <a:t>	</a:t>
            </a:r>
            <a:r>
              <a:rPr b="0" lang="en-US" sz="1400" spc="-1" strike="noStrike">
                <a:solidFill>
                  <a:srgbClr val="000000"/>
                </a:solidFill>
                <a:latin typeface="Arial"/>
                <a:ea typeface="DejaVu Sans"/>
              </a:rPr>
              <a:t>	</a:t>
            </a:r>
            <a:r>
              <a:rPr b="0" lang="en-US" sz="1400" spc="-1" strike="noStrike">
                <a:solidFill>
                  <a:srgbClr val="000000"/>
                </a:solidFill>
                <a:latin typeface="Arial"/>
                <a:ea typeface="DejaVu Sans"/>
              </a:rPr>
              <a:t>	</a:t>
            </a:r>
            <a:r>
              <a:rPr b="0" lang="en-US" sz="1400" spc="-1" strike="noStrike">
                <a:solidFill>
                  <a:srgbClr val="000000"/>
                </a:solidFill>
                <a:latin typeface="Arial"/>
                <a:ea typeface="DejaVu Sans"/>
              </a:rPr>
              <a:t>  205</a:t>
            </a:r>
            <a:endParaRPr b="0" lang="en-US" sz="1400" spc="-1" strike="noStrike">
              <a:latin typeface="Arial"/>
            </a:endParaRPr>
          </a:p>
          <a:p>
            <a:pPr>
              <a:lnSpc>
                <a:spcPct val="100000"/>
              </a:lnSpc>
            </a:pPr>
            <a:r>
              <a:rPr b="0" lang="en-US" sz="1400" spc="-1" strike="noStrike">
                <a:solidFill>
                  <a:srgbClr val="000000"/>
                </a:solidFill>
                <a:latin typeface="Arial"/>
                <a:ea typeface="DejaVu Sans"/>
              </a:rPr>
              <a:t>        </a:t>
            </a:r>
            <a:r>
              <a:rPr b="0" lang="en-US" sz="1400" spc="-1" strike="noStrike">
                <a:solidFill>
                  <a:srgbClr val="000000"/>
                </a:solidFill>
                <a:latin typeface="Arial"/>
                <a:ea typeface="DejaVu Sans"/>
              </a:rPr>
              <a:t>ph</a:t>
            </a:r>
            <a:r>
              <a:rPr b="0" lang="en-US" sz="1400" spc="-1" strike="noStrike">
                <a:solidFill>
                  <a:srgbClr val="000000"/>
                </a:solidFill>
                <a:latin typeface="Arial"/>
                <a:ea typeface="DejaVu Sans"/>
              </a:rPr>
              <a:t>	</a:t>
            </a:r>
            <a:r>
              <a:rPr b="0" lang="en-US" sz="1400" spc="-1" strike="noStrike">
                <a:solidFill>
                  <a:srgbClr val="000000"/>
                </a:solidFill>
                <a:latin typeface="Arial"/>
                <a:ea typeface="DejaVu Sans"/>
              </a:rPr>
              <a:t>	</a:t>
            </a:r>
            <a:r>
              <a:rPr b="0" lang="en-US" sz="1400" spc="-1" strike="noStrike">
                <a:solidFill>
                  <a:srgbClr val="000000"/>
                </a:solidFill>
                <a:latin typeface="Arial"/>
                <a:ea typeface="DejaVu Sans"/>
              </a:rPr>
              <a:t>	</a:t>
            </a:r>
            <a:r>
              <a:rPr b="0" lang="en-US" sz="1400" spc="-1" strike="noStrike">
                <a:solidFill>
                  <a:srgbClr val="000000"/>
                </a:solidFill>
                <a:latin typeface="Arial"/>
                <a:ea typeface="DejaVu Sans"/>
              </a:rPr>
              <a:t>  779</a:t>
            </a:r>
            <a:endParaRPr b="0" lang="en-US" sz="1400" spc="-1" strike="noStrike">
              <a:latin typeface="Arial"/>
            </a:endParaRPr>
          </a:p>
          <a:p>
            <a:pPr>
              <a:lnSpc>
                <a:spcPct val="100000"/>
              </a:lnSpc>
            </a:pPr>
            <a:r>
              <a:rPr b="0" lang="en-US" sz="1400" spc="-1" strike="noStrike">
                <a:solidFill>
                  <a:srgbClr val="000000"/>
                </a:solidFill>
                <a:latin typeface="Arial"/>
                <a:ea typeface="DejaVu Sans"/>
              </a:rPr>
              <a:t>        </a:t>
            </a:r>
            <a:r>
              <a:rPr b="0" lang="en-US" sz="1400" spc="-1" strike="noStrike">
                <a:solidFill>
                  <a:srgbClr val="000000"/>
                </a:solidFill>
                <a:latin typeface="Arial"/>
                <a:ea typeface="DejaVu Sans"/>
              </a:rPr>
              <a:t>va mobile </a:t>
            </a:r>
            <a:r>
              <a:rPr b="0" lang="en-US" sz="1400" spc="-1" strike="noStrike">
                <a:solidFill>
                  <a:srgbClr val="000000"/>
                </a:solidFill>
                <a:latin typeface="Arial"/>
                <a:ea typeface="DejaVu Sans"/>
              </a:rPr>
              <a:t>	</a:t>
            </a:r>
            <a:r>
              <a:rPr b="0" lang="en-US" sz="1400" spc="-1" strike="noStrike">
                <a:solidFill>
                  <a:srgbClr val="000000"/>
                </a:solidFill>
                <a:latin typeface="Arial"/>
                <a:ea typeface="DejaVu Sans"/>
              </a:rPr>
              <a:t>	</a:t>
            </a:r>
            <a:r>
              <a:rPr b="0" lang="en-US" sz="1400" spc="-1" strike="noStrike">
                <a:solidFill>
                  <a:srgbClr val="000000"/>
                </a:solidFill>
                <a:latin typeface="Arial"/>
                <a:ea typeface="DejaVu Sans"/>
              </a:rPr>
              <a:t>  194</a:t>
            </a:r>
            <a:endParaRPr b="0" lang="en-US" sz="1400" spc="-1" strike="noStrike">
              <a:latin typeface="Arial"/>
            </a:endParaRPr>
          </a:p>
          <a:p>
            <a:pPr>
              <a:lnSpc>
                <a:spcPct val="100000"/>
              </a:lnSpc>
            </a:pPr>
            <a:r>
              <a:rPr b="0" lang="en-US" sz="1400" spc="-1" strike="noStrike">
                <a:solidFill>
                  <a:srgbClr val="000000"/>
                </a:solidFill>
                <a:latin typeface="Arial"/>
                <a:ea typeface="DejaVu Sans"/>
              </a:rPr>
              <a:t>        </a:t>
            </a:r>
            <a:r>
              <a:rPr b="1" lang="en-US" sz="1400" spc="-1" strike="noStrike">
                <a:solidFill>
                  <a:srgbClr val="000000"/>
                </a:solidFill>
                <a:latin typeface="Arial"/>
                <a:ea typeface="DejaVu Sans"/>
              </a:rPr>
              <a:t>bad                          82</a:t>
            </a:r>
            <a:endParaRPr b="0" lang="en-US" sz="1400" spc="-1" strike="noStrike">
              <a:latin typeface="Arial"/>
            </a:endParaRPr>
          </a:p>
          <a:p>
            <a:pPr>
              <a:lnSpc>
                <a:spcPct val="100000"/>
              </a:lnSpc>
            </a:pPr>
            <a:r>
              <a:rPr b="0" lang="en-US" sz="1400" spc="-1" strike="noStrike">
                <a:solidFill>
                  <a:srgbClr val="000000"/>
                </a:solidFill>
                <a:latin typeface="Arial"/>
                <a:ea typeface="DejaVu Sans"/>
              </a:rPr>
              <a:t>        </a:t>
            </a:r>
            <a:r>
              <a:rPr b="0" lang="en-US" sz="1400" spc="-1" strike="noStrike">
                <a:solidFill>
                  <a:srgbClr val="000000"/>
                </a:solidFill>
                <a:latin typeface="Arial"/>
                <a:ea typeface="DejaVu Sans"/>
              </a:rPr>
              <a:t>qso points            1771 </a:t>
            </a:r>
            <a:endParaRPr b="0" lang="en-US" sz="1400" spc="-1" strike="noStrike">
              <a:latin typeface="Arial"/>
            </a:endParaRPr>
          </a:p>
          <a:p>
            <a:pPr>
              <a:lnSpc>
                <a:spcPct val="100000"/>
              </a:lnSpc>
            </a:pPr>
            <a:r>
              <a:rPr b="0" lang="en-US" sz="1400" spc="-1" strike="noStrike">
                <a:solidFill>
                  <a:srgbClr val="000000"/>
                </a:solidFill>
                <a:latin typeface="Arial"/>
                <a:ea typeface="DejaVu Sans"/>
              </a:rPr>
              <a:t>Multipliers</a:t>
            </a:r>
            <a:r>
              <a:rPr b="0" lang="en-US" sz="1400" spc="-1" strike="noStrike">
                <a:solidFill>
                  <a:srgbClr val="000000"/>
                </a:solidFill>
                <a:latin typeface="Arial"/>
                <a:ea typeface="DejaVu Sans"/>
              </a:rPr>
              <a:t>	</a:t>
            </a:r>
            <a:r>
              <a:rPr b="0" lang="en-US" sz="1400" spc="-1" strike="noStrike">
                <a:solidFill>
                  <a:srgbClr val="000000"/>
                </a:solidFill>
                <a:latin typeface="Arial"/>
                <a:ea typeface="DejaVu Sans"/>
              </a:rPr>
              <a:t> </a:t>
            </a:r>
            <a:endParaRPr b="0" lang="en-US" sz="1400" spc="-1" strike="noStrike">
              <a:latin typeface="Arial"/>
            </a:endParaRPr>
          </a:p>
          <a:p>
            <a:pPr>
              <a:lnSpc>
                <a:spcPct val="100000"/>
              </a:lnSpc>
            </a:pPr>
            <a:r>
              <a:rPr b="0" lang="en-US" sz="1400" spc="-1" strike="noStrike">
                <a:solidFill>
                  <a:srgbClr val="000000"/>
                </a:solidFill>
                <a:latin typeface="Arial"/>
                <a:ea typeface="DejaVu Sans"/>
              </a:rPr>
              <a:t>        </a:t>
            </a:r>
            <a:r>
              <a:rPr b="0" lang="en-US" sz="1400" spc="-1" strike="noStrike">
                <a:solidFill>
                  <a:srgbClr val="000000"/>
                </a:solidFill>
                <a:latin typeface="Arial"/>
                <a:ea typeface="DejaVu Sans"/>
              </a:rPr>
              <a:t>counties                 106</a:t>
            </a:r>
            <a:endParaRPr b="0" lang="en-US" sz="1400" spc="-1" strike="noStrike">
              <a:latin typeface="Arial"/>
            </a:endParaRPr>
          </a:p>
          <a:p>
            <a:pPr>
              <a:lnSpc>
                <a:spcPct val="100000"/>
              </a:lnSpc>
            </a:pPr>
            <a:r>
              <a:rPr b="0" lang="en-US" sz="1400" spc="-1" strike="noStrike">
                <a:solidFill>
                  <a:srgbClr val="000000"/>
                </a:solidFill>
                <a:latin typeface="Arial"/>
                <a:ea typeface="DejaVu Sans"/>
              </a:rPr>
              <a:t>        </a:t>
            </a:r>
            <a:r>
              <a:rPr b="0" lang="en-US" sz="1400" spc="-1" strike="noStrike">
                <a:solidFill>
                  <a:srgbClr val="000000"/>
                </a:solidFill>
                <a:latin typeface="Arial"/>
                <a:ea typeface="DejaVu Sans"/>
              </a:rPr>
              <a:t>states           </a:t>
            </a:r>
            <a:r>
              <a:rPr b="0" lang="en-US" sz="1400" spc="-1" strike="noStrike">
                <a:solidFill>
                  <a:srgbClr val="000000"/>
                </a:solidFill>
                <a:latin typeface="Arial"/>
                <a:ea typeface="DejaVu Sans"/>
              </a:rPr>
              <a:t>	</a:t>
            </a:r>
            <a:r>
              <a:rPr b="0" lang="en-US" sz="1400" spc="-1" strike="noStrike">
                <a:solidFill>
                  <a:srgbClr val="000000"/>
                </a:solidFill>
                <a:latin typeface="Arial"/>
                <a:ea typeface="DejaVu Sans"/>
              </a:rPr>
              <a:t>    43</a:t>
            </a:r>
            <a:endParaRPr b="0" lang="en-US" sz="1400" spc="-1" strike="noStrike">
              <a:latin typeface="Arial"/>
            </a:endParaRPr>
          </a:p>
          <a:p>
            <a:pPr>
              <a:lnSpc>
                <a:spcPct val="100000"/>
              </a:lnSpc>
            </a:pPr>
            <a:r>
              <a:rPr b="0" lang="en-US" sz="1400" spc="-1" strike="noStrike">
                <a:solidFill>
                  <a:srgbClr val="000000"/>
                </a:solidFill>
                <a:latin typeface="Arial"/>
                <a:ea typeface="DejaVu Sans"/>
              </a:rPr>
              <a:t>        </a:t>
            </a:r>
            <a:r>
              <a:rPr b="0" lang="en-US" sz="1400" spc="-1" strike="noStrike">
                <a:solidFill>
                  <a:srgbClr val="000000"/>
                </a:solidFill>
                <a:latin typeface="Arial"/>
                <a:ea typeface="DejaVu Sans"/>
              </a:rPr>
              <a:t>provinces        </a:t>
            </a:r>
            <a:r>
              <a:rPr b="0" lang="en-US" sz="1400" spc="-1" strike="noStrike">
                <a:solidFill>
                  <a:srgbClr val="000000"/>
                </a:solidFill>
                <a:latin typeface="Arial"/>
                <a:ea typeface="DejaVu Sans"/>
              </a:rPr>
              <a:t>	</a:t>
            </a:r>
            <a:r>
              <a:rPr b="0" lang="en-US" sz="1400" spc="-1" strike="noStrike">
                <a:solidFill>
                  <a:srgbClr val="000000"/>
                </a:solidFill>
                <a:latin typeface="Arial"/>
                <a:ea typeface="DejaVu Sans"/>
              </a:rPr>
              <a:t>      4</a:t>
            </a:r>
            <a:endParaRPr b="0" lang="en-US" sz="1400" spc="-1" strike="noStrike">
              <a:latin typeface="Arial"/>
            </a:endParaRPr>
          </a:p>
          <a:p>
            <a:pPr>
              <a:lnSpc>
                <a:spcPct val="100000"/>
              </a:lnSpc>
            </a:pPr>
            <a:r>
              <a:rPr b="0" lang="en-US" sz="1400" spc="-1" strike="noStrike">
                <a:solidFill>
                  <a:srgbClr val="000000"/>
                </a:solidFill>
                <a:latin typeface="Arial"/>
                <a:ea typeface="DejaVu Sans"/>
              </a:rPr>
              <a:t>        </a:t>
            </a:r>
            <a:r>
              <a:rPr b="0" lang="en-US" sz="1400" spc="-1" strike="noStrike">
                <a:solidFill>
                  <a:srgbClr val="000000"/>
                </a:solidFill>
                <a:latin typeface="Arial"/>
                <a:ea typeface="DejaVu Sans"/>
              </a:rPr>
              <a:t>countries        </a:t>
            </a:r>
            <a:r>
              <a:rPr b="0" lang="en-US" sz="1400" spc="-1" strike="noStrike">
                <a:solidFill>
                  <a:srgbClr val="000000"/>
                </a:solidFill>
                <a:latin typeface="Arial"/>
                <a:ea typeface="DejaVu Sans"/>
              </a:rPr>
              <a:t>	</a:t>
            </a:r>
            <a:r>
              <a:rPr b="0" lang="en-US" sz="1400" spc="-1" strike="noStrike">
                <a:solidFill>
                  <a:srgbClr val="000000"/>
                </a:solidFill>
                <a:latin typeface="Arial"/>
                <a:ea typeface="DejaVu Sans"/>
              </a:rPr>
              <a:t>      5</a:t>
            </a:r>
            <a:endParaRPr b="0" lang="en-US" sz="1400" spc="-1" strike="noStrike">
              <a:latin typeface="Arial"/>
            </a:endParaRPr>
          </a:p>
          <a:p>
            <a:pPr>
              <a:lnSpc>
                <a:spcPct val="100000"/>
              </a:lnSpc>
            </a:pPr>
            <a:r>
              <a:rPr b="0" lang="en-US" sz="1400" spc="-1" strike="noStrike">
                <a:solidFill>
                  <a:srgbClr val="000000"/>
                </a:solidFill>
                <a:latin typeface="Arial"/>
                <a:ea typeface="DejaVu Sans"/>
              </a:rPr>
              <a:t>        </a:t>
            </a:r>
            <a:r>
              <a:rPr b="0" lang="en-US" sz="1400" spc="-1" strike="noStrike">
                <a:solidFill>
                  <a:srgbClr val="000000"/>
                </a:solidFill>
                <a:latin typeface="Arial"/>
                <a:ea typeface="DejaVu Sans"/>
              </a:rPr>
              <a:t>city_county_10   </a:t>
            </a:r>
            <a:r>
              <a:rPr b="0" lang="en-US" sz="1400" spc="-1" strike="noStrike">
                <a:solidFill>
                  <a:srgbClr val="000000"/>
                </a:solidFill>
                <a:latin typeface="Arial"/>
                <a:ea typeface="DejaVu Sans"/>
              </a:rPr>
              <a:t>	</a:t>
            </a:r>
            <a:r>
              <a:rPr b="0" lang="en-US" sz="1400" spc="-1" strike="noStrike">
                <a:solidFill>
                  <a:srgbClr val="000000"/>
                </a:solidFill>
                <a:latin typeface="Arial"/>
                <a:ea typeface="DejaVu Sans"/>
              </a:rPr>
              <a:t>      0</a:t>
            </a:r>
            <a:endParaRPr b="0" lang="en-US" sz="1400" spc="-1" strike="noStrike">
              <a:latin typeface="Arial"/>
            </a:endParaRPr>
          </a:p>
          <a:p>
            <a:pPr>
              <a:lnSpc>
                <a:spcPct val="100000"/>
              </a:lnSpc>
            </a:pPr>
            <a:r>
              <a:rPr b="0" lang="en-US" sz="1400" spc="-1" strike="noStrike">
                <a:solidFill>
                  <a:srgbClr val="000000"/>
                </a:solidFill>
                <a:latin typeface="Arial"/>
                <a:ea typeface="DejaVu Sans"/>
              </a:rPr>
              <a:t>        </a:t>
            </a:r>
            <a:r>
              <a:rPr b="0" lang="en-US" sz="1400" spc="-1" strike="noStrike">
                <a:solidFill>
                  <a:srgbClr val="000000"/>
                </a:solidFill>
                <a:latin typeface="Arial"/>
                <a:ea typeface="DejaVu Sans"/>
              </a:rPr>
              <a:t>mult             </a:t>
            </a:r>
            <a:r>
              <a:rPr b="0" lang="en-US" sz="1400" spc="-1" strike="noStrike">
                <a:solidFill>
                  <a:srgbClr val="000000"/>
                </a:solidFill>
                <a:latin typeface="Arial"/>
                <a:ea typeface="DejaVu Sans"/>
              </a:rPr>
              <a:t>	</a:t>
            </a:r>
            <a:r>
              <a:rPr b="0" lang="en-US" sz="1400" spc="-1" strike="noStrike">
                <a:solidFill>
                  <a:srgbClr val="000000"/>
                </a:solidFill>
                <a:latin typeface="Arial"/>
                <a:ea typeface="DejaVu Sans"/>
              </a:rPr>
              <a:t>  158</a:t>
            </a:r>
            <a:endParaRPr b="0" lang="en-US" sz="1400" spc="-1" strike="noStrike">
              <a:latin typeface="Arial"/>
            </a:endParaRPr>
          </a:p>
          <a:p>
            <a:pPr>
              <a:lnSpc>
                <a:spcPct val="100000"/>
              </a:lnSpc>
            </a:pPr>
            <a:r>
              <a:rPr b="0" lang="en-US" sz="1400" spc="-1" strike="noStrike">
                <a:solidFill>
                  <a:srgbClr val="000000"/>
                </a:solidFill>
                <a:latin typeface="Arial"/>
                <a:ea typeface="DejaVu Sans"/>
              </a:rPr>
              <a:t> </a:t>
            </a:r>
            <a:r>
              <a:rPr b="0" lang="en-US" sz="1400" spc="-1" strike="noStrike">
                <a:solidFill>
                  <a:srgbClr val="000000"/>
                </a:solidFill>
                <a:latin typeface="Arial"/>
                <a:ea typeface="DejaVu Sans"/>
              </a:rPr>
              <a:t>	</a:t>
            </a:r>
            <a:r>
              <a:rPr b="0" lang="en-US" sz="1400" spc="-1" strike="noStrike">
                <a:solidFill>
                  <a:srgbClr val="000000"/>
                </a:solidFill>
                <a:latin typeface="Arial"/>
                <a:ea typeface="DejaVu Sans"/>
              </a:rPr>
              <a:t> </a:t>
            </a:r>
            <a:endParaRPr b="0" lang="en-US" sz="1400" spc="-1" strike="noStrike">
              <a:latin typeface="Arial"/>
            </a:endParaRPr>
          </a:p>
          <a:p>
            <a:pPr>
              <a:lnSpc>
                <a:spcPct val="100000"/>
              </a:lnSpc>
            </a:pPr>
            <a:r>
              <a:rPr b="0" lang="en-US" sz="1400" spc="-1" strike="noStrike">
                <a:solidFill>
                  <a:srgbClr val="000000"/>
                </a:solidFill>
                <a:latin typeface="Arial"/>
                <a:ea typeface="DejaVu Sans"/>
              </a:rPr>
              <a:t>Bonus Points</a:t>
            </a:r>
            <a:r>
              <a:rPr b="0" lang="en-US" sz="1400" spc="-1" strike="noStrike">
                <a:solidFill>
                  <a:srgbClr val="000000"/>
                </a:solidFill>
                <a:latin typeface="Arial"/>
                <a:ea typeface="DejaVu Sans"/>
              </a:rPr>
              <a:t>	</a:t>
            </a:r>
            <a:r>
              <a:rPr b="0" lang="en-US" sz="1400" spc="-1" strike="noStrike">
                <a:solidFill>
                  <a:srgbClr val="000000"/>
                </a:solidFill>
                <a:latin typeface="Arial"/>
                <a:ea typeface="DejaVu Sans"/>
              </a:rPr>
              <a:t> </a:t>
            </a:r>
            <a:endParaRPr b="0" lang="en-US" sz="1400" spc="-1" strike="noStrike">
              <a:latin typeface="Arial"/>
            </a:endParaRPr>
          </a:p>
          <a:p>
            <a:pPr>
              <a:lnSpc>
                <a:spcPct val="100000"/>
              </a:lnSpc>
            </a:pPr>
            <a:r>
              <a:rPr b="0" lang="en-US" sz="1400" spc="-1" strike="noStrike">
                <a:solidFill>
                  <a:srgbClr val="000000"/>
                </a:solidFill>
                <a:latin typeface="Arial"/>
                <a:ea typeface="DejaVu Sans"/>
              </a:rPr>
              <a:t>        </a:t>
            </a:r>
            <a:r>
              <a:rPr b="0" lang="en-US" sz="1400" spc="-1" strike="noStrike">
                <a:solidFill>
                  <a:srgbClr val="000000"/>
                </a:solidFill>
                <a:latin typeface="Arial"/>
                <a:ea typeface="DejaVu Sans"/>
              </a:rPr>
              <a:t>mobile_counties  </a:t>
            </a:r>
            <a:r>
              <a:rPr b="0" lang="en-US" sz="1400" spc="-1" strike="noStrike">
                <a:solidFill>
                  <a:srgbClr val="000000"/>
                </a:solidFill>
                <a:latin typeface="Arial"/>
                <a:ea typeface="DejaVu Sans"/>
              </a:rPr>
              <a:t>	</a:t>
            </a:r>
            <a:r>
              <a:rPr b="0" lang="en-US" sz="1400" spc="-1" strike="noStrike">
                <a:solidFill>
                  <a:srgbClr val="000000"/>
                </a:solidFill>
                <a:latin typeface="Arial"/>
                <a:ea typeface="DejaVu Sans"/>
              </a:rPr>
              <a:t>( 00)    0</a:t>
            </a:r>
            <a:endParaRPr b="0" lang="en-US" sz="1400" spc="-1" strike="noStrike">
              <a:latin typeface="Arial"/>
            </a:endParaRPr>
          </a:p>
          <a:p>
            <a:pPr>
              <a:lnSpc>
                <a:spcPct val="100000"/>
              </a:lnSpc>
            </a:pPr>
            <a:r>
              <a:rPr b="0" lang="en-US" sz="1400" spc="-1" strike="noStrike">
                <a:solidFill>
                  <a:srgbClr val="000000"/>
                </a:solidFill>
                <a:latin typeface="Arial"/>
                <a:ea typeface="DejaVu Sans"/>
              </a:rPr>
              <a:t>        </a:t>
            </a:r>
            <a:r>
              <a:rPr b="0" lang="en-US" sz="1400" spc="-1" strike="noStrike">
                <a:solidFill>
                  <a:srgbClr val="000000"/>
                </a:solidFill>
                <a:latin typeface="Arial"/>
                <a:ea typeface="DejaVu Sans"/>
              </a:rPr>
              <a:t>bonus Stations   </a:t>
            </a:r>
            <a:r>
              <a:rPr b="0" lang="en-US" sz="1400" spc="-1" strike="noStrike">
                <a:solidFill>
                  <a:srgbClr val="000000"/>
                </a:solidFill>
                <a:latin typeface="Arial"/>
                <a:ea typeface="DejaVu Sans"/>
              </a:rPr>
              <a:t>	</a:t>
            </a:r>
            <a:r>
              <a:rPr b="0" lang="en-US" sz="1400" spc="-1" strike="noStrike">
                <a:solidFill>
                  <a:srgbClr val="000000"/>
                </a:solidFill>
                <a:latin typeface="Arial"/>
                <a:ea typeface="DejaVu Sans"/>
              </a:rPr>
              <a:t>           0</a:t>
            </a:r>
            <a:endParaRPr b="0" lang="en-US" sz="1400" spc="-1" strike="noStrike">
              <a:latin typeface="Arial"/>
            </a:endParaRPr>
          </a:p>
          <a:p>
            <a:pPr>
              <a:lnSpc>
                <a:spcPct val="100000"/>
              </a:lnSpc>
            </a:pPr>
            <a:r>
              <a:rPr b="0" lang="en-US" sz="1400" spc="-1" strike="noStrike">
                <a:solidFill>
                  <a:srgbClr val="000000"/>
                </a:solidFill>
                <a:latin typeface="Arial"/>
                <a:ea typeface="DejaVu Sans"/>
              </a:rPr>
              <a:t> </a:t>
            </a:r>
            <a:r>
              <a:rPr b="0" lang="en-US" sz="1400" spc="-1" strike="noStrike">
                <a:solidFill>
                  <a:srgbClr val="000000"/>
                </a:solidFill>
                <a:latin typeface="Arial"/>
                <a:ea typeface="DejaVu Sans"/>
              </a:rPr>
              <a:t>	</a:t>
            </a:r>
            <a:r>
              <a:rPr b="0" lang="en-US" sz="1400" spc="-1" strike="noStrike">
                <a:solidFill>
                  <a:srgbClr val="000000"/>
                </a:solidFill>
                <a:latin typeface="Arial"/>
                <a:ea typeface="DejaVu Sans"/>
              </a:rPr>
              <a:t> </a:t>
            </a:r>
            <a:endParaRPr b="0" lang="en-US" sz="1400" spc="-1" strike="noStrike">
              <a:latin typeface="Arial"/>
            </a:endParaRPr>
          </a:p>
          <a:p>
            <a:pPr>
              <a:lnSpc>
                <a:spcPct val="100000"/>
              </a:lnSpc>
            </a:pPr>
            <a:endParaRPr b="0" lang="en-US" sz="1400" spc="-1" strike="noStrike">
              <a:latin typeface="Arial"/>
            </a:endParaRPr>
          </a:p>
        </p:txBody>
      </p:sp>
      <p:sp>
        <p:nvSpPr>
          <p:cNvPr id="154" name="CustomShape 2"/>
          <p:cNvSpPr/>
          <p:nvPr/>
        </p:nvSpPr>
        <p:spPr>
          <a:xfrm>
            <a:off x="6217920" y="330480"/>
            <a:ext cx="2832120" cy="290340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1800" spc="-1" strike="noStrike">
                <a:solidFill>
                  <a:srgbClr val="000000"/>
                </a:solidFill>
                <a:latin typeface="Arial"/>
                <a:ea typeface="DejaVu Sans"/>
              </a:rPr>
              <a:t>This station lost points due to bad QSO records.  A large number of the QSO records had</a:t>
            </a:r>
            <a:endParaRPr b="0" lang="en-US" sz="1800" spc="-1" strike="noStrike">
              <a:latin typeface="Arial"/>
            </a:endParaRPr>
          </a:p>
          <a:p>
            <a:pPr>
              <a:lnSpc>
                <a:spcPct val="100000"/>
              </a:lnSpc>
            </a:pPr>
            <a:r>
              <a:rPr b="0" lang="en-US" sz="1800" spc="-1" strike="noStrike">
                <a:solidFill>
                  <a:srgbClr val="000000"/>
                </a:solidFill>
                <a:latin typeface="Arial"/>
                <a:ea typeface="DejaVu Sans"/>
              </a:rPr>
              <a:t>a Virginia county abbreviation of PWC, probably instead of PRW.  There were also a large number of duplicate QSO records. Used N1MM logging program.</a:t>
            </a:r>
            <a:endParaRPr b="0" lang="en-US" sz="1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82" name="" descr=""/>
          <p:cNvPicPr/>
          <p:nvPr/>
        </p:nvPicPr>
        <p:blipFill>
          <a:blip r:embed="rId1"/>
          <a:stretch/>
        </p:blipFill>
        <p:spPr>
          <a:xfrm>
            <a:off x="1265040" y="14040"/>
            <a:ext cx="7617600" cy="5670000"/>
          </a:xfrm>
          <a:prstGeom prst="rect">
            <a:avLst/>
          </a:prstGeom>
          <a:ln>
            <a:noFill/>
          </a:ln>
        </p:spPr>
      </p:pic>
    </p:spTree>
  </p:cSld>
  <mc:AlternateContent>
    <mc:Choice Requires="p14">
      <p:transition spd="slow" p14:dur="2000"/>
    </mc:Choice>
    <mc:Fallback>
      <p:transition spd="slow"/>
    </mc:Fallback>
  </mc:AlternateContent>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CustomShape 1"/>
          <p:cNvSpPr/>
          <p:nvPr/>
        </p:nvSpPr>
        <p:spPr>
          <a:xfrm>
            <a:off x="457200" y="822960"/>
            <a:ext cx="9050040" cy="36324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1800" spc="-1" strike="noStrike">
                <a:solidFill>
                  <a:srgbClr val="000000"/>
                </a:solidFill>
                <a:latin typeface="Arial"/>
                <a:ea typeface="DejaVu Sans"/>
              </a:rPr>
              <a:t> </a:t>
            </a:r>
            <a:r>
              <a:rPr b="0" lang="en-US" sz="1800" spc="-1" strike="noStrike">
                <a:solidFill>
                  <a:srgbClr val="000000"/>
                </a:solidFill>
                <a:latin typeface="Arial"/>
                <a:ea typeface="DejaVu Sans"/>
              </a:rPr>
              <a:t>QSO: 14000 CW 2023-03-19 2041 W?XXX     1942 CRA    </a:t>
            </a:r>
            <a:r>
              <a:rPr b="1" lang="en-US" sz="1800" spc="-1" strike="noStrike">
                <a:solidFill>
                  <a:srgbClr val="ff0000"/>
                </a:solidFill>
                <a:latin typeface="Arial"/>
                <a:ea typeface="DejaVu Sans"/>
              </a:rPr>
              <a:t>LA8OM</a:t>
            </a:r>
            <a:r>
              <a:rPr b="0" lang="en-US" sz="1800" spc="-1" strike="noStrike">
                <a:solidFill>
                  <a:srgbClr val="ff0000"/>
                </a:solidFill>
                <a:latin typeface="Arial"/>
                <a:ea typeface="DejaVu Sans"/>
              </a:rPr>
              <a:t>      0049 </a:t>
            </a:r>
            <a:r>
              <a:rPr b="1" lang="en-US" sz="1800" spc="-1" strike="noStrike">
                <a:solidFill>
                  <a:srgbClr val="ff0000"/>
                </a:solidFill>
                <a:latin typeface="Arial"/>
                <a:ea typeface="DejaVu Sans"/>
              </a:rPr>
              <a:t>LA</a:t>
            </a:r>
            <a:r>
              <a:rPr b="0" lang="en-US" sz="1800" spc="-1" strike="noStrike">
                <a:solidFill>
                  <a:srgbClr val="ff0000"/>
                </a:solidFill>
                <a:latin typeface="Arial"/>
                <a:ea typeface="DejaVu Sans"/>
              </a:rPr>
              <a:t>  </a:t>
            </a:r>
            <a:endParaRPr b="0" lang="en-US" sz="1800" spc="-1" strike="noStrike">
              <a:latin typeface="Arial"/>
            </a:endParaRPr>
          </a:p>
        </p:txBody>
      </p:sp>
      <p:sp>
        <p:nvSpPr>
          <p:cNvPr id="156" name="CustomShape 2"/>
          <p:cNvSpPr/>
          <p:nvPr/>
        </p:nvSpPr>
        <p:spPr>
          <a:xfrm>
            <a:off x="1463040" y="1280160"/>
            <a:ext cx="8227080" cy="111168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1800" spc="-1" strike="noStrike">
                <a:solidFill>
                  <a:srgbClr val="000000"/>
                </a:solidFill>
                <a:latin typeface="Arial"/>
                <a:ea typeface="DejaVu Sans"/>
              </a:rPr>
              <a:t>Note that </a:t>
            </a:r>
            <a:r>
              <a:rPr b="1" lang="en-US" sz="1800" spc="-1" strike="noStrike">
                <a:solidFill>
                  <a:srgbClr val="ff0000"/>
                </a:solidFill>
                <a:latin typeface="Arial"/>
                <a:ea typeface="DejaVu Sans"/>
              </a:rPr>
              <a:t>LA8OM</a:t>
            </a:r>
            <a:r>
              <a:rPr b="0" lang="en-US" sz="1800" spc="-1" strike="noStrike">
                <a:solidFill>
                  <a:srgbClr val="ff0000"/>
                </a:solidFill>
                <a:latin typeface="Arial"/>
                <a:ea typeface="DejaVu Sans"/>
              </a:rPr>
              <a:t> is not a Lousiana station, it is </a:t>
            </a:r>
            <a:r>
              <a:rPr b="1" lang="en-US" sz="1800" spc="-1" strike="noStrike">
                <a:solidFill>
                  <a:srgbClr val="ff0000"/>
                </a:solidFill>
                <a:latin typeface="Arial"/>
                <a:ea typeface="DejaVu Sans"/>
              </a:rPr>
              <a:t>DX</a:t>
            </a:r>
            <a:r>
              <a:rPr b="0" lang="en-US" sz="1800" spc="-1" strike="noStrike">
                <a:solidFill>
                  <a:srgbClr val="ff0000"/>
                </a:solidFill>
                <a:latin typeface="Arial"/>
                <a:ea typeface="DejaVu Sans"/>
              </a:rPr>
              <a:t> located in </a:t>
            </a:r>
            <a:r>
              <a:rPr b="1" lang="en-US" sz="1800" spc="-1" strike="noStrike">
                <a:solidFill>
                  <a:srgbClr val="ff0000"/>
                </a:solidFill>
                <a:latin typeface="Arial"/>
                <a:ea typeface="DejaVu Sans"/>
              </a:rPr>
              <a:t>Norway</a:t>
            </a: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800" spc="-1" strike="noStrike">
                <a:solidFill>
                  <a:srgbClr val="000000"/>
                </a:solidFill>
                <a:latin typeface="Arial"/>
                <a:ea typeface="DejaVu Sans"/>
              </a:rPr>
              <a:t>This is another good example of a QSO entry that could have been easily fixed if someone had checked their log file.</a:t>
            </a:r>
            <a:endParaRPr b="0" lang="en-US" sz="1800" spc="-1" strike="noStrike">
              <a:latin typeface="Arial"/>
            </a:endParaRPr>
          </a:p>
        </p:txBody>
      </p:sp>
      <p:sp>
        <p:nvSpPr>
          <p:cNvPr id="157" name="CustomShape 3"/>
          <p:cNvSpPr/>
          <p:nvPr/>
        </p:nvSpPr>
        <p:spPr>
          <a:xfrm>
            <a:off x="1463040" y="3036960"/>
            <a:ext cx="3472200" cy="34380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1800" spc="-1" strike="noStrike">
                <a:solidFill>
                  <a:srgbClr val="000000"/>
                </a:solidFill>
                <a:latin typeface="Arial"/>
                <a:ea typeface="DejaVu Sans"/>
              </a:rPr>
              <a:t>CATEGORY MODE: CW</a:t>
            </a:r>
            <a:endParaRPr b="0" lang="en-US" sz="1800" spc="-1" strike="noStrike">
              <a:latin typeface="Arial"/>
            </a:endParaRPr>
          </a:p>
        </p:txBody>
      </p:sp>
      <p:sp>
        <p:nvSpPr>
          <p:cNvPr id="158" name="CustomShape 4"/>
          <p:cNvSpPr/>
          <p:nvPr/>
        </p:nvSpPr>
        <p:spPr>
          <a:xfrm>
            <a:off x="640080" y="2651760"/>
            <a:ext cx="4569480" cy="34380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1800" spc="-1" strike="noStrike">
                <a:solidFill>
                  <a:srgbClr val="000000"/>
                </a:solidFill>
                <a:latin typeface="Arial"/>
                <a:ea typeface="DejaVu Sans"/>
              </a:rPr>
              <a:t>Don’t forget to check the log header items: </a:t>
            </a:r>
            <a:endParaRPr b="0" lang="en-US" sz="1800" spc="-1" strike="noStrike">
              <a:latin typeface="Arial"/>
            </a:endParaRPr>
          </a:p>
        </p:txBody>
      </p:sp>
      <p:sp>
        <p:nvSpPr>
          <p:cNvPr id="159" name="CustomShape 5"/>
          <p:cNvSpPr/>
          <p:nvPr/>
        </p:nvSpPr>
        <p:spPr>
          <a:xfrm>
            <a:off x="731520" y="3566160"/>
            <a:ext cx="8684280" cy="59976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1800" spc="-1" strike="noStrike">
                <a:solidFill>
                  <a:srgbClr val="000000"/>
                </a:solidFill>
                <a:latin typeface="Arial"/>
                <a:ea typeface="DejaVu Sans"/>
              </a:rPr>
              <a:t>Also, even though this station stated that the mode was CW, there was one phone</a:t>
            </a:r>
            <a:endParaRPr b="0" lang="en-US" sz="1800" spc="-1" strike="noStrike">
              <a:latin typeface="Arial"/>
            </a:endParaRPr>
          </a:p>
          <a:p>
            <a:pPr>
              <a:lnSpc>
                <a:spcPct val="100000"/>
              </a:lnSpc>
            </a:pPr>
            <a:r>
              <a:rPr b="0" lang="en-US" sz="1800" spc="-1" strike="noStrike">
                <a:solidFill>
                  <a:srgbClr val="000000"/>
                </a:solidFill>
                <a:latin typeface="Arial"/>
                <a:ea typeface="DejaVu Sans"/>
              </a:rPr>
              <a:t>contact in the log so the mode should have been MIXED.</a:t>
            </a:r>
            <a:endParaRPr b="0" lang="en-US" sz="1800" spc="-1" strike="noStrike">
              <a:latin typeface="Arial"/>
            </a:endParaRPr>
          </a:p>
        </p:txBody>
      </p:sp>
    </p:spTree>
  </p:cSld>
  <mc:AlternateContent>
    <mc:Choice Requires="p14">
      <p:transition spd="slow" p14:dur="2000"/>
    </mc:Choice>
    <mc:Fallback>
      <p:transition spd="slow"/>
    </mc:Fallback>
  </mc:AlternateContent>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CustomShape 1"/>
          <p:cNvSpPr/>
          <p:nvPr/>
        </p:nvSpPr>
        <p:spPr>
          <a:xfrm>
            <a:off x="665280" y="822960"/>
            <a:ext cx="8867160" cy="45468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1800" spc="-1" strike="noStrike">
                <a:solidFill>
                  <a:srgbClr val="000000"/>
                </a:solidFill>
                <a:latin typeface="Arial"/>
                <a:ea typeface="DejaVu Sans"/>
              </a:rPr>
              <a:t>QSO: 21018 CW 2023-03-18 1813 </a:t>
            </a:r>
            <a:r>
              <a:rPr b="1" lang="en-US" sz="1800" spc="-1" strike="noStrike">
                <a:solidFill>
                  <a:srgbClr val="ff0000"/>
                </a:solidFill>
                <a:latin typeface="Arial"/>
                <a:ea typeface="DejaVu Sans"/>
              </a:rPr>
              <a:t>A9XX/4</a:t>
            </a:r>
            <a:r>
              <a:rPr b="0" lang="en-US" sz="1800" spc="-1" strike="noStrike">
                <a:solidFill>
                  <a:srgbClr val="ff0000"/>
                </a:solidFill>
                <a:latin typeface="Arial"/>
                <a:ea typeface="DejaVu Sans"/>
              </a:rPr>
              <a:t>     0321 LDN    </a:t>
            </a:r>
            <a:r>
              <a:rPr b="1" lang="en-US" sz="1800" spc="-1" strike="noStrike">
                <a:solidFill>
                  <a:srgbClr val="ff0000"/>
                </a:solidFill>
                <a:latin typeface="Arial"/>
                <a:ea typeface="DejaVu Sans"/>
              </a:rPr>
              <a:t>HK4/KC1XX</a:t>
            </a:r>
            <a:r>
              <a:rPr b="0" lang="en-US" sz="1800" spc="-1" strike="noStrike">
                <a:solidFill>
                  <a:srgbClr val="ff0000"/>
                </a:solidFill>
                <a:latin typeface="Arial"/>
                <a:ea typeface="DejaVu Sans"/>
              </a:rPr>
              <a:t>  0227 DX    </a:t>
            </a:r>
            <a:endParaRPr b="0" lang="en-US" sz="1800" spc="-1" strike="noStrike">
              <a:latin typeface="Arial"/>
            </a:endParaRPr>
          </a:p>
        </p:txBody>
      </p:sp>
      <p:sp>
        <p:nvSpPr>
          <p:cNvPr id="161" name="CustomShape 2"/>
          <p:cNvSpPr/>
          <p:nvPr/>
        </p:nvSpPr>
        <p:spPr>
          <a:xfrm>
            <a:off x="1188720" y="1371600"/>
            <a:ext cx="8227080" cy="136764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1800" spc="-1" strike="noStrike">
                <a:solidFill>
                  <a:srgbClr val="000000"/>
                </a:solidFill>
                <a:latin typeface="Arial"/>
                <a:ea typeface="DejaVu Sans"/>
              </a:rPr>
              <a:t>Notes:</a:t>
            </a:r>
            <a:endParaRPr b="0" lang="en-US" sz="1800" spc="-1" strike="noStrike">
              <a:latin typeface="Arial"/>
            </a:endParaRPr>
          </a:p>
          <a:p>
            <a:pPr>
              <a:lnSpc>
                <a:spcPct val="100000"/>
              </a:lnSpc>
            </a:pPr>
            <a:r>
              <a:rPr b="0" lang="en-US" sz="1800" spc="-1" strike="noStrike">
                <a:solidFill>
                  <a:srgbClr val="000000"/>
                </a:solidFill>
                <a:latin typeface="Arial"/>
                <a:ea typeface="DejaVu Sans"/>
              </a:rPr>
              <a:t> </a:t>
            </a:r>
            <a:r>
              <a:rPr b="0" lang="en-US" sz="1800" spc="-1" strike="noStrike">
                <a:solidFill>
                  <a:srgbClr val="000000"/>
                </a:solidFill>
                <a:latin typeface="Arial"/>
                <a:ea typeface="DejaVu Sans"/>
              </a:rPr>
              <a:t>(1) There is no reason to enter your callsign/4. The log header already states</a:t>
            </a:r>
            <a:endParaRPr b="0" lang="en-US" sz="1800" spc="-1" strike="noStrike">
              <a:latin typeface="Arial"/>
            </a:endParaRPr>
          </a:p>
          <a:p>
            <a:pPr>
              <a:lnSpc>
                <a:spcPct val="100000"/>
              </a:lnSpc>
            </a:pPr>
            <a:r>
              <a:rPr b="0" lang="en-US" sz="1800" spc="-1" strike="noStrike">
                <a:solidFill>
                  <a:srgbClr val="000000"/>
                </a:solidFill>
                <a:latin typeface="Arial"/>
                <a:ea typeface="DejaVu Sans"/>
              </a:rPr>
              <a:t>       </a:t>
            </a:r>
            <a:r>
              <a:rPr b="0" lang="en-US" sz="1800" spc="-1" strike="noStrike">
                <a:solidFill>
                  <a:srgbClr val="000000"/>
                </a:solidFill>
                <a:latin typeface="Arial"/>
                <a:ea typeface="DejaVu Sans"/>
              </a:rPr>
              <a:t>your location.</a:t>
            </a: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800" spc="-1" strike="noStrike">
                <a:solidFill>
                  <a:srgbClr val="000000"/>
                </a:solidFill>
                <a:latin typeface="Arial"/>
                <a:ea typeface="DejaVu Sans"/>
              </a:rPr>
              <a:t> </a:t>
            </a:r>
            <a:r>
              <a:rPr b="0" lang="en-US" sz="1800" spc="-1" strike="noStrike">
                <a:solidFill>
                  <a:srgbClr val="000000"/>
                </a:solidFill>
                <a:latin typeface="Arial"/>
                <a:ea typeface="DejaVu Sans"/>
              </a:rPr>
              <a:t>(2) The correct method to enter someone working in a foreign state is shown. </a:t>
            </a:r>
            <a:endParaRPr b="0" lang="en-US" sz="1800" spc="-1" strike="noStrike">
              <a:latin typeface="Arial"/>
            </a:endParaRPr>
          </a:p>
        </p:txBody>
      </p:sp>
    </p:spTree>
  </p:cSld>
  <mc:AlternateContent>
    <mc:Choice Requires="p14">
      <p:transition spd="slow" p14:dur="2000"/>
    </mc:Choice>
    <mc:Fallback>
      <p:transition spd="slow"/>
    </mc:Fallback>
  </mc:AlternateContent>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CustomShape 1"/>
          <p:cNvSpPr/>
          <p:nvPr/>
        </p:nvSpPr>
        <p:spPr>
          <a:xfrm>
            <a:off x="665280" y="822960"/>
            <a:ext cx="8867160" cy="45468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1800" spc="-1" strike="noStrike">
                <a:solidFill>
                  <a:srgbClr val="000000"/>
                </a:solidFill>
                <a:latin typeface="Arial"/>
                <a:ea typeface="DejaVu Sans"/>
              </a:rPr>
              <a:t>QSO: 21018 CW 2023-03-18 1813 A9XX     0321 LDN    KC1XX  0227   </a:t>
            </a:r>
            <a:endParaRPr b="0" lang="en-US" sz="1800" spc="-1" strike="noStrike">
              <a:latin typeface="Arial"/>
            </a:endParaRPr>
          </a:p>
        </p:txBody>
      </p:sp>
      <p:sp>
        <p:nvSpPr>
          <p:cNvPr id="163" name="CustomShape 2"/>
          <p:cNvSpPr/>
          <p:nvPr/>
        </p:nvSpPr>
        <p:spPr>
          <a:xfrm>
            <a:off x="1188720" y="1371600"/>
            <a:ext cx="8227080" cy="162360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1800" spc="-1" strike="noStrike">
                <a:solidFill>
                  <a:srgbClr val="000000"/>
                </a:solidFill>
                <a:latin typeface="Arial"/>
                <a:ea typeface="DejaVu Sans"/>
              </a:rPr>
              <a:t>Notes:</a:t>
            </a:r>
            <a:endParaRPr b="0" lang="en-US" sz="1800" spc="-1" strike="noStrike">
              <a:latin typeface="Arial"/>
            </a:endParaRPr>
          </a:p>
          <a:p>
            <a:pPr>
              <a:lnSpc>
                <a:spcPct val="100000"/>
              </a:lnSpc>
            </a:pPr>
            <a:r>
              <a:rPr b="0" lang="en-US" sz="1800" spc="-1" strike="noStrike">
                <a:solidFill>
                  <a:srgbClr val="000000"/>
                </a:solidFill>
                <a:latin typeface="Arial"/>
                <a:ea typeface="DejaVu Sans"/>
              </a:rPr>
              <a:t> </a:t>
            </a:r>
            <a:r>
              <a:rPr b="0" lang="en-US" sz="1800" spc="-1" strike="noStrike">
                <a:solidFill>
                  <a:srgbClr val="000000"/>
                </a:solidFill>
                <a:latin typeface="Arial"/>
                <a:ea typeface="DejaVu Sans"/>
              </a:rPr>
              <a:t>(1) What is wrong with this QSO: record?</a:t>
            </a:r>
            <a:endParaRPr b="0" lang="en-US" sz="1800" spc="-1" strike="noStrike">
              <a:latin typeface="Arial"/>
            </a:endParaRPr>
          </a:p>
          <a:p>
            <a:pPr>
              <a:lnSpc>
                <a:spcPct val="100000"/>
              </a:lnSpc>
            </a:pPr>
            <a:endParaRPr b="0" lang="en-US" sz="1800" spc="-1" strike="noStrike">
              <a:latin typeface="Arial"/>
            </a:endParaRPr>
          </a:p>
          <a:p>
            <a:pPr>
              <a:lnSpc>
                <a:spcPct val="100000"/>
              </a:lnSpc>
            </a:pPr>
            <a:endParaRPr b="0" lang="en-US" sz="1800" spc="-1" strike="noStrike">
              <a:latin typeface="Arial"/>
            </a:endParaRPr>
          </a:p>
          <a:p>
            <a:pPr>
              <a:lnSpc>
                <a:spcPct val="100000"/>
              </a:lnSpc>
            </a:pPr>
            <a:endParaRPr b="0" lang="en-US" sz="1800" spc="-1" strike="noStrike">
              <a:latin typeface="Arial"/>
            </a:endParaRPr>
          </a:p>
          <a:p>
            <a:pPr>
              <a:lnSpc>
                <a:spcPct val="100000"/>
              </a:lnSpc>
            </a:pPr>
            <a:endParaRPr b="0" lang="en-US" sz="1800" spc="-1" strike="noStrike">
              <a:latin typeface="Arial"/>
            </a:endParaRPr>
          </a:p>
        </p:txBody>
      </p:sp>
    </p:spTree>
  </p:cSld>
  <mc:AlternateContent>
    <mc:Choice Requires="p14">
      <p:transition spd="slow" p14:dur="2000"/>
    </mc:Choice>
    <mc:Fallback>
      <p:transition spd="slow"/>
    </mc:Fallback>
  </mc:AlternateContent>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CustomShape 1"/>
          <p:cNvSpPr/>
          <p:nvPr/>
        </p:nvSpPr>
        <p:spPr>
          <a:xfrm>
            <a:off x="665280" y="822960"/>
            <a:ext cx="8867160" cy="45468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1800" spc="-1" strike="noStrike">
                <a:solidFill>
                  <a:srgbClr val="000000"/>
                </a:solidFill>
                <a:latin typeface="Arial"/>
                <a:ea typeface="DejaVu Sans"/>
              </a:rPr>
              <a:t>QSO: 21018 CW 2023-03-18 1813 A9XX</a:t>
            </a:r>
            <a:r>
              <a:rPr b="1" lang="en-US" sz="1800" spc="-1" strike="noStrike">
                <a:solidFill>
                  <a:srgbClr val="000000"/>
                </a:solidFill>
                <a:latin typeface="Arial"/>
                <a:ea typeface="DejaVu Sans"/>
              </a:rPr>
              <a:t> </a:t>
            </a:r>
            <a:r>
              <a:rPr b="0" lang="en-US" sz="1800" spc="-1" strike="noStrike">
                <a:solidFill>
                  <a:srgbClr val="000000"/>
                </a:solidFill>
                <a:latin typeface="Arial"/>
                <a:ea typeface="DejaVu Sans"/>
              </a:rPr>
              <a:t>    0321 LDN    KC1XX  0227   </a:t>
            </a:r>
            <a:endParaRPr b="0" lang="en-US" sz="1800" spc="-1" strike="noStrike">
              <a:latin typeface="Arial"/>
            </a:endParaRPr>
          </a:p>
        </p:txBody>
      </p:sp>
      <p:sp>
        <p:nvSpPr>
          <p:cNvPr id="165" name="CustomShape 2"/>
          <p:cNvSpPr/>
          <p:nvPr/>
        </p:nvSpPr>
        <p:spPr>
          <a:xfrm>
            <a:off x="1188720" y="1371600"/>
            <a:ext cx="8227080" cy="162360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1800" spc="-1" strike="noStrike">
                <a:solidFill>
                  <a:srgbClr val="000000"/>
                </a:solidFill>
                <a:latin typeface="Arial"/>
                <a:ea typeface="DejaVu Sans"/>
              </a:rPr>
              <a:t>Notes:</a:t>
            </a:r>
            <a:endParaRPr b="0" lang="en-US" sz="1800" spc="-1" strike="noStrike">
              <a:latin typeface="Arial"/>
            </a:endParaRPr>
          </a:p>
          <a:p>
            <a:pPr>
              <a:lnSpc>
                <a:spcPct val="100000"/>
              </a:lnSpc>
            </a:pPr>
            <a:r>
              <a:rPr b="0" lang="en-US" sz="1800" spc="-1" strike="noStrike">
                <a:solidFill>
                  <a:srgbClr val="000000"/>
                </a:solidFill>
                <a:latin typeface="Arial"/>
                <a:ea typeface="DejaVu Sans"/>
              </a:rPr>
              <a:t> </a:t>
            </a:r>
            <a:r>
              <a:rPr b="0" lang="en-US" sz="1800" spc="-1" strike="noStrike">
                <a:solidFill>
                  <a:srgbClr val="000000"/>
                </a:solidFill>
                <a:latin typeface="Arial"/>
                <a:ea typeface="DejaVu Sans"/>
              </a:rPr>
              <a:t>(1) What is wrong with this QSO: record?</a:t>
            </a: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800" spc="-1" strike="noStrike">
                <a:solidFill>
                  <a:srgbClr val="000000"/>
                </a:solidFill>
                <a:latin typeface="Arial"/>
                <a:ea typeface="DejaVu Sans"/>
              </a:rPr>
              <a:t> </a:t>
            </a:r>
            <a:r>
              <a:rPr b="0" lang="en-US" sz="1800" spc="-1" strike="noStrike">
                <a:solidFill>
                  <a:srgbClr val="000000"/>
                </a:solidFill>
                <a:latin typeface="Arial"/>
                <a:ea typeface="DejaVu Sans"/>
              </a:rPr>
              <a:t>(2) The qth column is missing</a:t>
            </a:r>
            <a:endParaRPr b="0" lang="en-US" sz="1800" spc="-1" strike="noStrike">
              <a:latin typeface="Arial"/>
            </a:endParaRPr>
          </a:p>
          <a:p>
            <a:pPr>
              <a:lnSpc>
                <a:spcPct val="100000"/>
              </a:lnSpc>
            </a:pPr>
            <a:endParaRPr b="0" lang="en-US" sz="1800" spc="-1" strike="noStrike">
              <a:latin typeface="Arial"/>
            </a:endParaRPr>
          </a:p>
          <a:p>
            <a:pPr>
              <a:lnSpc>
                <a:spcPct val="100000"/>
              </a:lnSpc>
            </a:pPr>
            <a:endParaRPr b="0" lang="en-US" sz="1800" spc="-1" strike="noStrike">
              <a:latin typeface="Arial"/>
            </a:endParaRPr>
          </a:p>
        </p:txBody>
      </p:sp>
    </p:spTree>
  </p:cSld>
  <mc:AlternateContent>
    <mc:Choice Requires="p14">
      <p:transition spd="slow" p14:dur="2000"/>
    </mc:Choice>
    <mc:Fallback>
      <p:transition spd="slow"/>
    </mc:Fallback>
  </mc:AlternateContent>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CustomShape 1"/>
          <p:cNvSpPr/>
          <p:nvPr/>
        </p:nvSpPr>
        <p:spPr>
          <a:xfrm>
            <a:off x="1188720" y="274320"/>
            <a:ext cx="8227080" cy="530100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2400" spc="-1" strike="noStrike">
                <a:solidFill>
                  <a:srgbClr val="000000"/>
                </a:solidFill>
                <a:latin typeface="Arial"/>
                <a:ea typeface="DejaVu Sans"/>
              </a:rPr>
              <a:t>Notes:</a:t>
            </a:r>
            <a:endParaRPr b="0" lang="en-US" sz="2400" spc="-1" strike="noStrike">
              <a:latin typeface="Arial"/>
            </a:endParaRPr>
          </a:p>
          <a:p>
            <a:pPr>
              <a:lnSpc>
                <a:spcPct val="100000"/>
              </a:lnSpc>
            </a:pPr>
            <a:r>
              <a:rPr b="0" lang="en-US" sz="2400" spc="-1" strike="noStrike">
                <a:solidFill>
                  <a:srgbClr val="000000"/>
                </a:solidFill>
                <a:latin typeface="Arial"/>
                <a:ea typeface="DejaVu Sans"/>
              </a:rPr>
              <a:t> </a:t>
            </a:r>
            <a:r>
              <a:rPr b="0" lang="en-US" sz="2400" spc="-1" strike="noStrike">
                <a:solidFill>
                  <a:srgbClr val="000000"/>
                </a:solidFill>
                <a:latin typeface="Arial"/>
                <a:ea typeface="DejaVu Sans"/>
              </a:rPr>
              <a:t>(1) Last year there were a total of 84707 QSOs.</a:t>
            </a:r>
            <a:endParaRPr b="0" lang="en-US" sz="2400" spc="-1" strike="noStrike">
              <a:latin typeface="Arial"/>
            </a:endParaRPr>
          </a:p>
          <a:p>
            <a:pPr>
              <a:lnSpc>
                <a:spcPct val="100000"/>
              </a:lnSpc>
            </a:pPr>
            <a:endParaRPr b="0" lang="en-US" sz="2400" spc="-1" strike="noStrike">
              <a:latin typeface="Arial"/>
            </a:endParaRPr>
          </a:p>
          <a:p>
            <a:pPr>
              <a:lnSpc>
                <a:spcPct val="100000"/>
              </a:lnSpc>
            </a:pPr>
            <a:r>
              <a:rPr b="0" lang="en-US" sz="2400" spc="-1" strike="noStrike">
                <a:solidFill>
                  <a:srgbClr val="000000"/>
                </a:solidFill>
                <a:latin typeface="Arial"/>
                <a:ea typeface="DejaVu Sans"/>
              </a:rPr>
              <a:t> </a:t>
            </a:r>
            <a:r>
              <a:rPr b="0" lang="en-US" sz="2400" spc="-1" strike="noStrike">
                <a:solidFill>
                  <a:srgbClr val="000000"/>
                </a:solidFill>
                <a:latin typeface="Arial"/>
                <a:ea typeface="DejaVu Sans"/>
              </a:rPr>
              <a:t>(2) There were 477 bad callsigns. US calls are</a:t>
            </a:r>
            <a:endParaRPr b="0" lang="en-US" sz="2400" spc="-1" strike="noStrike">
              <a:latin typeface="Arial"/>
            </a:endParaRPr>
          </a:p>
          <a:p>
            <a:pPr>
              <a:lnSpc>
                <a:spcPct val="100000"/>
              </a:lnSpc>
            </a:pPr>
            <a:r>
              <a:rPr b="0" lang="en-US" sz="2400" spc="-1" strike="noStrike">
                <a:solidFill>
                  <a:srgbClr val="000000"/>
                </a:solidFill>
                <a:latin typeface="Arial"/>
                <a:ea typeface="DejaVu Sans"/>
              </a:rPr>
              <a:t>      </a:t>
            </a:r>
            <a:r>
              <a:rPr b="0" lang="en-US" sz="2400" spc="-1" strike="noStrike">
                <a:solidFill>
                  <a:srgbClr val="000000"/>
                </a:solidFill>
                <a:latin typeface="Arial"/>
                <a:ea typeface="DejaVu Sans"/>
              </a:rPr>
              <a:t>checked for validity by searching for the</a:t>
            </a:r>
            <a:endParaRPr b="0" lang="en-US" sz="2400" spc="-1" strike="noStrike">
              <a:latin typeface="Arial"/>
            </a:endParaRPr>
          </a:p>
          <a:p>
            <a:pPr>
              <a:lnSpc>
                <a:spcPct val="100000"/>
              </a:lnSpc>
            </a:pPr>
            <a:r>
              <a:rPr b="0" lang="en-US" sz="2400" spc="-1" strike="noStrike">
                <a:solidFill>
                  <a:srgbClr val="000000"/>
                </a:solidFill>
                <a:latin typeface="Arial"/>
                <a:ea typeface="DejaVu Sans"/>
              </a:rPr>
              <a:t>      </a:t>
            </a:r>
            <a:r>
              <a:rPr b="0" lang="en-US" sz="2400" spc="-1" strike="noStrike">
                <a:solidFill>
                  <a:srgbClr val="000000"/>
                </a:solidFill>
                <a:latin typeface="Arial"/>
                <a:ea typeface="DejaVu Sans"/>
              </a:rPr>
              <a:t>callsign in the fcculs database. This is a very</a:t>
            </a:r>
            <a:endParaRPr b="0" lang="en-US" sz="2400" spc="-1" strike="noStrike">
              <a:latin typeface="Arial"/>
            </a:endParaRPr>
          </a:p>
          <a:p>
            <a:pPr>
              <a:lnSpc>
                <a:spcPct val="100000"/>
              </a:lnSpc>
            </a:pPr>
            <a:r>
              <a:rPr b="0" lang="en-US" sz="2400" spc="-1" strike="noStrike">
                <a:solidFill>
                  <a:srgbClr val="000000"/>
                </a:solidFill>
                <a:latin typeface="Arial"/>
                <a:ea typeface="DejaVu Sans"/>
              </a:rPr>
              <a:t>      </a:t>
            </a:r>
            <a:r>
              <a:rPr b="0" lang="en-US" sz="2400" spc="-1" strike="noStrike">
                <a:solidFill>
                  <a:srgbClr val="000000"/>
                </a:solidFill>
                <a:latin typeface="Arial"/>
                <a:ea typeface="DejaVu Sans"/>
              </a:rPr>
              <a:t>low error rate. Not bad if the errors</a:t>
            </a:r>
            <a:endParaRPr b="0" lang="en-US" sz="2400" spc="-1" strike="noStrike">
              <a:latin typeface="Arial"/>
            </a:endParaRPr>
          </a:p>
          <a:p>
            <a:pPr>
              <a:lnSpc>
                <a:spcPct val="100000"/>
              </a:lnSpc>
            </a:pPr>
            <a:r>
              <a:rPr b="0" lang="en-US" sz="2400" spc="-1" strike="noStrike">
                <a:solidFill>
                  <a:srgbClr val="000000"/>
                </a:solidFill>
                <a:latin typeface="Arial"/>
                <a:ea typeface="DejaVu Sans"/>
              </a:rPr>
              <a:t>      </a:t>
            </a:r>
            <a:r>
              <a:rPr b="0" lang="en-US" sz="2400" spc="-1" strike="noStrike">
                <a:solidFill>
                  <a:srgbClr val="000000"/>
                </a:solidFill>
                <a:latin typeface="Arial"/>
                <a:ea typeface="DejaVu Sans"/>
              </a:rPr>
              <a:t>are not in your log.</a:t>
            </a:r>
            <a:endParaRPr b="0" lang="en-US" sz="2400" spc="-1" strike="noStrike">
              <a:latin typeface="Arial"/>
            </a:endParaRPr>
          </a:p>
          <a:p>
            <a:pPr>
              <a:lnSpc>
                <a:spcPct val="100000"/>
              </a:lnSpc>
            </a:pPr>
            <a:endParaRPr b="0" lang="en-US" sz="2400" spc="-1" strike="noStrike">
              <a:latin typeface="Arial"/>
            </a:endParaRPr>
          </a:p>
          <a:p>
            <a:pPr>
              <a:lnSpc>
                <a:spcPct val="100000"/>
              </a:lnSpc>
            </a:pPr>
            <a:r>
              <a:rPr b="0" lang="en-US" sz="2400" spc="-1" strike="noStrike">
                <a:solidFill>
                  <a:srgbClr val="000000"/>
                </a:solidFill>
                <a:latin typeface="Arial"/>
                <a:ea typeface="DejaVu Sans"/>
              </a:rPr>
              <a:t> </a:t>
            </a:r>
            <a:r>
              <a:rPr b="0" lang="en-US" sz="2400" spc="-1" strike="noStrike">
                <a:solidFill>
                  <a:srgbClr val="000000"/>
                </a:solidFill>
                <a:latin typeface="Arial"/>
                <a:ea typeface="DejaVu Sans"/>
              </a:rPr>
              <a:t>(3) Try to type correct callsigns into your log and</a:t>
            </a:r>
            <a:endParaRPr b="0" lang="en-US" sz="2400" spc="-1" strike="noStrike">
              <a:latin typeface="Arial"/>
            </a:endParaRPr>
          </a:p>
          <a:p>
            <a:pPr>
              <a:lnSpc>
                <a:spcPct val="100000"/>
              </a:lnSpc>
            </a:pPr>
            <a:r>
              <a:rPr b="0" lang="en-US" sz="2400" spc="-1" strike="noStrike">
                <a:solidFill>
                  <a:srgbClr val="000000"/>
                </a:solidFill>
                <a:latin typeface="Arial"/>
                <a:ea typeface="DejaVu Sans"/>
              </a:rPr>
              <a:t>      </a:t>
            </a:r>
            <a:r>
              <a:rPr b="0" lang="en-US" sz="2400" spc="-1" strike="noStrike">
                <a:solidFill>
                  <a:srgbClr val="000000"/>
                </a:solidFill>
                <a:latin typeface="Arial"/>
                <a:ea typeface="DejaVu Sans"/>
              </a:rPr>
              <a:t>do not type:</a:t>
            </a:r>
            <a:endParaRPr b="0" lang="en-US" sz="2400" spc="-1" strike="noStrike">
              <a:latin typeface="Arial"/>
            </a:endParaRPr>
          </a:p>
          <a:p>
            <a:pPr>
              <a:lnSpc>
                <a:spcPct val="100000"/>
              </a:lnSpc>
            </a:pPr>
            <a:endParaRPr b="0" lang="en-US" sz="2400" spc="-1" strike="noStrike">
              <a:latin typeface="Arial"/>
            </a:endParaRPr>
          </a:p>
          <a:p>
            <a:pPr>
              <a:lnSpc>
                <a:spcPct val="100000"/>
              </a:lnSpc>
            </a:pPr>
            <a:r>
              <a:rPr b="0" lang="en-US" sz="2800" spc="-1" strike="noStrike">
                <a:solidFill>
                  <a:srgbClr val="000000"/>
                </a:solidFill>
                <a:latin typeface="Arial"/>
                <a:ea typeface="DejaVu Sans"/>
              </a:rPr>
              <a:t>                    </a:t>
            </a:r>
            <a:r>
              <a:rPr b="1" lang="en-US" sz="2800" spc="-1" strike="noStrike">
                <a:solidFill>
                  <a:srgbClr val="ff0000"/>
                </a:solidFill>
                <a:latin typeface="Arial"/>
                <a:ea typeface="DejaVu Sans"/>
              </a:rPr>
              <a:t> </a:t>
            </a:r>
            <a:r>
              <a:rPr b="1" lang="en-US" sz="2800" spc="-1" strike="noStrike">
                <a:solidFill>
                  <a:srgbClr val="ff0000"/>
                </a:solidFill>
                <a:latin typeface="Arial"/>
                <a:ea typeface="DejaVu Sans"/>
              </a:rPr>
              <a:t>K92XXX</a:t>
            </a:r>
            <a:r>
              <a:rPr b="0" lang="en-US" sz="2800" spc="-1" strike="noStrike">
                <a:solidFill>
                  <a:srgbClr val="ff0000"/>
                </a:solidFill>
                <a:latin typeface="Arial"/>
                <a:ea typeface="DejaVu Sans"/>
              </a:rPr>
              <a:t> for example.</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CustomShape 1"/>
          <p:cNvSpPr/>
          <p:nvPr/>
        </p:nvSpPr>
        <p:spPr>
          <a:xfrm>
            <a:off x="398520" y="9360"/>
            <a:ext cx="2799360" cy="546300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1800" spc="-1" strike="noStrike">
                <a:solidFill>
                  <a:srgbClr val="000000"/>
                </a:solidFill>
                <a:latin typeface="Arial"/>
                <a:ea typeface="DejaVu Sans"/>
              </a:rPr>
              <a:t>STX,3,Staunton</a:t>
            </a:r>
            <a:endParaRPr b="0" lang="en-US" sz="1800" spc="-1" strike="noStrike">
              <a:latin typeface="Arial"/>
            </a:endParaRPr>
          </a:p>
          <a:p>
            <a:pPr>
              <a:lnSpc>
                <a:spcPct val="100000"/>
              </a:lnSpc>
            </a:pPr>
            <a:r>
              <a:rPr b="0" lang="en-US" sz="1800" spc="-1" strike="noStrike">
                <a:solidFill>
                  <a:srgbClr val="000000"/>
                </a:solidFill>
                <a:latin typeface="Arial"/>
                <a:ea typeface="DejaVu Sans"/>
              </a:rPr>
              <a:t>FCX,4,Falls Church</a:t>
            </a:r>
            <a:endParaRPr b="0" lang="en-US" sz="1800" spc="-1" strike="noStrike">
              <a:latin typeface="Arial"/>
            </a:endParaRPr>
          </a:p>
          <a:p>
            <a:pPr>
              <a:lnSpc>
                <a:spcPct val="100000"/>
              </a:lnSpc>
            </a:pPr>
            <a:r>
              <a:rPr b="0" lang="en-US" sz="1800" spc="-1" strike="noStrike">
                <a:solidFill>
                  <a:srgbClr val="000000"/>
                </a:solidFill>
                <a:latin typeface="Arial"/>
                <a:ea typeface="DejaVu Sans"/>
              </a:rPr>
              <a:t>ESS,9,Essex</a:t>
            </a:r>
            <a:endParaRPr b="0" lang="en-US" sz="1800" spc="-1" strike="noStrike">
              <a:latin typeface="Arial"/>
            </a:endParaRPr>
          </a:p>
          <a:p>
            <a:pPr>
              <a:lnSpc>
                <a:spcPct val="100000"/>
              </a:lnSpc>
            </a:pPr>
            <a:r>
              <a:rPr b="0" lang="en-US" sz="1800" spc="-1" strike="noStrike">
                <a:solidFill>
                  <a:srgbClr val="000000"/>
                </a:solidFill>
                <a:latin typeface="Arial"/>
                <a:ea typeface="DejaVu Sans"/>
              </a:rPr>
              <a:t>EMX,12,Emporia</a:t>
            </a:r>
            <a:endParaRPr b="0" lang="en-US" sz="1800" spc="-1" strike="noStrike">
              <a:latin typeface="Arial"/>
            </a:endParaRPr>
          </a:p>
          <a:p>
            <a:pPr>
              <a:lnSpc>
                <a:spcPct val="100000"/>
              </a:lnSpc>
            </a:pPr>
            <a:r>
              <a:rPr b="0" lang="en-US" sz="1800" spc="-1" strike="noStrike">
                <a:solidFill>
                  <a:srgbClr val="000000"/>
                </a:solidFill>
                <a:latin typeface="Arial"/>
                <a:ea typeface="DejaVu Sans"/>
              </a:rPr>
              <a:t>WAX,13,Waynesboro</a:t>
            </a:r>
            <a:endParaRPr b="0" lang="en-US" sz="1800" spc="-1" strike="noStrike">
              <a:latin typeface="Arial"/>
            </a:endParaRPr>
          </a:p>
          <a:p>
            <a:pPr>
              <a:lnSpc>
                <a:spcPct val="100000"/>
              </a:lnSpc>
            </a:pPr>
            <a:r>
              <a:rPr b="0" lang="en-US" sz="1800" spc="-1" strike="noStrike">
                <a:solidFill>
                  <a:srgbClr val="000000"/>
                </a:solidFill>
                <a:latin typeface="Arial"/>
                <a:ea typeface="DejaVu Sans"/>
              </a:rPr>
              <a:t>SUS,19,Sussex</a:t>
            </a:r>
            <a:endParaRPr b="0" lang="en-US" sz="1800" spc="-1" strike="noStrike">
              <a:latin typeface="Arial"/>
            </a:endParaRPr>
          </a:p>
          <a:p>
            <a:pPr>
              <a:lnSpc>
                <a:spcPct val="100000"/>
              </a:lnSpc>
            </a:pPr>
            <a:r>
              <a:rPr b="0" lang="en-US" sz="1800" spc="-1" strike="noStrike">
                <a:solidFill>
                  <a:srgbClr val="000000"/>
                </a:solidFill>
                <a:latin typeface="Arial"/>
                <a:ea typeface="DejaVu Sans"/>
              </a:rPr>
              <a:t>PBX,19,Petersburg</a:t>
            </a:r>
            <a:endParaRPr b="0" lang="en-US" sz="1800" spc="-1" strike="noStrike">
              <a:latin typeface="Arial"/>
            </a:endParaRPr>
          </a:p>
          <a:p>
            <a:pPr>
              <a:lnSpc>
                <a:spcPct val="100000"/>
              </a:lnSpc>
            </a:pPr>
            <a:r>
              <a:rPr b="0" lang="en-US" sz="1800" spc="-1" strike="noStrike">
                <a:solidFill>
                  <a:srgbClr val="000000"/>
                </a:solidFill>
                <a:latin typeface="Arial"/>
                <a:ea typeface="DejaVu Sans"/>
              </a:rPr>
              <a:t>CHA,25,Charlotte</a:t>
            </a:r>
            <a:endParaRPr b="0" lang="en-US" sz="1800" spc="-1" strike="noStrike">
              <a:latin typeface="Arial"/>
            </a:endParaRPr>
          </a:p>
          <a:p>
            <a:pPr>
              <a:lnSpc>
                <a:spcPct val="100000"/>
              </a:lnSpc>
            </a:pPr>
            <a:r>
              <a:rPr b="0" lang="en-US" sz="1800" spc="-1" strike="noStrike">
                <a:solidFill>
                  <a:srgbClr val="000000"/>
                </a:solidFill>
                <a:latin typeface="Arial"/>
                <a:ea typeface="DejaVu Sans"/>
              </a:rPr>
              <a:t>DAX,30,Danville</a:t>
            </a:r>
            <a:endParaRPr b="0" lang="en-US" sz="1800" spc="-1" strike="noStrike">
              <a:latin typeface="Arial"/>
            </a:endParaRPr>
          </a:p>
          <a:p>
            <a:pPr>
              <a:lnSpc>
                <a:spcPct val="100000"/>
              </a:lnSpc>
            </a:pPr>
            <a:r>
              <a:rPr b="0" lang="en-US" sz="1800" spc="-1" strike="noStrike">
                <a:solidFill>
                  <a:srgbClr val="000000"/>
                </a:solidFill>
                <a:latin typeface="Arial"/>
                <a:ea typeface="DejaVu Sans"/>
              </a:rPr>
              <a:t>PRG,35,Prince George</a:t>
            </a:r>
            <a:endParaRPr b="0" lang="en-US" sz="1800" spc="-1" strike="noStrike">
              <a:latin typeface="Arial"/>
            </a:endParaRPr>
          </a:p>
          <a:p>
            <a:pPr>
              <a:lnSpc>
                <a:spcPct val="100000"/>
              </a:lnSpc>
            </a:pPr>
            <a:r>
              <a:rPr b="0" lang="en-US" sz="1800" spc="-1" strike="noStrike">
                <a:solidFill>
                  <a:srgbClr val="000000"/>
                </a:solidFill>
                <a:latin typeface="Arial"/>
                <a:ea typeface="DejaVu Sans"/>
              </a:rPr>
              <a:t>COX,37,Colonial Heights</a:t>
            </a:r>
            <a:endParaRPr b="0" lang="en-US" sz="1800" spc="-1" strike="noStrike">
              <a:latin typeface="Arial"/>
            </a:endParaRPr>
          </a:p>
          <a:p>
            <a:pPr>
              <a:lnSpc>
                <a:spcPct val="100000"/>
              </a:lnSpc>
            </a:pPr>
            <a:r>
              <a:rPr b="0" lang="en-US" sz="1800" spc="-1" strike="noStrike">
                <a:solidFill>
                  <a:srgbClr val="000000"/>
                </a:solidFill>
                <a:latin typeface="Arial"/>
                <a:ea typeface="DejaVu Sans"/>
              </a:rPr>
              <a:t>NRX,37,Norton</a:t>
            </a:r>
            <a:endParaRPr b="0" lang="en-US" sz="1800" spc="-1" strike="noStrike">
              <a:latin typeface="Arial"/>
            </a:endParaRPr>
          </a:p>
          <a:p>
            <a:pPr>
              <a:lnSpc>
                <a:spcPct val="100000"/>
              </a:lnSpc>
            </a:pPr>
            <a:r>
              <a:rPr b="0" lang="en-US" sz="1800" spc="-1" strike="noStrike">
                <a:solidFill>
                  <a:srgbClr val="000000"/>
                </a:solidFill>
                <a:latin typeface="Arial"/>
                <a:ea typeface="DejaVu Sans"/>
              </a:rPr>
              <a:t>GOO,40,Goochland</a:t>
            </a:r>
            <a:endParaRPr b="0" lang="en-US" sz="1800" spc="-1" strike="noStrike">
              <a:latin typeface="Arial"/>
            </a:endParaRPr>
          </a:p>
          <a:p>
            <a:pPr>
              <a:lnSpc>
                <a:spcPct val="100000"/>
              </a:lnSpc>
            </a:pPr>
            <a:r>
              <a:rPr b="0" lang="en-US" sz="1800" spc="-1" strike="noStrike">
                <a:solidFill>
                  <a:srgbClr val="000000"/>
                </a:solidFill>
                <a:latin typeface="Arial"/>
                <a:ea typeface="DejaVu Sans"/>
              </a:rPr>
              <a:t>KWM,42,King William</a:t>
            </a:r>
            <a:endParaRPr b="0" lang="en-US" sz="1800" spc="-1" strike="noStrike">
              <a:latin typeface="Arial"/>
            </a:endParaRPr>
          </a:p>
          <a:p>
            <a:pPr>
              <a:lnSpc>
                <a:spcPct val="100000"/>
              </a:lnSpc>
            </a:pPr>
            <a:r>
              <a:rPr b="0" lang="en-US" sz="1800" spc="-1" strike="noStrike">
                <a:solidFill>
                  <a:srgbClr val="000000"/>
                </a:solidFill>
                <a:latin typeface="Arial"/>
                <a:ea typeface="DejaVu Sans"/>
              </a:rPr>
              <a:t>LUN,46,Lunenburg</a:t>
            </a:r>
            <a:endParaRPr b="0" lang="en-US" sz="1800" spc="-1" strike="noStrike">
              <a:latin typeface="Arial"/>
            </a:endParaRPr>
          </a:p>
          <a:p>
            <a:pPr>
              <a:lnSpc>
                <a:spcPct val="100000"/>
              </a:lnSpc>
            </a:pPr>
            <a:r>
              <a:rPr b="0" lang="en-US" sz="1800" spc="-1" strike="noStrike">
                <a:solidFill>
                  <a:srgbClr val="000000"/>
                </a:solidFill>
                <a:latin typeface="Arial"/>
                <a:ea typeface="DejaVu Sans"/>
              </a:rPr>
              <a:t>LYX,46,Lynchburg</a:t>
            </a:r>
            <a:endParaRPr b="0" lang="en-US" sz="1800" spc="-1" strike="noStrike">
              <a:latin typeface="Arial"/>
            </a:endParaRPr>
          </a:p>
          <a:p>
            <a:pPr>
              <a:lnSpc>
                <a:spcPct val="100000"/>
              </a:lnSpc>
            </a:pPr>
            <a:r>
              <a:rPr b="0" lang="en-US" sz="1800" spc="-1" strike="noStrike">
                <a:solidFill>
                  <a:srgbClr val="000000"/>
                </a:solidFill>
                <a:latin typeface="Arial"/>
                <a:ea typeface="DejaVu Sans"/>
              </a:rPr>
              <a:t>BVX,48,Buena Vista</a:t>
            </a:r>
            <a:endParaRPr b="0" lang="en-US" sz="1800" spc="-1" strike="noStrike">
              <a:latin typeface="Arial"/>
            </a:endParaRPr>
          </a:p>
          <a:p>
            <a:pPr>
              <a:lnSpc>
                <a:spcPct val="100000"/>
              </a:lnSpc>
            </a:pPr>
            <a:r>
              <a:rPr b="0" lang="en-US" sz="1800" spc="-1" strike="noStrike">
                <a:solidFill>
                  <a:srgbClr val="000000"/>
                </a:solidFill>
                <a:latin typeface="Arial"/>
                <a:ea typeface="DejaVu Sans"/>
              </a:rPr>
              <a:t>FRX,48,Franklyn</a:t>
            </a:r>
            <a:endParaRPr b="0" lang="en-US" sz="1800" spc="-1" strike="noStrike">
              <a:latin typeface="Arial"/>
            </a:endParaRPr>
          </a:p>
          <a:p>
            <a:pPr>
              <a:lnSpc>
                <a:spcPct val="100000"/>
              </a:lnSpc>
            </a:pPr>
            <a:r>
              <a:rPr b="0" lang="en-US" sz="1800" spc="-1" strike="noStrike">
                <a:solidFill>
                  <a:srgbClr val="000000"/>
                </a:solidFill>
                <a:latin typeface="Arial"/>
                <a:ea typeface="DejaVu Sans"/>
              </a:rPr>
              <a:t>DIN,49,Dinwiddie</a:t>
            </a:r>
            <a:endParaRPr b="0" lang="en-US" sz="1800" spc="-1" strike="noStrike">
              <a:latin typeface="Arial"/>
            </a:endParaRPr>
          </a:p>
          <a:p>
            <a:pPr>
              <a:lnSpc>
                <a:spcPct val="100000"/>
              </a:lnSpc>
            </a:pPr>
            <a:r>
              <a:rPr b="0" lang="en-US" sz="1800" spc="-1" strike="noStrike">
                <a:solidFill>
                  <a:srgbClr val="000000"/>
                </a:solidFill>
                <a:latin typeface="Arial"/>
                <a:ea typeface="DejaVu Sans"/>
              </a:rPr>
              <a:t>RIX,50,Richmond</a:t>
            </a:r>
            <a:endParaRPr b="0" lang="en-US" sz="1800" spc="-1" strike="noStrike">
              <a:latin typeface="Arial"/>
            </a:endParaRPr>
          </a:p>
          <a:p>
            <a:pPr>
              <a:lnSpc>
                <a:spcPct val="100000"/>
              </a:lnSpc>
            </a:pPr>
            <a:endParaRPr b="0" lang="en-US" sz="1800" spc="-1" strike="noStrike">
              <a:latin typeface="Arial"/>
            </a:endParaRPr>
          </a:p>
        </p:txBody>
      </p:sp>
      <p:sp>
        <p:nvSpPr>
          <p:cNvPr id="168" name="CustomShape 2"/>
          <p:cNvSpPr/>
          <p:nvPr/>
        </p:nvSpPr>
        <p:spPr>
          <a:xfrm>
            <a:off x="3200400" y="5400"/>
            <a:ext cx="2740680" cy="520704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1800" spc="-1" strike="noStrike">
                <a:solidFill>
                  <a:srgbClr val="000000"/>
                </a:solidFill>
                <a:latin typeface="Arial"/>
                <a:ea typeface="DejaVu Sans"/>
              </a:rPr>
              <a:t>GRA,50,Grayson</a:t>
            </a:r>
            <a:endParaRPr b="0" lang="en-US" sz="1800" spc="-1" strike="noStrike">
              <a:latin typeface="Arial"/>
            </a:endParaRPr>
          </a:p>
          <a:p>
            <a:pPr>
              <a:lnSpc>
                <a:spcPct val="100000"/>
              </a:lnSpc>
            </a:pPr>
            <a:r>
              <a:rPr b="0" lang="en-US" sz="1800" spc="-1" strike="noStrike">
                <a:solidFill>
                  <a:srgbClr val="000000"/>
                </a:solidFill>
                <a:latin typeface="Arial"/>
                <a:ea typeface="DejaVu Sans"/>
              </a:rPr>
              <a:t>KQN,55,King &amp; Queen</a:t>
            </a:r>
            <a:endParaRPr b="0" lang="en-US" sz="1800" spc="-1" strike="noStrike">
              <a:latin typeface="Arial"/>
            </a:endParaRPr>
          </a:p>
          <a:p>
            <a:pPr>
              <a:lnSpc>
                <a:spcPct val="100000"/>
              </a:lnSpc>
            </a:pPr>
            <a:r>
              <a:rPr b="0" lang="en-US" sz="1800" spc="-1" strike="noStrike">
                <a:solidFill>
                  <a:srgbClr val="000000"/>
                </a:solidFill>
                <a:latin typeface="Arial"/>
                <a:ea typeface="DejaVu Sans"/>
              </a:rPr>
              <a:t>HAL,57,Halifax</a:t>
            </a:r>
            <a:endParaRPr b="0" lang="en-US" sz="1800" spc="-1" strike="noStrike">
              <a:latin typeface="Arial"/>
            </a:endParaRPr>
          </a:p>
          <a:p>
            <a:pPr>
              <a:lnSpc>
                <a:spcPct val="100000"/>
              </a:lnSpc>
            </a:pPr>
            <a:r>
              <a:rPr b="0" lang="en-US" sz="1800" spc="-1" strike="noStrike">
                <a:solidFill>
                  <a:srgbClr val="000000"/>
                </a:solidFill>
                <a:latin typeface="Arial"/>
                <a:ea typeface="DejaVu Sans"/>
              </a:rPr>
              <a:t>CHX,58,Charlottsville</a:t>
            </a:r>
            <a:endParaRPr b="0" lang="en-US" sz="1800" spc="-1" strike="noStrike">
              <a:latin typeface="Arial"/>
            </a:endParaRPr>
          </a:p>
          <a:p>
            <a:pPr>
              <a:lnSpc>
                <a:spcPct val="100000"/>
              </a:lnSpc>
            </a:pPr>
            <a:r>
              <a:rPr b="0" lang="en-US" sz="1800" spc="-1" strike="noStrike">
                <a:solidFill>
                  <a:srgbClr val="000000"/>
                </a:solidFill>
                <a:latin typeface="Arial"/>
                <a:ea typeface="DejaVu Sans"/>
              </a:rPr>
              <a:t>GIL,58,Giles</a:t>
            </a:r>
            <a:endParaRPr b="0" lang="en-US" sz="1800" spc="-1" strike="noStrike">
              <a:latin typeface="Arial"/>
            </a:endParaRPr>
          </a:p>
          <a:p>
            <a:pPr>
              <a:lnSpc>
                <a:spcPct val="100000"/>
              </a:lnSpc>
            </a:pPr>
            <a:r>
              <a:rPr b="0" lang="en-US" sz="1800" spc="-1" strike="noStrike">
                <a:solidFill>
                  <a:srgbClr val="000000"/>
                </a:solidFill>
                <a:latin typeface="Arial"/>
                <a:ea typeface="DejaVu Sans"/>
              </a:rPr>
              <a:t>POX,62,Portsmouth</a:t>
            </a:r>
            <a:endParaRPr b="0" lang="en-US" sz="1800" spc="-1" strike="noStrike">
              <a:latin typeface="Arial"/>
            </a:endParaRPr>
          </a:p>
          <a:p>
            <a:pPr>
              <a:lnSpc>
                <a:spcPct val="100000"/>
              </a:lnSpc>
            </a:pPr>
            <a:r>
              <a:rPr b="0" lang="en-US" sz="1800" spc="-1" strike="noStrike">
                <a:solidFill>
                  <a:srgbClr val="000000"/>
                </a:solidFill>
                <a:latin typeface="Arial"/>
                <a:ea typeface="DejaVu Sans"/>
              </a:rPr>
              <a:t>GAX,64,Galax</a:t>
            </a:r>
            <a:endParaRPr b="0" lang="en-US" sz="1800" spc="-1" strike="noStrike">
              <a:latin typeface="Arial"/>
            </a:endParaRPr>
          </a:p>
          <a:p>
            <a:pPr>
              <a:lnSpc>
                <a:spcPct val="100000"/>
              </a:lnSpc>
            </a:pPr>
            <a:r>
              <a:rPr b="0" lang="en-US" sz="1800" spc="-1" strike="noStrike">
                <a:solidFill>
                  <a:srgbClr val="000000"/>
                </a:solidFill>
                <a:latin typeface="Arial"/>
                <a:ea typeface="DejaVu Sans"/>
              </a:rPr>
              <a:t>HBX,65,Harrisonburg</a:t>
            </a:r>
            <a:endParaRPr b="0" lang="en-US" sz="1800" spc="-1" strike="noStrike">
              <a:latin typeface="Arial"/>
            </a:endParaRPr>
          </a:p>
          <a:p>
            <a:pPr>
              <a:lnSpc>
                <a:spcPct val="100000"/>
              </a:lnSpc>
            </a:pPr>
            <a:r>
              <a:rPr b="0" lang="en-US" sz="1800" spc="-1" strike="noStrike">
                <a:solidFill>
                  <a:srgbClr val="000000"/>
                </a:solidFill>
                <a:latin typeface="Arial"/>
                <a:ea typeface="DejaVu Sans"/>
              </a:rPr>
              <a:t>GLO,74,Glouchester</a:t>
            </a:r>
            <a:endParaRPr b="0" lang="en-US" sz="1800" spc="-1" strike="noStrike">
              <a:latin typeface="Arial"/>
            </a:endParaRPr>
          </a:p>
          <a:p>
            <a:pPr>
              <a:lnSpc>
                <a:spcPct val="100000"/>
              </a:lnSpc>
            </a:pPr>
            <a:r>
              <a:rPr b="0" lang="en-US" sz="1800" spc="-1" strike="noStrike">
                <a:solidFill>
                  <a:srgbClr val="000000"/>
                </a:solidFill>
                <a:latin typeface="Arial"/>
                <a:ea typeface="DejaVu Sans"/>
              </a:rPr>
              <a:t>BCH,77,Buchanan</a:t>
            </a:r>
            <a:endParaRPr b="0" lang="en-US" sz="1800" spc="-1" strike="noStrike">
              <a:latin typeface="Arial"/>
            </a:endParaRPr>
          </a:p>
          <a:p>
            <a:pPr>
              <a:lnSpc>
                <a:spcPct val="100000"/>
              </a:lnSpc>
            </a:pPr>
            <a:r>
              <a:rPr b="0" lang="en-US" sz="1800" spc="-1" strike="noStrike">
                <a:solidFill>
                  <a:srgbClr val="000000"/>
                </a:solidFill>
                <a:latin typeface="Arial"/>
                <a:ea typeface="DejaVu Sans"/>
              </a:rPr>
              <a:t>BOT,77,Botetourt</a:t>
            </a:r>
            <a:endParaRPr b="0" lang="en-US" sz="1800" spc="-1" strike="noStrike">
              <a:latin typeface="Arial"/>
            </a:endParaRPr>
          </a:p>
          <a:p>
            <a:pPr>
              <a:lnSpc>
                <a:spcPct val="100000"/>
              </a:lnSpc>
            </a:pPr>
            <a:r>
              <a:rPr b="0" lang="en-US" sz="1800" spc="-1" strike="noStrike">
                <a:solidFill>
                  <a:srgbClr val="000000"/>
                </a:solidFill>
                <a:latin typeface="Arial"/>
                <a:ea typeface="DejaVu Sans"/>
              </a:rPr>
              <a:t>NEW,78,New Kent</a:t>
            </a:r>
            <a:endParaRPr b="0" lang="en-US" sz="1800" spc="-1" strike="noStrike">
              <a:latin typeface="Arial"/>
            </a:endParaRPr>
          </a:p>
          <a:p>
            <a:pPr>
              <a:lnSpc>
                <a:spcPct val="100000"/>
              </a:lnSpc>
            </a:pPr>
            <a:r>
              <a:rPr b="0" lang="en-US" sz="1800" spc="-1" strike="noStrike">
                <a:solidFill>
                  <a:srgbClr val="000000"/>
                </a:solidFill>
                <a:latin typeface="Arial"/>
                <a:ea typeface="DejaVu Sans"/>
              </a:rPr>
              <a:t>CLN,80,Caroline</a:t>
            </a:r>
            <a:endParaRPr b="0" lang="en-US" sz="1800" spc="-1" strike="noStrike">
              <a:latin typeface="Arial"/>
            </a:endParaRPr>
          </a:p>
          <a:p>
            <a:pPr>
              <a:lnSpc>
                <a:spcPct val="100000"/>
              </a:lnSpc>
            </a:pPr>
            <a:r>
              <a:rPr b="0" lang="en-US" sz="1800" spc="-1" strike="noStrike">
                <a:solidFill>
                  <a:srgbClr val="000000"/>
                </a:solidFill>
                <a:latin typeface="Arial"/>
                <a:ea typeface="DejaVu Sans"/>
              </a:rPr>
              <a:t>RIC,83,Richmond</a:t>
            </a:r>
            <a:endParaRPr b="0" lang="en-US" sz="1800" spc="-1" strike="noStrike">
              <a:latin typeface="Arial"/>
            </a:endParaRPr>
          </a:p>
          <a:p>
            <a:pPr>
              <a:lnSpc>
                <a:spcPct val="100000"/>
              </a:lnSpc>
            </a:pPr>
            <a:r>
              <a:rPr b="0" lang="en-US" sz="1800" spc="-1" strike="noStrike">
                <a:solidFill>
                  <a:srgbClr val="000000"/>
                </a:solidFill>
                <a:latin typeface="Arial"/>
                <a:ea typeface="DejaVu Sans"/>
              </a:rPr>
              <a:t>WIS,84,Wise</a:t>
            </a:r>
            <a:endParaRPr b="0" lang="en-US" sz="1800" spc="-1" strike="noStrike">
              <a:latin typeface="Arial"/>
            </a:endParaRPr>
          </a:p>
          <a:p>
            <a:pPr>
              <a:lnSpc>
                <a:spcPct val="100000"/>
              </a:lnSpc>
            </a:pPr>
            <a:r>
              <a:rPr b="0" lang="en-US" sz="1800" spc="-1" strike="noStrike">
                <a:solidFill>
                  <a:srgbClr val="000000"/>
                </a:solidFill>
                <a:latin typeface="Arial"/>
                <a:ea typeface="DejaVu Sans"/>
              </a:rPr>
              <a:t>LEX,87,Lexington</a:t>
            </a:r>
            <a:endParaRPr b="0" lang="en-US" sz="1800" spc="-1" strike="noStrike">
              <a:latin typeface="Arial"/>
            </a:endParaRPr>
          </a:p>
          <a:p>
            <a:pPr>
              <a:lnSpc>
                <a:spcPct val="100000"/>
              </a:lnSpc>
            </a:pPr>
            <a:r>
              <a:rPr b="0" lang="en-US" sz="1800" spc="-1" strike="noStrike">
                <a:solidFill>
                  <a:srgbClr val="000000"/>
                </a:solidFill>
                <a:latin typeface="Arial"/>
                <a:ea typeface="DejaVu Sans"/>
              </a:rPr>
              <a:t>TAZ,87,Tazewell</a:t>
            </a:r>
            <a:endParaRPr b="0" lang="en-US" sz="1800" spc="-1" strike="noStrike">
              <a:latin typeface="Arial"/>
            </a:endParaRPr>
          </a:p>
          <a:p>
            <a:pPr>
              <a:lnSpc>
                <a:spcPct val="100000"/>
              </a:lnSpc>
            </a:pPr>
            <a:r>
              <a:rPr b="0" lang="en-US" sz="1800" spc="-1" strike="noStrike">
                <a:solidFill>
                  <a:srgbClr val="000000"/>
                </a:solidFill>
                <a:latin typeface="Arial"/>
                <a:ea typeface="DejaVu Sans"/>
              </a:rPr>
              <a:t>RUS,89,Russell</a:t>
            </a:r>
            <a:endParaRPr b="0" lang="en-US" sz="1800" spc="-1" strike="noStrike">
              <a:latin typeface="Arial"/>
            </a:endParaRPr>
          </a:p>
          <a:p>
            <a:pPr>
              <a:lnSpc>
                <a:spcPct val="100000"/>
              </a:lnSpc>
            </a:pPr>
            <a:r>
              <a:rPr b="0" lang="en-US" sz="1800" spc="-1" strike="noStrike">
                <a:solidFill>
                  <a:srgbClr val="000000"/>
                </a:solidFill>
                <a:latin typeface="Arial"/>
                <a:ea typeface="DejaVu Sans"/>
              </a:rPr>
              <a:t>WMX,96,Williamsburg</a:t>
            </a:r>
            <a:endParaRPr b="0" lang="en-US" sz="1800" spc="-1" strike="noStrike">
              <a:latin typeface="Arial"/>
            </a:endParaRPr>
          </a:p>
          <a:p>
            <a:pPr>
              <a:lnSpc>
                <a:spcPct val="100000"/>
              </a:lnSpc>
            </a:pPr>
            <a:r>
              <a:rPr b="0" lang="en-US" sz="1800" spc="-1" strike="noStrike">
                <a:solidFill>
                  <a:srgbClr val="000000"/>
                </a:solidFill>
                <a:latin typeface="Arial"/>
                <a:ea typeface="DejaVu Sans"/>
              </a:rPr>
              <a:t>BRU,99,Brunswick</a:t>
            </a:r>
            <a:endParaRPr b="0" lang="en-US" sz="1800" spc="-1" strike="noStrike">
              <a:latin typeface="Arial"/>
            </a:endParaRPr>
          </a:p>
        </p:txBody>
      </p:sp>
      <p:sp>
        <p:nvSpPr>
          <p:cNvPr id="169" name="CustomShape 3"/>
          <p:cNvSpPr/>
          <p:nvPr/>
        </p:nvSpPr>
        <p:spPr>
          <a:xfrm>
            <a:off x="5690880" y="182880"/>
            <a:ext cx="4386600" cy="1276920"/>
          </a:xfrm>
          <a:prstGeom prst="rect">
            <a:avLst/>
          </a:prstGeom>
          <a:noFill/>
          <a:ln>
            <a:noFill/>
          </a:ln>
        </p:spPr>
        <p:style>
          <a:lnRef idx="0"/>
          <a:fillRef idx="0"/>
          <a:effectRef idx="0"/>
          <a:fontRef idx="minor"/>
        </p:style>
        <p:txBody>
          <a:bodyPr lIns="90000" rIns="90000" tIns="45000" bIns="45000">
            <a:noAutofit/>
          </a:bodyPr>
          <a:p>
            <a:pPr>
              <a:lnSpc>
                <a:spcPct val="100000"/>
              </a:lnSpc>
            </a:pPr>
            <a:r>
              <a:rPr b="1" lang="en-US" sz="2800" spc="-1" strike="noStrike">
                <a:solidFill>
                  <a:srgbClr val="000000"/>
                </a:solidFill>
                <a:latin typeface="Arial"/>
                <a:ea typeface="DejaVu Sans"/>
              </a:rPr>
              <a:t>Counties with the fewest </a:t>
            </a:r>
            <a:endParaRPr b="0" lang="en-US" sz="2800" spc="-1" strike="noStrike">
              <a:latin typeface="Arial"/>
            </a:endParaRPr>
          </a:p>
          <a:p>
            <a:pPr>
              <a:lnSpc>
                <a:spcPct val="100000"/>
              </a:lnSpc>
            </a:pPr>
            <a:r>
              <a:rPr b="1" lang="en-US" sz="2800" spc="-1" strike="noStrike">
                <a:solidFill>
                  <a:srgbClr val="000000"/>
                </a:solidFill>
                <a:latin typeface="Arial"/>
                <a:ea typeface="DejaVu Sans"/>
              </a:rPr>
              <a:t>contacts last year.</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4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CustomShape 1"/>
          <p:cNvSpPr/>
          <p:nvPr/>
        </p:nvSpPr>
        <p:spPr>
          <a:xfrm>
            <a:off x="398520" y="153360"/>
            <a:ext cx="2799360" cy="546300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1800" spc="-1" strike="noStrike">
                <a:solidFill>
                  <a:srgbClr val="000000"/>
                </a:solidFill>
                <a:latin typeface="Arial"/>
                <a:ea typeface="DejaVu Sans"/>
              </a:rPr>
              <a:t>WAS,470,Washington</a:t>
            </a:r>
            <a:endParaRPr b="0" lang="en-US" sz="1800" spc="-1" strike="noStrike">
              <a:latin typeface="Arial"/>
            </a:endParaRPr>
          </a:p>
          <a:p>
            <a:pPr>
              <a:lnSpc>
                <a:spcPct val="100000"/>
              </a:lnSpc>
            </a:pPr>
            <a:r>
              <a:rPr b="0" lang="en-US" sz="1800" spc="-1" strike="noStrike">
                <a:solidFill>
                  <a:srgbClr val="000000"/>
                </a:solidFill>
                <a:latin typeface="Arial"/>
                <a:ea typeface="DejaVu Sans"/>
              </a:rPr>
              <a:t>CPX,480,Chesapeake</a:t>
            </a:r>
            <a:endParaRPr b="0" lang="en-US" sz="1800" spc="-1" strike="noStrike">
              <a:latin typeface="Arial"/>
            </a:endParaRPr>
          </a:p>
          <a:p>
            <a:pPr>
              <a:lnSpc>
                <a:spcPct val="100000"/>
              </a:lnSpc>
            </a:pPr>
            <a:r>
              <a:rPr b="0" lang="en-US" sz="1800" spc="-1" strike="noStrike">
                <a:solidFill>
                  <a:srgbClr val="000000"/>
                </a:solidFill>
                <a:latin typeface="Arial"/>
                <a:ea typeface="DejaVu Sans"/>
              </a:rPr>
              <a:t>AMH,483,Amherst</a:t>
            </a:r>
            <a:endParaRPr b="0" lang="en-US" sz="1800" spc="-1" strike="noStrike">
              <a:latin typeface="Arial"/>
            </a:endParaRPr>
          </a:p>
          <a:p>
            <a:pPr>
              <a:lnSpc>
                <a:spcPct val="100000"/>
              </a:lnSpc>
            </a:pPr>
            <a:r>
              <a:rPr b="0" lang="en-US" sz="1800" spc="-1" strike="noStrike">
                <a:solidFill>
                  <a:srgbClr val="000000"/>
                </a:solidFill>
                <a:latin typeface="Arial"/>
                <a:ea typeface="DejaVu Sans"/>
              </a:rPr>
              <a:t>MON,487,Montgomery</a:t>
            </a:r>
            <a:endParaRPr b="0" lang="en-US" sz="1800" spc="-1" strike="noStrike">
              <a:latin typeface="Arial"/>
            </a:endParaRPr>
          </a:p>
          <a:p>
            <a:pPr>
              <a:lnSpc>
                <a:spcPct val="100000"/>
              </a:lnSpc>
            </a:pPr>
            <a:r>
              <a:rPr b="0" lang="en-US" sz="1800" spc="-1" strike="noStrike">
                <a:solidFill>
                  <a:srgbClr val="000000"/>
                </a:solidFill>
                <a:latin typeface="Arial"/>
                <a:ea typeface="DejaVu Sans"/>
              </a:rPr>
              <a:t>YOR,525,York</a:t>
            </a:r>
            <a:endParaRPr b="0" lang="en-US" sz="1800" spc="-1" strike="noStrike">
              <a:latin typeface="Arial"/>
            </a:endParaRPr>
          </a:p>
          <a:p>
            <a:pPr>
              <a:lnSpc>
                <a:spcPct val="100000"/>
              </a:lnSpc>
            </a:pPr>
            <a:r>
              <a:rPr b="0" lang="en-US" sz="1800" spc="-1" strike="noStrike">
                <a:solidFill>
                  <a:srgbClr val="000000"/>
                </a:solidFill>
                <a:latin typeface="Arial"/>
                <a:ea typeface="DejaVu Sans"/>
              </a:rPr>
              <a:t>ACC,529,Accomack</a:t>
            </a:r>
            <a:endParaRPr b="0" lang="en-US" sz="1800" spc="-1" strike="noStrike">
              <a:latin typeface="Arial"/>
            </a:endParaRPr>
          </a:p>
          <a:p>
            <a:pPr>
              <a:lnSpc>
                <a:spcPct val="100000"/>
              </a:lnSpc>
            </a:pPr>
            <a:r>
              <a:rPr b="0" lang="en-US" sz="1800" spc="-1" strike="noStrike">
                <a:solidFill>
                  <a:srgbClr val="000000"/>
                </a:solidFill>
                <a:latin typeface="Arial"/>
                <a:ea typeface="DejaVu Sans"/>
              </a:rPr>
              <a:t>CVX,542,Covington</a:t>
            </a:r>
            <a:endParaRPr b="0" lang="en-US" sz="1800" spc="-1" strike="noStrike">
              <a:latin typeface="Arial"/>
            </a:endParaRPr>
          </a:p>
          <a:p>
            <a:pPr>
              <a:lnSpc>
                <a:spcPct val="100000"/>
              </a:lnSpc>
            </a:pPr>
            <a:r>
              <a:rPr b="0" lang="en-US" sz="1800" spc="-1" strike="noStrike">
                <a:solidFill>
                  <a:srgbClr val="000000"/>
                </a:solidFill>
                <a:latin typeface="Arial"/>
                <a:ea typeface="DejaVu Sans"/>
              </a:rPr>
              <a:t>VBX,583,Virginia Beach</a:t>
            </a:r>
            <a:endParaRPr b="0" lang="en-US" sz="1800" spc="-1" strike="noStrike">
              <a:latin typeface="Arial"/>
            </a:endParaRPr>
          </a:p>
          <a:p>
            <a:pPr>
              <a:lnSpc>
                <a:spcPct val="100000"/>
              </a:lnSpc>
            </a:pPr>
            <a:r>
              <a:rPr b="0" lang="en-US" sz="1800" spc="-1" strike="noStrike">
                <a:solidFill>
                  <a:srgbClr val="000000"/>
                </a:solidFill>
                <a:latin typeface="Arial"/>
                <a:ea typeface="DejaVu Sans"/>
              </a:rPr>
              <a:t>ARL,658,Arlington</a:t>
            </a:r>
            <a:endParaRPr b="0" lang="en-US" sz="1800" spc="-1" strike="noStrike">
              <a:latin typeface="Arial"/>
            </a:endParaRPr>
          </a:p>
          <a:p>
            <a:pPr>
              <a:lnSpc>
                <a:spcPct val="100000"/>
              </a:lnSpc>
            </a:pPr>
            <a:r>
              <a:rPr b="0" lang="en-US" sz="1800" spc="-1" strike="noStrike">
                <a:solidFill>
                  <a:srgbClr val="000000"/>
                </a:solidFill>
                <a:latin typeface="Arial"/>
                <a:ea typeface="DejaVu Sans"/>
              </a:rPr>
              <a:t>ALB,695,Albemarle</a:t>
            </a:r>
            <a:endParaRPr b="0" lang="en-US" sz="1800" spc="-1" strike="noStrike">
              <a:latin typeface="Arial"/>
            </a:endParaRPr>
          </a:p>
          <a:p>
            <a:pPr>
              <a:lnSpc>
                <a:spcPct val="100000"/>
              </a:lnSpc>
            </a:pPr>
            <a:r>
              <a:rPr b="0" lang="en-US" sz="1800" spc="-1" strike="noStrike">
                <a:solidFill>
                  <a:srgbClr val="000000"/>
                </a:solidFill>
                <a:latin typeface="Arial"/>
                <a:ea typeface="DejaVu Sans"/>
              </a:rPr>
              <a:t>BED,717,Bedford</a:t>
            </a:r>
            <a:endParaRPr b="0" lang="en-US" sz="1800" spc="-1" strike="noStrike">
              <a:latin typeface="Arial"/>
            </a:endParaRPr>
          </a:p>
          <a:p>
            <a:pPr>
              <a:lnSpc>
                <a:spcPct val="100000"/>
              </a:lnSpc>
            </a:pPr>
            <a:r>
              <a:rPr b="0" lang="en-US" sz="1800" spc="-1" strike="noStrike">
                <a:solidFill>
                  <a:srgbClr val="000000"/>
                </a:solidFill>
                <a:latin typeface="Arial"/>
                <a:ea typeface="DejaVu Sans"/>
              </a:rPr>
              <a:t>PAG,739,Page</a:t>
            </a:r>
            <a:endParaRPr b="0" lang="en-US" sz="1800" spc="-1" strike="noStrike">
              <a:latin typeface="Arial"/>
            </a:endParaRPr>
          </a:p>
          <a:p>
            <a:pPr>
              <a:lnSpc>
                <a:spcPct val="100000"/>
              </a:lnSpc>
            </a:pPr>
            <a:r>
              <a:rPr b="0" lang="en-US" sz="1800" spc="-1" strike="noStrike">
                <a:solidFill>
                  <a:srgbClr val="000000"/>
                </a:solidFill>
                <a:latin typeface="Arial"/>
                <a:ea typeface="DejaVu Sans"/>
              </a:rPr>
              <a:t>ORG,787,Orange</a:t>
            </a:r>
            <a:endParaRPr b="0" lang="en-US" sz="1800" spc="-1" strike="noStrike">
              <a:latin typeface="Arial"/>
            </a:endParaRPr>
          </a:p>
          <a:p>
            <a:pPr>
              <a:lnSpc>
                <a:spcPct val="100000"/>
              </a:lnSpc>
            </a:pPr>
            <a:r>
              <a:rPr b="0" lang="en-US" sz="1800" spc="-1" strike="noStrike">
                <a:solidFill>
                  <a:srgbClr val="000000"/>
                </a:solidFill>
                <a:latin typeface="Arial"/>
                <a:ea typeface="DejaVu Sans"/>
              </a:rPr>
              <a:t>JAM,787,James City</a:t>
            </a:r>
            <a:endParaRPr b="0" lang="en-US" sz="1800" spc="-1" strike="noStrike">
              <a:latin typeface="Arial"/>
            </a:endParaRPr>
          </a:p>
          <a:p>
            <a:pPr>
              <a:lnSpc>
                <a:spcPct val="100000"/>
              </a:lnSpc>
            </a:pPr>
            <a:r>
              <a:rPr b="0" lang="en-US" sz="1800" spc="-1" strike="noStrike">
                <a:solidFill>
                  <a:srgbClr val="000000"/>
                </a:solidFill>
                <a:latin typeface="Arial"/>
                <a:ea typeface="DejaVu Sans"/>
              </a:rPr>
              <a:t>AUG,820,Augusta</a:t>
            </a:r>
            <a:endParaRPr b="0" lang="en-US" sz="1800" spc="-1" strike="noStrike">
              <a:latin typeface="Arial"/>
            </a:endParaRPr>
          </a:p>
          <a:p>
            <a:pPr>
              <a:lnSpc>
                <a:spcPct val="100000"/>
              </a:lnSpc>
            </a:pPr>
            <a:r>
              <a:rPr b="0" lang="en-US" sz="1800" spc="-1" strike="noStrike">
                <a:solidFill>
                  <a:srgbClr val="000000"/>
                </a:solidFill>
                <a:latin typeface="Arial"/>
                <a:ea typeface="DejaVu Sans"/>
              </a:rPr>
              <a:t>FBX,869,Fredericksburg</a:t>
            </a:r>
            <a:endParaRPr b="0" lang="en-US" sz="1800" spc="-1" strike="noStrike">
              <a:latin typeface="Arial"/>
            </a:endParaRPr>
          </a:p>
          <a:p>
            <a:pPr>
              <a:lnSpc>
                <a:spcPct val="100000"/>
              </a:lnSpc>
            </a:pPr>
            <a:endParaRPr b="0" lang="en-US" sz="1800" spc="-1" strike="noStrike">
              <a:latin typeface="Arial"/>
            </a:endParaRPr>
          </a:p>
          <a:p>
            <a:pPr>
              <a:lnSpc>
                <a:spcPct val="100000"/>
              </a:lnSpc>
            </a:pPr>
            <a:endParaRPr b="0" lang="en-US" sz="1800" spc="-1" strike="noStrike">
              <a:latin typeface="Arial"/>
            </a:endParaRPr>
          </a:p>
        </p:txBody>
      </p:sp>
      <p:sp>
        <p:nvSpPr>
          <p:cNvPr id="171" name="CustomShape 2"/>
          <p:cNvSpPr/>
          <p:nvPr/>
        </p:nvSpPr>
        <p:spPr>
          <a:xfrm>
            <a:off x="3200400" y="185400"/>
            <a:ext cx="3380760" cy="520704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1800" spc="-1" strike="noStrike">
                <a:solidFill>
                  <a:srgbClr val="000000"/>
                </a:solidFill>
                <a:latin typeface="Arial"/>
                <a:ea typeface="DejaVu Sans"/>
              </a:rPr>
              <a:t>RHM,872,Rockingham</a:t>
            </a:r>
            <a:endParaRPr b="0" lang="en-US" sz="1800" spc="-1" strike="noStrike">
              <a:latin typeface="Arial"/>
            </a:endParaRPr>
          </a:p>
          <a:p>
            <a:pPr>
              <a:lnSpc>
                <a:spcPct val="100000"/>
              </a:lnSpc>
            </a:pPr>
            <a:r>
              <a:rPr b="0" lang="en-US" sz="1800" spc="-1" strike="noStrike">
                <a:solidFill>
                  <a:srgbClr val="000000"/>
                </a:solidFill>
                <a:latin typeface="Arial"/>
                <a:ea typeface="DejaVu Sans"/>
              </a:rPr>
              <a:t>WYT,895,Wythe</a:t>
            </a:r>
            <a:endParaRPr b="0" lang="en-US" sz="1800" spc="-1" strike="noStrike">
              <a:latin typeface="Arial"/>
            </a:endParaRPr>
          </a:p>
          <a:p>
            <a:pPr>
              <a:lnSpc>
                <a:spcPct val="100000"/>
              </a:lnSpc>
            </a:pPr>
            <a:r>
              <a:rPr b="0" lang="en-US" sz="1800" spc="-1" strike="noStrike">
                <a:solidFill>
                  <a:srgbClr val="000000"/>
                </a:solidFill>
                <a:latin typeface="Arial"/>
                <a:ea typeface="DejaVu Sans"/>
              </a:rPr>
              <a:t>SHE,895,Shenandoah</a:t>
            </a:r>
            <a:endParaRPr b="0" lang="en-US" sz="1800" spc="-1" strike="noStrike">
              <a:latin typeface="Arial"/>
            </a:endParaRPr>
          </a:p>
          <a:p>
            <a:pPr>
              <a:lnSpc>
                <a:spcPct val="100000"/>
              </a:lnSpc>
            </a:pPr>
            <a:r>
              <a:rPr b="0" lang="en-US" sz="1800" spc="-1" strike="noStrike">
                <a:solidFill>
                  <a:srgbClr val="000000"/>
                </a:solidFill>
                <a:latin typeface="Arial"/>
                <a:ea typeface="DejaVu Sans"/>
              </a:rPr>
              <a:t>FRA,930,Franklin</a:t>
            </a:r>
            <a:endParaRPr b="0" lang="en-US" sz="1800" spc="-1" strike="noStrike">
              <a:latin typeface="Arial"/>
            </a:endParaRPr>
          </a:p>
          <a:p>
            <a:pPr>
              <a:lnSpc>
                <a:spcPct val="100000"/>
              </a:lnSpc>
            </a:pPr>
            <a:r>
              <a:rPr b="0" lang="en-US" sz="1800" spc="-1" strike="noStrike">
                <a:solidFill>
                  <a:srgbClr val="000000"/>
                </a:solidFill>
                <a:latin typeface="Arial"/>
                <a:ea typeface="DejaVu Sans"/>
              </a:rPr>
              <a:t>KGE,1038,King George</a:t>
            </a:r>
            <a:endParaRPr b="0" lang="en-US" sz="1800" spc="-1" strike="noStrike">
              <a:latin typeface="Arial"/>
            </a:endParaRPr>
          </a:p>
          <a:p>
            <a:pPr>
              <a:lnSpc>
                <a:spcPct val="100000"/>
              </a:lnSpc>
            </a:pPr>
            <a:r>
              <a:rPr b="0" lang="en-US" sz="1800" spc="-1" strike="noStrike">
                <a:solidFill>
                  <a:srgbClr val="000000"/>
                </a:solidFill>
                <a:latin typeface="Arial"/>
                <a:ea typeface="DejaVu Sans"/>
              </a:rPr>
              <a:t>PUL,1065,Pulaski</a:t>
            </a:r>
            <a:endParaRPr b="0" lang="en-US" sz="1800" spc="-1" strike="noStrike">
              <a:latin typeface="Arial"/>
            </a:endParaRPr>
          </a:p>
          <a:p>
            <a:pPr>
              <a:lnSpc>
                <a:spcPct val="100000"/>
              </a:lnSpc>
            </a:pPr>
            <a:r>
              <a:rPr b="0" lang="en-US" sz="1800" spc="-1" strike="noStrike">
                <a:solidFill>
                  <a:srgbClr val="000000"/>
                </a:solidFill>
                <a:latin typeface="Arial"/>
                <a:ea typeface="DejaVu Sans"/>
              </a:rPr>
              <a:t>CHE,1078,Chesterfield</a:t>
            </a:r>
            <a:endParaRPr b="0" lang="en-US" sz="1800" spc="-1" strike="noStrike">
              <a:latin typeface="Arial"/>
            </a:endParaRPr>
          </a:p>
          <a:p>
            <a:pPr>
              <a:lnSpc>
                <a:spcPct val="100000"/>
              </a:lnSpc>
            </a:pPr>
            <a:r>
              <a:rPr b="0" lang="en-US" sz="1800" spc="-1" strike="noStrike">
                <a:solidFill>
                  <a:srgbClr val="000000"/>
                </a:solidFill>
                <a:latin typeface="Arial"/>
                <a:ea typeface="DejaVu Sans"/>
              </a:rPr>
              <a:t>NUM,1084,Northumberland</a:t>
            </a:r>
            <a:endParaRPr b="0" lang="en-US" sz="1800" spc="-1" strike="noStrike">
              <a:latin typeface="Arial"/>
            </a:endParaRPr>
          </a:p>
          <a:p>
            <a:pPr>
              <a:lnSpc>
                <a:spcPct val="100000"/>
              </a:lnSpc>
            </a:pPr>
            <a:r>
              <a:rPr b="0" lang="en-US" sz="1800" spc="-1" strike="noStrike">
                <a:solidFill>
                  <a:srgbClr val="000000"/>
                </a:solidFill>
                <a:latin typeface="Arial"/>
                <a:ea typeface="DejaVu Sans"/>
              </a:rPr>
              <a:t>FRE,1095,Frederick</a:t>
            </a:r>
            <a:endParaRPr b="0" lang="en-US" sz="1800" spc="-1" strike="noStrike">
              <a:latin typeface="Arial"/>
            </a:endParaRPr>
          </a:p>
          <a:p>
            <a:pPr>
              <a:lnSpc>
                <a:spcPct val="100000"/>
              </a:lnSpc>
            </a:pPr>
            <a:r>
              <a:rPr b="0" lang="en-US" sz="1800" spc="-1" strike="noStrike">
                <a:solidFill>
                  <a:srgbClr val="000000"/>
                </a:solidFill>
                <a:latin typeface="Arial"/>
                <a:ea typeface="DejaVu Sans"/>
              </a:rPr>
              <a:t>CUL,1130,Culpeper</a:t>
            </a:r>
            <a:endParaRPr b="0" lang="en-US" sz="1800" spc="-1" strike="noStrike">
              <a:latin typeface="Arial"/>
            </a:endParaRPr>
          </a:p>
          <a:p>
            <a:pPr>
              <a:lnSpc>
                <a:spcPct val="100000"/>
              </a:lnSpc>
            </a:pPr>
            <a:r>
              <a:rPr b="0" lang="en-US" sz="1800" spc="-1" strike="noStrike">
                <a:solidFill>
                  <a:srgbClr val="000000"/>
                </a:solidFill>
                <a:latin typeface="Arial"/>
                <a:ea typeface="DejaVu Sans"/>
              </a:rPr>
              <a:t>HAN,1204,Hanover</a:t>
            </a:r>
            <a:endParaRPr b="0" lang="en-US" sz="1800" spc="-1" strike="noStrike">
              <a:latin typeface="Arial"/>
            </a:endParaRPr>
          </a:p>
          <a:p>
            <a:pPr>
              <a:lnSpc>
                <a:spcPct val="100000"/>
              </a:lnSpc>
            </a:pPr>
            <a:r>
              <a:rPr b="0" lang="en-US" sz="1800" spc="-1" strike="noStrike">
                <a:solidFill>
                  <a:srgbClr val="000000"/>
                </a:solidFill>
                <a:latin typeface="Arial"/>
                <a:ea typeface="DejaVu Sans"/>
              </a:rPr>
              <a:t>LAN,1424,Lancaster</a:t>
            </a:r>
            <a:endParaRPr b="0" lang="en-US" sz="1800" spc="-1" strike="noStrike">
              <a:latin typeface="Arial"/>
            </a:endParaRPr>
          </a:p>
          <a:p>
            <a:pPr>
              <a:lnSpc>
                <a:spcPct val="100000"/>
              </a:lnSpc>
            </a:pPr>
            <a:r>
              <a:rPr b="0" lang="en-US" sz="1800" spc="-1" strike="noStrike">
                <a:solidFill>
                  <a:srgbClr val="000000"/>
                </a:solidFill>
                <a:latin typeface="Arial"/>
                <a:ea typeface="DejaVu Sans"/>
              </a:rPr>
              <a:t>PRW,2143,Prince William</a:t>
            </a:r>
            <a:endParaRPr b="0" lang="en-US" sz="1800" spc="-1" strike="noStrike">
              <a:latin typeface="Arial"/>
            </a:endParaRPr>
          </a:p>
          <a:p>
            <a:pPr>
              <a:lnSpc>
                <a:spcPct val="100000"/>
              </a:lnSpc>
            </a:pPr>
            <a:r>
              <a:rPr b="0" lang="en-US" sz="1800" spc="-1" strike="noStrike">
                <a:solidFill>
                  <a:srgbClr val="000000"/>
                </a:solidFill>
                <a:latin typeface="Arial"/>
                <a:ea typeface="DejaVu Sans"/>
              </a:rPr>
              <a:t>LDN,2464,Loudoun</a:t>
            </a:r>
            <a:endParaRPr b="0" lang="en-US" sz="1800" spc="-1" strike="noStrike">
              <a:latin typeface="Arial"/>
            </a:endParaRPr>
          </a:p>
          <a:p>
            <a:pPr>
              <a:lnSpc>
                <a:spcPct val="100000"/>
              </a:lnSpc>
            </a:pPr>
            <a:r>
              <a:rPr b="0" lang="en-US" sz="1800" spc="-1" strike="noStrike">
                <a:solidFill>
                  <a:srgbClr val="000000"/>
                </a:solidFill>
                <a:latin typeface="Arial"/>
                <a:ea typeface="DejaVu Sans"/>
              </a:rPr>
              <a:t>FFX,2785,Fairfax County</a:t>
            </a:r>
            <a:endParaRPr b="0" lang="en-US" sz="1800" spc="-1" strike="noStrike">
              <a:latin typeface="Arial"/>
            </a:endParaRPr>
          </a:p>
          <a:p>
            <a:pPr>
              <a:lnSpc>
                <a:spcPct val="100000"/>
              </a:lnSpc>
            </a:pPr>
            <a:r>
              <a:rPr b="0" lang="en-US" sz="1800" spc="-1" strike="noStrike">
                <a:solidFill>
                  <a:srgbClr val="000000"/>
                </a:solidFill>
                <a:latin typeface="Arial"/>
                <a:ea typeface="DejaVu Sans"/>
              </a:rPr>
              <a:t>FAU,4225,Fauquier</a:t>
            </a:r>
            <a:endParaRPr b="0" lang="en-US" sz="1800" spc="-1" strike="noStrike">
              <a:latin typeface="Arial"/>
            </a:endParaRPr>
          </a:p>
        </p:txBody>
      </p:sp>
      <p:sp>
        <p:nvSpPr>
          <p:cNvPr id="172" name="CustomShape 3"/>
          <p:cNvSpPr/>
          <p:nvPr/>
        </p:nvSpPr>
        <p:spPr>
          <a:xfrm>
            <a:off x="5690880" y="182880"/>
            <a:ext cx="4386600" cy="1276920"/>
          </a:xfrm>
          <a:prstGeom prst="rect">
            <a:avLst/>
          </a:prstGeom>
          <a:noFill/>
          <a:ln>
            <a:noFill/>
          </a:ln>
        </p:spPr>
        <p:style>
          <a:lnRef idx="0"/>
          <a:fillRef idx="0"/>
          <a:effectRef idx="0"/>
          <a:fontRef idx="minor"/>
        </p:style>
        <p:txBody>
          <a:bodyPr lIns="90000" rIns="90000" tIns="45000" bIns="45000">
            <a:noAutofit/>
          </a:bodyPr>
          <a:p>
            <a:pPr>
              <a:lnSpc>
                <a:spcPct val="100000"/>
              </a:lnSpc>
            </a:pPr>
            <a:r>
              <a:rPr b="1" lang="en-US" sz="2800" spc="-1" strike="noStrike">
                <a:solidFill>
                  <a:srgbClr val="000000"/>
                </a:solidFill>
                <a:latin typeface="Arial"/>
                <a:ea typeface="DejaVu Sans"/>
              </a:rPr>
              <a:t>Counties with the most </a:t>
            </a:r>
            <a:endParaRPr b="0" lang="en-US" sz="2800" spc="-1" strike="noStrike">
              <a:latin typeface="Arial"/>
            </a:endParaRPr>
          </a:p>
          <a:p>
            <a:pPr>
              <a:lnSpc>
                <a:spcPct val="100000"/>
              </a:lnSpc>
            </a:pPr>
            <a:r>
              <a:rPr b="1" lang="en-US" sz="2800" spc="-1" strike="noStrike">
                <a:solidFill>
                  <a:srgbClr val="000000"/>
                </a:solidFill>
                <a:latin typeface="Arial"/>
                <a:ea typeface="DejaVu Sans"/>
              </a:rPr>
              <a:t>contacts last year.</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4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3" name="CustomShape 1"/>
          <p:cNvSpPr/>
          <p:nvPr/>
        </p:nvSpPr>
        <p:spPr>
          <a:xfrm>
            <a:off x="504000" y="226080"/>
            <a:ext cx="9069120" cy="94392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THE END</a:t>
            </a:r>
            <a:endParaRPr b="0" lang="en-US" sz="4400" spc="-1" strike="noStrike">
              <a:latin typeface="Arial"/>
            </a:endParaRPr>
          </a:p>
        </p:txBody>
      </p:sp>
      <p:sp>
        <p:nvSpPr>
          <p:cNvPr id="174" name="TextShape 2"/>
          <p:cNvSpPr txBox="1"/>
          <p:nvPr/>
        </p:nvSpPr>
        <p:spPr>
          <a:xfrm>
            <a:off x="3349440" y="1949040"/>
            <a:ext cx="3597480" cy="1797480"/>
          </a:xfrm>
          <a:prstGeom prst="rect">
            <a:avLst/>
          </a:prstGeom>
        </p:spPr>
        <p:txBody>
          <a:bodyPr lIns="90000" rIns="90000" tIns="46800" bIns="46800" anchor="ctr">
            <a:prstTxWarp prst="textWave1">
              <a:avLst>
                <a:gd name="adj1" fmla="val 20648"/>
                <a:gd name="adj2" fmla="val 0"/>
              </a:avLst>
            </a:prstTxWarp>
            <a:noAutofit/>
          </a:bodyPr>
          <a:p>
            <a:pPr>
              <a:lnSpc>
                <a:spcPct val="100000"/>
              </a:lnSpc>
            </a:pPr>
            <a:r>
              <a:rPr b="0" lang="en-US" sz="2400" spc="-1" strike="noStrike">
                <a:solidFill>
                  <a:srgbClr val="000000"/>
                </a:solidFill>
                <a:latin typeface="Arial Black"/>
                <a:ea typeface="MS Gothic"/>
              </a:rPr>
              <a:t>QUESTIONS</a:t>
            </a:r>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 name="CustomShape 1"/>
          <p:cNvSpPr/>
          <p:nvPr/>
        </p:nvSpPr>
        <p:spPr>
          <a:xfrm>
            <a:off x="640080" y="714600"/>
            <a:ext cx="8867160" cy="549648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2800" spc="-1" strike="noStrike">
                <a:solidFill>
                  <a:srgbClr val="000000"/>
                </a:solidFill>
                <a:latin typeface="Arial"/>
                <a:ea typeface="DejaVu Sans"/>
              </a:rPr>
              <a:t>The scoring software contains a knowledge base with over 1,300,000 records.</a:t>
            </a:r>
            <a:endParaRPr b="0" lang="en-US" sz="2800" spc="-1" strike="noStrike">
              <a:latin typeface="Arial"/>
            </a:endParaRPr>
          </a:p>
          <a:p>
            <a:pPr>
              <a:lnSpc>
                <a:spcPct val="100000"/>
              </a:lnSpc>
            </a:pPr>
            <a:endParaRPr b="0" lang="en-US" sz="2800" spc="-1" strike="noStrike">
              <a:latin typeface="Arial"/>
            </a:endParaRPr>
          </a:p>
          <a:p>
            <a:pPr>
              <a:lnSpc>
                <a:spcPct val="100000"/>
              </a:lnSpc>
            </a:pPr>
            <a:r>
              <a:rPr b="0" lang="en-US" sz="2800" spc="-1" strike="noStrike">
                <a:solidFill>
                  <a:srgbClr val="000000"/>
                </a:solidFill>
                <a:latin typeface="Arial"/>
                <a:ea typeface="DejaVu Sans"/>
              </a:rPr>
              <a:t>There are close to 200 decisions in the algorithms required to calculate the score for one log.</a:t>
            </a:r>
            <a:endParaRPr b="0" lang="en-US" sz="2800" spc="-1" strike="noStrike">
              <a:latin typeface="Arial"/>
            </a:endParaRPr>
          </a:p>
          <a:p>
            <a:pPr>
              <a:lnSpc>
                <a:spcPct val="100000"/>
              </a:lnSpc>
            </a:pPr>
            <a:endParaRPr b="0" lang="en-US" sz="2800" spc="-1" strike="noStrike">
              <a:latin typeface="Arial"/>
            </a:endParaRPr>
          </a:p>
          <a:p>
            <a:pPr>
              <a:lnSpc>
                <a:spcPct val="100000"/>
              </a:lnSpc>
            </a:pPr>
            <a:r>
              <a:rPr b="0" lang="en-US" sz="2800" spc="-1" strike="noStrike">
                <a:solidFill>
                  <a:srgbClr val="000000"/>
                </a:solidFill>
                <a:latin typeface="Arial"/>
                <a:ea typeface="DejaVu Sans"/>
              </a:rPr>
              <a:t>This is all done with less than 2000 lines of code.</a:t>
            </a:r>
            <a:endParaRPr b="0" lang="en-US" sz="2800" spc="-1" strike="noStrike">
              <a:latin typeface="Arial"/>
            </a:endParaRPr>
          </a:p>
          <a:p>
            <a:pPr>
              <a:lnSpc>
                <a:spcPct val="100000"/>
              </a:lnSpc>
            </a:pPr>
            <a:r>
              <a:rPr b="0" lang="en-US" sz="1800" spc="-1" strike="noStrike">
                <a:solidFill>
                  <a:srgbClr val="000000"/>
                </a:solidFill>
                <a:latin typeface="Arial"/>
                <a:ea typeface="DejaVu Sans"/>
              </a:rPr>
              <a:t>For comparison, Microsoft Windows is about 50 million lines of code.</a:t>
            </a: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2800" spc="-1" strike="noStrike">
                <a:solidFill>
                  <a:srgbClr val="000000"/>
                </a:solidFill>
                <a:latin typeface="Arial"/>
                <a:ea typeface="DejaVu Sans"/>
              </a:rPr>
              <a:t>Contest scoring algorithms are tribal knowledge.</a:t>
            </a:r>
            <a:endParaRPr b="0" lang="en-US" sz="2800" spc="-1" strike="noStrike">
              <a:latin typeface="Arial"/>
            </a:endParaRPr>
          </a:p>
          <a:p>
            <a:pPr>
              <a:lnSpc>
                <a:spcPct val="100000"/>
              </a:lnSpc>
            </a:pPr>
            <a:endParaRPr b="0" lang="en-US" sz="2800" spc="-1" strike="noStrike">
              <a:latin typeface="Arial"/>
            </a:endParaRPr>
          </a:p>
          <a:p>
            <a:pPr>
              <a:lnSpc>
                <a:spcPct val="100000"/>
              </a:lnSpc>
            </a:pPr>
            <a:endParaRPr b="0" lang="en-US" sz="2800" spc="-1" strike="noStrike">
              <a:latin typeface="Arial"/>
            </a:endParaRPr>
          </a:p>
          <a:p>
            <a:pPr>
              <a:lnSpc>
                <a:spcPct val="100000"/>
              </a:lnSpc>
            </a:pP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CustomShape 1"/>
          <p:cNvSpPr/>
          <p:nvPr/>
        </p:nvSpPr>
        <p:spPr>
          <a:xfrm>
            <a:off x="574560" y="214920"/>
            <a:ext cx="8867160" cy="549648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2800" spc="-1" strike="noStrike">
                <a:solidFill>
                  <a:srgbClr val="000000"/>
                </a:solidFill>
                <a:latin typeface="Arial"/>
                <a:ea typeface="DejaVu Sans"/>
              </a:rPr>
              <a:t>The scoring software contains a knowledge base with over 1,300,000 records.</a:t>
            </a:r>
            <a:endParaRPr b="0" lang="en-US" sz="2800" spc="-1" strike="noStrike">
              <a:latin typeface="Arial"/>
            </a:endParaRPr>
          </a:p>
          <a:p>
            <a:pPr>
              <a:lnSpc>
                <a:spcPct val="100000"/>
              </a:lnSpc>
            </a:pPr>
            <a:endParaRPr b="0" lang="en-US" sz="2800" spc="-1" strike="noStrike">
              <a:latin typeface="Arial"/>
            </a:endParaRPr>
          </a:p>
          <a:p>
            <a:pPr>
              <a:lnSpc>
                <a:spcPct val="100000"/>
              </a:lnSpc>
            </a:pPr>
            <a:r>
              <a:rPr b="0" lang="en-US" sz="2800" spc="-1" strike="noStrike">
                <a:solidFill>
                  <a:srgbClr val="000000"/>
                </a:solidFill>
                <a:latin typeface="Arial"/>
                <a:ea typeface="DejaVu Sans"/>
              </a:rPr>
              <a:t>There are close to 200 decisions in the algorithms required to calculate the score for one log.</a:t>
            </a:r>
            <a:endParaRPr b="0" lang="en-US" sz="2800" spc="-1" strike="noStrike">
              <a:latin typeface="Arial"/>
            </a:endParaRPr>
          </a:p>
          <a:p>
            <a:pPr>
              <a:lnSpc>
                <a:spcPct val="100000"/>
              </a:lnSpc>
            </a:pPr>
            <a:endParaRPr b="0" lang="en-US" sz="2800" spc="-1" strike="noStrike">
              <a:latin typeface="Arial"/>
            </a:endParaRPr>
          </a:p>
          <a:p>
            <a:pPr>
              <a:lnSpc>
                <a:spcPct val="100000"/>
              </a:lnSpc>
            </a:pPr>
            <a:r>
              <a:rPr b="0" lang="en-US" sz="2800" spc="-1" strike="noStrike">
                <a:solidFill>
                  <a:srgbClr val="000000"/>
                </a:solidFill>
                <a:latin typeface="Arial"/>
                <a:ea typeface="DejaVu Sans"/>
              </a:rPr>
              <a:t>This is all done with less than 2000 lines of code.</a:t>
            </a:r>
            <a:endParaRPr b="0" lang="en-US" sz="2800" spc="-1" strike="noStrike">
              <a:latin typeface="Arial"/>
            </a:endParaRPr>
          </a:p>
          <a:p>
            <a:pPr>
              <a:lnSpc>
                <a:spcPct val="100000"/>
              </a:lnSpc>
            </a:pPr>
            <a:r>
              <a:rPr b="0" lang="en-US" sz="1800" spc="-1" strike="noStrike">
                <a:solidFill>
                  <a:srgbClr val="000000"/>
                </a:solidFill>
                <a:latin typeface="Arial"/>
                <a:ea typeface="DejaVu Sans"/>
              </a:rPr>
              <a:t>For comparison, Microsoft Windows is about 50 million lines of code.</a:t>
            </a: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2800" spc="-1" strike="noStrike">
                <a:solidFill>
                  <a:srgbClr val="000000"/>
                </a:solidFill>
                <a:latin typeface="Arial"/>
                <a:ea typeface="DejaVu Sans"/>
              </a:rPr>
              <a:t>Contest scoring algorithms are tribal knowledge.</a:t>
            </a:r>
            <a:endParaRPr b="0" lang="en-US" sz="2800" spc="-1" strike="noStrike">
              <a:latin typeface="Arial"/>
            </a:endParaRPr>
          </a:p>
          <a:p>
            <a:pPr>
              <a:lnSpc>
                <a:spcPct val="100000"/>
              </a:lnSpc>
            </a:pPr>
            <a:endParaRPr b="0" lang="en-US" sz="2800" spc="-1" strike="noStrike">
              <a:latin typeface="Arial"/>
            </a:endParaRPr>
          </a:p>
          <a:p>
            <a:pPr>
              <a:lnSpc>
                <a:spcPct val="100000"/>
              </a:lnSpc>
            </a:pPr>
            <a:r>
              <a:rPr b="1" lang="en-US" sz="2800" spc="-1" strike="noStrike">
                <a:solidFill>
                  <a:srgbClr val="ff0000"/>
                </a:solidFill>
                <a:latin typeface="Arial"/>
                <a:ea typeface="DejaVu Sans"/>
              </a:rPr>
              <a:t>What could go wrong?</a:t>
            </a:r>
            <a:endParaRPr b="0" lang="en-US" sz="2800" spc="-1" strike="noStrike">
              <a:latin typeface="Arial"/>
            </a:endParaRPr>
          </a:p>
          <a:p>
            <a:pPr>
              <a:lnSpc>
                <a:spcPct val="100000"/>
              </a:lnSpc>
            </a:pPr>
            <a:endParaRPr b="0" lang="en-US" sz="2800" spc="-1" strike="noStrike">
              <a:latin typeface="Arial"/>
            </a:endParaRPr>
          </a:p>
          <a:p>
            <a:pPr>
              <a:lnSpc>
                <a:spcPct val="100000"/>
              </a:lnSpc>
            </a:pP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 name="CustomShape 1"/>
          <p:cNvSpPr/>
          <p:nvPr/>
        </p:nvSpPr>
        <p:spPr>
          <a:xfrm>
            <a:off x="457200" y="92160"/>
            <a:ext cx="8867160" cy="549648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2600" spc="-1" strike="noStrike">
                <a:solidFill>
                  <a:srgbClr val="000000"/>
                </a:solidFill>
                <a:latin typeface="Arial"/>
                <a:ea typeface="DejaVu Sans"/>
              </a:rPr>
              <a:t>The fcculs “database” comprises most of the 1,300,000 records in the vqp database.</a:t>
            </a:r>
            <a:endParaRPr b="0" lang="en-US" sz="2600" spc="-1" strike="noStrike">
              <a:latin typeface="Arial"/>
            </a:endParaRPr>
          </a:p>
          <a:p>
            <a:pPr>
              <a:lnSpc>
                <a:spcPct val="100000"/>
              </a:lnSpc>
            </a:pPr>
            <a:endParaRPr b="0" lang="en-US" sz="2600" spc="-1" strike="noStrike">
              <a:latin typeface="Arial"/>
            </a:endParaRPr>
          </a:p>
          <a:p>
            <a:pPr>
              <a:lnSpc>
                <a:spcPct val="100000"/>
              </a:lnSpc>
            </a:pPr>
            <a:r>
              <a:rPr b="0" lang="en-US" sz="2600" spc="-1" strike="noStrike">
                <a:solidFill>
                  <a:srgbClr val="000000"/>
                </a:solidFill>
                <a:latin typeface="Arial"/>
                <a:ea typeface="DejaVu Sans"/>
              </a:rPr>
              <a:t>The Jim Reisert, AD1C, amateur radio country files consists of about 30,000 records. AD1C participates</a:t>
            </a:r>
            <a:endParaRPr b="0" lang="en-US" sz="2600" spc="-1" strike="noStrike">
              <a:latin typeface="Arial"/>
            </a:endParaRPr>
          </a:p>
          <a:p>
            <a:pPr>
              <a:lnSpc>
                <a:spcPct val="100000"/>
              </a:lnSpc>
            </a:pPr>
            <a:r>
              <a:rPr b="0" lang="en-US" sz="2600" spc="-1" strike="noStrike">
                <a:solidFill>
                  <a:srgbClr val="000000"/>
                </a:solidFill>
                <a:latin typeface="Arial"/>
                <a:ea typeface="DejaVu Sans"/>
              </a:rPr>
              <a:t>in the Virginia QSO Party.</a:t>
            </a:r>
            <a:endParaRPr b="0" lang="en-US" sz="2600" spc="-1" strike="noStrike">
              <a:latin typeface="Arial"/>
            </a:endParaRPr>
          </a:p>
          <a:p>
            <a:pPr>
              <a:lnSpc>
                <a:spcPct val="100000"/>
              </a:lnSpc>
            </a:pPr>
            <a:endParaRPr b="0" lang="en-US" sz="2600" spc="-1" strike="noStrike">
              <a:latin typeface="Arial"/>
            </a:endParaRPr>
          </a:p>
          <a:p>
            <a:pPr>
              <a:lnSpc>
                <a:spcPct val="100000"/>
              </a:lnSpc>
            </a:pPr>
            <a:r>
              <a:rPr b="0" lang="en-US" sz="2600" spc="-1" strike="noStrike">
                <a:solidFill>
                  <a:srgbClr val="000000"/>
                </a:solidFill>
                <a:latin typeface="Arial"/>
                <a:ea typeface="DejaVu Sans"/>
              </a:rPr>
              <a:t>The vqp knowledge base is about 750 records that contain information that is specific to the Virginia QSO party. </a:t>
            </a:r>
            <a:endParaRPr b="0" lang="en-US" sz="2600" spc="-1" strike="noStrike">
              <a:latin typeface="Arial"/>
            </a:endParaRPr>
          </a:p>
          <a:p>
            <a:pPr>
              <a:lnSpc>
                <a:spcPct val="100000"/>
              </a:lnSpc>
            </a:pPr>
            <a:endParaRPr b="0" lang="en-US" sz="2600" spc="-1" strike="noStrike">
              <a:latin typeface="Arial"/>
            </a:endParaRPr>
          </a:p>
          <a:p>
            <a:pPr>
              <a:lnSpc>
                <a:spcPct val="100000"/>
              </a:lnSpc>
            </a:pPr>
            <a:r>
              <a:rPr b="0" lang="en-US" sz="2600" spc="-1" strike="noStrike">
                <a:solidFill>
                  <a:srgbClr val="000000"/>
                </a:solidFill>
                <a:latin typeface="Arial"/>
                <a:ea typeface="DejaVu Sans"/>
              </a:rPr>
              <a:t>All of this data reduced the number of lines of code required from about 10,000 lines to less than 2,000.</a:t>
            </a:r>
            <a:endParaRPr b="0" lang="en-US" sz="26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CustomShape 1"/>
          <p:cNvSpPr/>
          <p:nvPr/>
        </p:nvSpPr>
        <p:spPr>
          <a:xfrm>
            <a:off x="689400" y="457200"/>
            <a:ext cx="8867160" cy="549648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2800" spc="-1" strike="noStrike">
                <a:solidFill>
                  <a:srgbClr val="000000"/>
                </a:solidFill>
                <a:latin typeface="Arial"/>
                <a:ea typeface="DejaVu Sans"/>
              </a:rPr>
              <a:t>Every year I discover some arcane scoring rule that I missed, so I add a new rule to the scoring software.  This could go on for an infinite number of years.</a:t>
            </a:r>
            <a:endParaRPr b="0" lang="en-US" sz="2800" spc="-1" strike="noStrike">
              <a:latin typeface="Arial"/>
            </a:endParaRPr>
          </a:p>
          <a:p>
            <a:pPr>
              <a:lnSpc>
                <a:spcPct val="100000"/>
              </a:lnSpc>
            </a:pPr>
            <a:endParaRPr b="0" lang="en-US" sz="2800" spc="-1" strike="noStrike">
              <a:latin typeface="Arial"/>
            </a:endParaRPr>
          </a:p>
          <a:p>
            <a:pPr>
              <a:lnSpc>
                <a:spcPct val="100000"/>
              </a:lnSpc>
            </a:pPr>
            <a:endParaRPr b="0" lang="en-US" sz="2800" spc="-1" strike="noStrike">
              <a:latin typeface="Arial"/>
            </a:endParaRPr>
          </a:p>
          <a:p>
            <a:pPr>
              <a:lnSpc>
                <a:spcPct val="100000"/>
              </a:lnSpc>
            </a:pPr>
            <a:endParaRPr b="0" lang="en-US" sz="2800" spc="-1" strike="noStrike">
              <a:latin typeface="Arial"/>
            </a:endParaRPr>
          </a:p>
          <a:p>
            <a:pPr>
              <a:lnSpc>
                <a:spcPct val="100000"/>
              </a:lnSpc>
            </a:pPr>
            <a:endParaRPr b="0" lang="en-US" sz="2800" spc="-1" strike="noStrike">
              <a:latin typeface="Arial"/>
            </a:endParaRPr>
          </a:p>
          <a:p>
            <a:pPr>
              <a:lnSpc>
                <a:spcPct val="100000"/>
              </a:lnSpc>
            </a:pPr>
            <a:endParaRPr b="0" lang="en-US" sz="2800" spc="-1" strike="noStrike">
              <a:latin typeface="Arial"/>
            </a:endParaRPr>
          </a:p>
        </p:txBody>
      </p:sp>
      <p:sp>
        <p:nvSpPr>
          <p:cNvPr id="87" name="TextShape 2"/>
          <p:cNvSpPr txBox="1"/>
          <p:nvPr/>
        </p:nvSpPr>
        <p:spPr>
          <a:xfrm>
            <a:off x="3274200" y="2673360"/>
            <a:ext cx="3597480" cy="1797480"/>
          </a:xfrm>
          <a:prstGeom prst="rect">
            <a:avLst/>
          </a:prstGeom>
        </p:spPr>
        <p:txBody>
          <a:bodyPr lIns="90000" rIns="90000" tIns="46800" bIns="46800" anchor="ctr">
            <a:prstTxWarp prst="textWave1">
              <a:avLst>
                <a:gd name="adj1" fmla="val 20648"/>
                <a:gd name="adj2" fmla="val 0"/>
              </a:avLst>
            </a:prstTxWarp>
            <a:noAutofit/>
          </a:bodyPr>
          <a:p>
            <a:pPr>
              <a:lnSpc>
                <a:spcPct val="100000"/>
              </a:lnSpc>
            </a:pPr>
            <a:r>
              <a:rPr b="0" lang="en-US" sz="2400" spc="-1" strike="noStrike">
                <a:solidFill>
                  <a:srgbClr val="000000"/>
                </a:solidFill>
                <a:latin typeface="Arial Black"/>
                <a:ea typeface="MS Gothic"/>
              </a:rPr>
              <a:t>Infinity</a:t>
            </a:r>
            <a:endParaRPr b="0" lang="en-US" sz="2400" spc="-1" strike="noStrike">
              <a:latin typeface="Arial"/>
            </a:endParaRPr>
          </a:p>
          <a:p>
            <a:pPr>
              <a:lnSpc>
                <a:spcPct val="100000"/>
              </a:lnSpc>
            </a:pPr>
            <a:r>
              <a:rPr b="0" lang="en-US" sz="2400" spc="-1" strike="noStrike">
                <a:solidFill>
                  <a:srgbClr val="000000"/>
                </a:solidFill>
                <a:latin typeface="Arial Black"/>
                <a:ea typeface="MS Gothic"/>
              </a:rPr>
              <a:t> </a:t>
            </a:r>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CustomShape 1"/>
          <p:cNvSpPr/>
          <p:nvPr/>
        </p:nvSpPr>
        <p:spPr>
          <a:xfrm>
            <a:off x="689400" y="457200"/>
            <a:ext cx="8867160" cy="420372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n-US" sz="2800" spc="-1" strike="noStrike">
                <a:solidFill>
                  <a:srgbClr val="000000"/>
                </a:solidFill>
                <a:latin typeface="Arial"/>
                <a:ea typeface="DejaVu Sans"/>
              </a:rPr>
              <a:t>Every year I discover some log error that I did not anticipate, so I add a new rule to the scoring software.  This could go on for an infinite number of years.</a:t>
            </a:r>
            <a:endParaRPr b="0" lang="en-US" sz="2800" spc="-1" strike="noStrike">
              <a:latin typeface="Arial"/>
            </a:endParaRPr>
          </a:p>
          <a:p>
            <a:pPr>
              <a:lnSpc>
                <a:spcPct val="100000"/>
              </a:lnSpc>
            </a:pPr>
            <a:endParaRPr b="0" lang="en-US" sz="2800" spc="-1" strike="noStrike">
              <a:latin typeface="Arial"/>
            </a:endParaRPr>
          </a:p>
          <a:p>
            <a:pPr>
              <a:lnSpc>
                <a:spcPct val="100000"/>
              </a:lnSpc>
            </a:pPr>
            <a:endParaRPr b="0" lang="en-US" sz="2800" spc="-1" strike="noStrike">
              <a:latin typeface="Arial"/>
            </a:endParaRPr>
          </a:p>
          <a:p>
            <a:pPr>
              <a:lnSpc>
                <a:spcPct val="100000"/>
              </a:lnSpc>
            </a:pPr>
            <a:endParaRPr b="0" lang="en-US" sz="2800" spc="-1" strike="noStrike">
              <a:latin typeface="Arial"/>
            </a:endParaRPr>
          </a:p>
          <a:p>
            <a:pPr>
              <a:lnSpc>
                <a:spcPct val="100000"/>
              </a:lnSpc>
            </a:pPr>
            <a:endParaRPr b="0" lang="en-US" sz="2800" spc="-1" strike="noStrike">
              <a:latin typeface="Arial"/>
            </a:endParaRPr>
          </a:p>
          <a:p>
            <a:pPr>
              <a:lnSpc>
                <a:spcPct val="100000"/>
              </a:lnSpc>
            </a:pPr>
            <a:endParaRPr b="0" lang="en-US" sz="2800" spc="-1" strike="noStrike">
              <a:latin typeface="Arial"/>
            </a:endParaRPr>
          </a:p>
        </p:txBody>
      </p:sp>
      <p:sp>
        <p:nvSpPr>
          <p:cNvPr id="89" name="TextShape 2"/>
          <p:cNvSpPr txBox="1"/>
          <p:nvPr/>
        </p:nvSpPr>
        <p:spPr>
          <a:xfrm>
            <a:off x="3274200" y="2673360"/>
            <a:ext cx="3597480" cy="1797480"/>
          </a:xfrm>
          <a:prstGeom prst="rect">
            <a:avLst/>
          </a:prstGeom>
        </p:spPr>
        <p:txBody>
          <a:bodyPr lIns="90000" rIns="90000" tIns="46800" bIns="46800" anchor="ctr">
            <a:prstTxWarp prst="textWave1">
              <a:avLst>
                <a:gd name="adj1" fmla="val 20648"/>
                <a:gd name="adj2" fmla="val 0"/>
              </a:avLst>
            </a:prstTxWarp>
            <a:noAutofit/>
          </a:bodyPr>
          <a:p>
            <a:pPr>
              <a:lnSpc>
                <a:spcPct val="100000"/>
              </a:lnSpc>
            </a:pPr>
            <a:r>
              <a:rPr b="0" lang="en-US" sz="2400" spc="-1" strike="noStrike">
                <a:solidFill>
                  <a:srgbClr val="000000"/>
                </a:solidFill>
                <a:latin typeface="Arial Black"/>
                <a:ea typeface="MS Gothic"/>
              </a:rPr>
              <a:t>errors</a:t>
            </a:r>
            <a:endParaRPr b="0" lang="en-US" sz="2400" spc="-1" strike="noStrike">
              <a:latin typeface="Arial"/>
            </a:endParaRPr>
          </a:p>
          <a:p>
            <a:pPr>
              <a:lnSpc>
                <a:spcPct val="100000"/>
              </a:lnSpc>
            </a:pPr>
            <a:endParaRPr b="0" lang="en-US" sz="2400" spc="-1" strike="noStrike">
              <a:latin typeface="Arial"/>
            </a:endParaRPr>
          </a:p>
          <a:p>
            <a:pPr>
              <a:lnSpc>
                <a:spcPct val="100000"/>
              </a:lnSpc>
            </a:pPr>
            <a:r>
              <a:rPr b="0" lang="en-US" sz="2400" spc="-1" strike="noStrike">
                <a:solidFill>
                  <a:srgbClr val="000000"/>
                </a:solidFill>
                <a:latin typeface="Arial Black"/>
                <a:ea typeface="MS Gothic"/>
              </a:rPr>
              <a:t> </a:t>
            </a:r>
            <a:endParaRPr b="0" lang="en-US" sz="24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633</TotalTime>
  <Application>LibreOffice/6.4.7.2$Linux_X86_64 LibreOffice_project/40$Build-2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2023-11-02T17:57:46Z</dcterms:created>
  <dc:creator/>
  <dc:description/>
  <dc:language>en-US</dc:language>
  <cp:lastModifiedBy/>
  <dcterms:modified xsi:type="dcterms:W3CDTF">2024-02-18T17:20:13Z</dcterms:modified>
  <cp:revision>246</cp:revision>
  <dc:subject/>
  <dc:title/>
</cp:coreProperties>
</file>