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7" r:id="rId4"/>
    <p:sldId id="261" r:id="rId5"/>
    <p:sldId id="272" r:id="rId6"/>
    <p:sldId id="258" r:id="rId7"/>
    <p:sldId id="271" r:id="rId8"/>
    <p:sldId id="269" r:id="rId9"/>
    <p:sldId id="264" r:id="rId10"/>
    <p:sldId id="266" r:id="rId11"/>
    <p:sldId id="268" r:id="rId12"/>
    <p:sldId id="273" r:id="rId13"/>
    <p:sldId id="259" r:id="rId14"/>
    <p:sldId id="270" r:id="rId15"/>
    <p:sldId id="262" r:id="rId16"/>
    <p:sldId id="263"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33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EC3F3B-C454-41F5-9D94-9D869F95D0AF}"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3F3B-C454-41F5-9D94-9D869F95D0AF}"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3F3B-C454-41F5-9D94-9D869F95D0AF}"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C3F3B-C454-41F5-9D94-9D869F95D0AF}"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C3F3B-C454-41F5-9D94-9D869F95D0AF}" type="datetimeFigureOut">
              <a:rPr lang="en-US" smtClean="0"/>
              <a:pPr/>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EC3F3B-C454-41F5-9D94-9D869F95D0AF}"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EC3F3B-C454-41F5-9D94-9D869F95D0AF}" type="datetimeFigureOut">
              <a:rPr lang="en-US" smtClean="0"/>
              <a:pPr/>
              <a:t>9/27/2024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EC3F3B-C454-41F5-9D94-9D869F95D0AF}" type="datetimeFigureOut">
              <a:rPr lang="en-US" smtClean="0"/>
              <a:pPr/>
              <a:t>9/27/2024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C3F3B-C454-41F5-9D94-9D869F95D0AF}" type="datetimeFigureOut">
              <a:rPr lang="en-US" smtClean="0"/>
              <a:pPr/>
              <a:t>9/27/2024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C3F3B-C454-41F5-9D94-9D869F95D0AF}"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C3F3B-C454-41F5-9D94-9D869F95D0AF}" type="datetimeFigureOut">
              <a:rPr lang="en-US" smtClean="0"/>
              <a:pPr/>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A1D49-2434-444F-AAD0-EA39B7B13B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C3F3B-C454-41F5-9D94-9D869F95D0AF}" type="datetimeFigureOut">
              <a:rPr lang="en-US" smtClean="0"/>
              <a:pPr/>
              <a:t>9/27/2024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A1D49-2434-444F-AAD0-EA39B7B13B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2024 </a:t>
            </a:r>
            <a:r>
              <a:rPr lang="en-US" b="1" dirty="0" smtClean="0"/>
              <a:t>Loudoun ARES </a:t>
            </a:r>
            <a:r>
              <a:rPr lang="en-US" b="1" dirty="0"/>
              <a:t>Simulated Emergency Test (SET) Plan</a:t>
            </a:r>
          </a:p>
        </p:txBody>
      </p:sp>
      <p:sp>
        <p:nvSpPr>
          <p:cNvPr id="3" name="Subtitle 2"/>
          <p:cNvSpPr>
            <a:spLocks noGrp="1"/>
          </p:cNvSpPr>
          <p:nvPr>
            <p:ph type="subTitle" idx="1"/>
          </p:nvPr>
        </p:nvSpPr>
        <p:spPr>
          <a:xfrm>
            <a:off x="1371600" y="3886200"/>
            <a:ext cx="6400800" cy="2286000"/>
          </a:xfrm>
        </p:spPr>
        <p:txBody>
          <a:bodyPr>
            <a:normAutofit fontScale="62500" lnSpcReduction="20000"/>
          </a:bodyPr>
          <a:lstStyle/>
          <a:p>
            <a:pPr algn="l"/>
            <a:r>
              <a:rPr lang="en-US" dirty="0" smtClean="0"/>
              <a:t>		Event Date:  5 October 2024</a:t>
            </a:r>
          </a:p>
          <a:p>
            <a:pPr algn="l"/>
            <a:r>
              <a:rPr lang="en-US" dirty="0" smtClean="0"/>
              <a:t>		Event Time:  1000 to 1200 EDT </a:t>
            </a:r>
          </a:p>
          <a:p>
            <a:pPr algn="l"/>
            <a:r>
              <a:rPr lang="en-US" dirty="0" smtClean="0"/>
              <a:t>		                       (1400 to 1600 Z)</a:t>
            </a:r>
          </a:p>
          <a:p>
            <a:pPr algn="l"/>
            <a:endParaRPr lang="en-US" dirty="0" smtClean="0"/>
          </a:p>
          <a:p>
            <a:r>
              <a:rPr lang="en-US" dirty="0" smtClean="0"/>
              <a:t>Send questions and comments to:</a:t>
            </a:r>
          </a:p>
          <a:p>
            <a:r>
              <a:rPr lang="en-US" dirty="0" smtClean="0"/>
              <a:t>Doug McNulty KM4GC</a:t>
            </a:r>
          </a:p>
          <a:p>
            <a:r>
              <a:rPr lang="en-US" dirty="0" smtClean="0"/>
              <a:t>datacomsys@comcast.net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Candidate Simulated Loudoun County Shelter Locations for Portable Stations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Attempt to locate portable stations around the county to assess communications coverage</a:t>
            </a:r>
          </a:p>
          <a:p>
            <a:r>
              <a:rPr lang="en-US" dirty="0" smtClean="0"/>
              <a:t>Up to individual operators to select specific location if operating portable station – please specify location at sign up or if changed for event</a:t>
            </a:r>
          </a:p>
          <a:p>
            <a:r>
              <a:rPr lang="en-US" dirty="0" smtClean="0"/>
              <a:t>Following locations are just ideas</a:t>
            </a:r>
          </a:p>
          <a:p>
            <a:pPr lvl="1"/>
            <a:r>
              <a:rPr lang="en-US" dirty="0" smtClean="0"/>
              <a:t>Leesburg  - Ida Lee Park</a:t>
            </a:r>
          </a:p>
          <a:p>
            <a:pPr lvl="1"/>
            <a:r>
              <a:rPr lang="en-US" dirty="0" smtClean="0"/>
              <a:t>Ashburn/</a:t>
            </a:r>
            <a:r>
              <a:rPr lang="en-US" dirty="0" err="1" smtClean="0"/>
              <a:t>Brambelton</a:t>
            </a:r>
            <a:r>
              <a:rPr lang="en-US" dirty="0" smtClean="0"/>
              <a:t> – Stream Valley</a:t>
            </a:r>
          </a:p>
          <a:p>
            <a:pPr lvl="1"/>
            <a:r>
              <a:rPr lang="en-US" dirty="0" smtClean="0"/>
              <a:t>Purcellville/Round Hill – Franklin Park</a:t>
            </a:r>
          </a:p>
          <a:p>
            <a:pPr lvl="1"/>
            <a:r>
              <a:rPr lang="en-US" dirty="0" smtClean="0"/>
              <a:t>Lovettsville – Lovettsville Community Park</a:t>
            </a:r>
          </a:p>
          <a:p>
            <a:pPr lvl="1"/>
            <a:r>
              <a:rPr lang="en-US" dirty="0" smtClean="0"/>
              <a:t>South Riding – Mink Meadows Pond Park</a:t>
            </a:r>
          </a:p>
          <a:p>
            <a:pPr lvl="1"/>
            <a:r>
              <a:rPr lang="en-US" dirty="0" err="1" smtClean="0"/>
              <a:t>Philomont</a:t>
            </a:r>
            <a:r>
              <a:rPr lang="en-US" dirty="0" smtClean="0"/>
              <a:t> – </a:t>
            </a:r>
            <a:r>
              <a:rPr lang="en-US" dirty="0" err="1" smtClean="0"/>
              <a:t>Philomont</a:t>
            </a:r>
            <a:r>
              <a:rPr lang="en-US" dirty="0" smtClean="0"/>
              <a:t> Community Center</a:t>
            </a:r>
          </a:p>
          <a:p>
            <a:pPr lvl="1"/>
            <a:r>
              <a:rPr lang="en-US" dirty="0" smtClean="0"/>
              <a:t>Middleburg – Glenwood Park</a:t>
            </a:r>
          </a:p>
          <a:p>
            <a:pPr lvl="1"/>
            <a:r>
              <a:rPr lang="en-US" dirty="0" smtClean="0"/>
              <a:t>Sterling – Claude Moore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304800"/>
          </a:xfrm>
        </p:spPr>
        <p:txBody>
          <a:bodyPr>
            <a:noAutofit/>
          </a:bodyPr>
          <a:lstStyle/>
          <a:p>
            <a:r>
              <a:rPr lang="fr-FR" sz="3200" b="1" dirty="0" err="1" smtClean="0"/>
              <a:t>Comm</a:t>
            </a:r>
            <a:r>
              <a:rPr lang="fr-FR" sz="3200" b="1" dirty="0" smtClean="0"/>
              <a:t> Plan</a:t>
            </a:r>
            <a:endParaRPr lang="en-US" sz="3200" b="1" dirty="0"/>
          </a:p>
        </p:txBody>
      </p:sp>
      <p:sp>
        <p:nvSpPr>
          <p:cNvPr id="6" name="Content Placeholder 2"/>
          <p:cNvSpPr>
            <a:spLocks noGrp="1"/>
          </p:cNvSpPr>
          <p:nvPr>
            <p:ph idx="1"/>
          </p:nvPr>
        </p:nvSpPr>
        <p:spPr>
          <a:xfrm>
            <a:off x="457200" y="1143000"/>
            <a:ext cx="8229600" cy="5486400"/>
          </a:xfrm>
        </p:spPr>
        <p:txBody>
          <a:bodyPr>
            <a:normAutofit fontScale="70000" lnSpcReduction="20000"/>
          </a:bodyPr>
          <a:lstStyle/>
          <a:p>
            <a:r>
              <a:rPr lang="en-US" dirty="0" smtClean="0">
                <a:solidFill>
                  <a:srgbClr val="FF0000"/>
                </a:solidFill>
              </a:rPr>
              <a:t>Operators need to include the words “EXERCISE EXERECISE EXERCISE” at the start of all messages – both verbally and text-based </a:t>
            </a:r>
          </a:p>
          <a:p>
            <a:pPr lvl="1"/>
            <a:r>
              <a:rPr lang="en-US" dirty="0" smtClean="0"/>
              <a:t>Not needed before every transmission </a:t>
            </a:r>
          </a:p>
          <a:p>
            <a:pPr lvl="2"/>
            <a:r>
              <a:rPr lang="en-US" dirty="0" smtClean="0"/>
              <a:t>such as requesting permission from net control to contact another station to pass data or that a station will be off line for a few minutes </a:t>
            </a:r>
          </a:p>
          <a:p>
            <a:pPr lvl="1"/>
            <a:r>
              <a:rPr lang="en-US" dirty="0" smtClean="0"/>
              <a:t>Needed when providing simulated message data or reporting simulated status information</a:t>
            </a:r>
          </a:p>
          <a:p>
            <a:r>
              <a:rPr lang="en-US" dirty="0" smtClean="0"/>
              <a:t>See following page for frequencies and nets to be used</a:t>
            </a:r>
          </a:p>
          <a:p>
            <a:r>
              <a:rPr lang="en-US" dirty="0" smtClean="0"/>
              <a:t>For Zone/group B, but we are not sure yet if we can link WA3KOK to one of the WA4TXE repeaters yet - in work</a:t>
            </a:r>
          </a:p>
          <a:p>
            <a:pPr lvl="1"/>
            <a:r>
              <a:rPr lang="en-US" dirty="0" smtClean="0"/>
              <a:t>By linked we mean what is received by one repeater is transmitted out on the other repeater(s)</a:t>
            </a:r>
          </a:p>
          <a:p>
            <a:r>
              <a:rPr lang="en-US" dirty="0" smtClean="0"/>
              <a:t>Operators can use which ever repeater provides the best connection within the zone/group for desired net to be used</a:t>
            </a:r>
          </a:p>
          <a:p>
            <a:r>
              <a:rPr lang="en-US" dirty="0" smtClean="0"/>
              <a:t>Operators are requested to load all frequencies and repeater access information in their radio memories before the exercise to be able to rapidly QSY (change frequencies/repeaters)</a:t>
            </a:r>
          </a:p>
          <a:p>
            <a:pPr lvl="1"/>
            <a:r>
              <a:rPr lang="en-US" dirty="0" smtClean="0"/>
              <a:t>shifting to different nets will be part of the exercise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6200"/>
            <a:ext cx="8229600" cy="304800"/>
          </a:xfrm>
        </p:spPr>
        <p:txBody>
          <a:bodyPr>
            <a:noAutofit/>
          </a:bodyPr>
          <a:lstStyle/>
          <a:p>
            <a:r>
              <a:rPr lang="fr-FR" sz="2000" b="1" dirty="0" smtClean="0"/>
              <a:t>INCIDENT RADIO COMMUNICATIONS PLAN (ICS 205) – DRAFT </a:t>
            </a:r>
            <a:r>
              <a:rPr lang="fr-FR" sz="900" b="1" dirty="0" smtClean="0"/>
              <a:t>as of 14:00 24 Sep 24 not final</a:t>
            </a:r>
            <a:endParaRPr lang="en-US" sz="900" b="1" dirty="0"/>
          </a:p>
        </p:txBody>
      </p:sp>
      <p:graphicFrame>
        <p:nvGraphicFramePr>
          <p:cNvPr id="3" name="Table 2"/>
          <p:cNvGraphicFramePr>
            <a:graphicFrameLocks noGrp="1"/>
          </p:cNvGraphicFramePr>
          <p:nvPr/>
        </p:nvGraphicFramePr>
        <p:xfrm>
          <a:off x="152400" y="457200"/>
          <a:ext cx="8839199" cy="5928660"/>
        </p:xfrm>
        <a:graphic>
          <a:graphicData uri="http://schemas.openxmlformats.org/drawingml/2006/table">
            <a:tbl>
              <a:tblPr/>
              <a:tblGrid>
                <a:gridCol w="228600"/>
                <a:gridCol w="228600"/>
                <a:gridCol w="1600200"/>
                <a:gridCol w="990600"/>
                <a:gridCol w="914400"/>
                <a:gridCol w="685800"/>
                <a:gridCol w="533400"/>
                <a:gridCol w="588600"/>
                <a:gridCol w="478200"/>
                <a:gridCol w="533400"/>
                <a:gridCol w="1890850"/>
                <a:gridCol w="166549"/>
              </a:tblGrid>
              <a:tr h="347562">
                <a:tc>
                  <a:txBody>
                    <a:bodyPr/>
                    <a:lstStyle/>
                    <a:p>
                      <a:pPr algn="l" fontAlgn="t"/>
                      <a:r>
                        <a:rPr lang="en-US" sz="900" b="0" i="0" u="none" strike="noStrike">
                          <a:solidFill>
                            <a:srgbClr val="000000"/>
                          </a:solidFill>
                          <a:latin typeface="Arial"/>
                        </a:rPr>
                        <a:t>Zone</a:t>
                      </a:r>
                      <a:br>
                        <a:rPr lang="en-US" sz="900" b="0" i="0" u="none" strike="noStrike">
                          <a:solidFill>
                            <a:srgbClr val="000000"/>
                          </a:solidFill>
                          <a:latin typeface="Arial"/>
                        </a:rPr>
                      </a:br>
                      <a:r>
                        <a:rPr lang="en-US" sz="900" b="0" i="0" u="none" strike="noStrike">
                          <a:solidFill>
                            <a:srgbClr val="000000"/>
                          </a:solidFill>
                          <a:latin typeface="Arial"/>
                        </a:rPr>
                        <a:t>Grp.</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Ch</a:t>
                      </a:r>
                      <a:br>
                        <a:rPr lang="en-US" sz="900" b="0" i="0" u="none" strike="noStrike">
                          <a:solidFill>
                            <a:srgbClr val="000000"/>
                          </a:solidFill>
                          <a:latin typeface="Arial"/>
                        </a:rPr>
                      </a:br>
                      <a:r>
                        <a:rPr lang="en-US" sz="900" b="0" i="0" u="none" strike="noStrike">
                          <a:solidFill>
                            <a:srgbClr val="000000"/>
                          </a:solidFill>
                          <a:latin typeface="Arial"/>
                        </a:rPr>
                        <a:t>#</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latin typeface="Arial"/>
                        </a:rPr>
                        <a:t>Function</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latin typeface="Arial"/>
                        </a:rPr>
                        <a:t>Channel</a:t>
                      </a:r>
                      <a:br>
                        <a:rPr lang="en-US" sz="900" b="0" i="0" u="none" strike="noStrike" dirty="0">
                          <a:solidFill>
                            <a:srgbClr val="000000"/>
                          </a:solidFill>
                          <a:latin typeface="Arial"/>
                        </a:rPr>
                      </a:br>
                      <a:r>
                        <a:rPr lang="en-US" sz="900" b="0" i="0" u="none" strike="noStrike" dirty="0">
                          <a:solidFill>
                            <a:srgbClr val="000000"/>
                          </a:solidFill>
                          <a:latin typeface="Arial"/>
                        </a:rPr>
                        <a:t>Name/Trunked </a:t>
                      </a:r>
                      <a:r>
                        <a:rPr lang="en-US" sz="900" b="0" i="0" u="none" strike="noStrike" dirty="0" smtClean="0">
                          <a:solidFill>
                            <a:srgbClr val="000000"/>
                          </a:solidFill>
                          <a:latin typeface="Arial"/>
                        </a:rPr>
                        <a:t>Radio Sys </a:t>
                      </a:r>
                      <a:r>
                        <a:rPr lang="en-US" sz="900" b="0" i="0" u="none" strike="noStrike" dirty="0" err="1" smtClean="0">
                          <a:solidFill>
                            <a:srgbClr val="000000"/>
                          </a:solidFill>
                          <a:latin typeface="Arial"/>
                        </a:rPr>
                        <a:t>Grp</a:t>
                      </a:r>
                      <a:endParaRPr lang="en-US" sz="900" b="0" i="0" u="none" strike="noStrike" dirty="0">
                        <a:solidFill>
                          <a:srgbClr val="000000"/>
                        </a:solidFill>
                        <a:latin typeface="Arial"/>
                      </a:endParaRP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latin typeface="Arial"/>
                        </a:rPr>
                        <a:t>Assignment</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RX Freq</a:t>
                      </a:r>
                      <a:br>
                        <a:rPr lang="en-US" sz="900" b="0" i="0" u="none" strike="noStrike">
                          <a:solidFill>
                            <a:srgbClr val="000000"/>
                          </a:solidFill>
                          <a:latin typeface="Arial"/>
                        </a:rPr>
                      </a:br>
                      <a:r>
                        <a:rPr lang="en-US" sz="900" b="0" i="0" u="none" strike="noStrike">
                          <a:solidFill>
                            <a:srgbClr val="000000"/>
                          </a:solidFill>
                          <a:latin typeface="Arial"/>
                        </a:rPr>
                        <a:t>N or W</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RX</a:t>
                      </a:r>
                      <a:br>
                        <a:rPr lang="en-US" sz="900" b="0" i="0" u="none" strike="noStrike">
                          <a:solidFill>
                            <a:srgbClr val="000000"/>
                          </a:solidFill>
                          <a:latin typeface="Arial"/>
                        </a:rPr>
                      </a:br>
                      <a:r>
                        <a:rPr lang="en-US" sz="900" b="0" i="0" u="none" strike="noStrike">
                          <a:solidFill>
                            <a:srgbClr val="000000"/>
                          </a:solidFill>
                          <a:latin typeface="Arial"/>
                        </a:rPr>
                        <a:t>Tone/NAC</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TX Freq</a:t>
                      </a:r>
                      <a:br>
                        <a:rPr lang="en-US" sz="900" b="0" i="0" u="none" strike="noStrike">
                          <a:solidFill>
                            <a:srgbClr val="000000"/>
                          </a:solidFill>
                          <a:latin typeface="Arial"/>
                        </a:rPr>
                      </a:br>
                      <a:r>
                        <a:rPr lang="en-US" sz="900" b="0" i="0" u="none" strike="noStrike">
                          <a:solidFill>
                            <a:srgbClr val="000000"/>
                          </a:solidFill>
                          <a:latin typeface="Arial"/>
                        </a:rPr>
                        <a:t>N or W</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TX</a:t>
                      </a:r>
                      <a:br>
                        <a:rPr lang="en-US" sz="900" b="0" i="0" u="none" strike="noStrike">
                          <a:solidFill>
                            <a:srgbClr val="000000"/>
                          </a:solidFill>
                          <a:latin typeface="Arial"/>
                        </a:rPr>
                      </a:br>
                      <a:r>
                        <a:rPr lang="en-US" sz="900" b="0" i="0" u="none" strike="noStrike">
                          <a:solidFill>
                            <a:srgbClr val="000000"/>
                          </a:solidFill>
                          <a:latin typeface="Arial"/>
                        </a:rPr>
                        <a:t>Tone/NAC</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a:solidFill>
                            <a:srgbClr val="000000"/>
                          </a:solidFill>
                          <a:latin typeface="Arial"/>
                        </a:rPr>
                        <a:t>Mode</a:t>
                      </a:r>
                      <a:br>
                        <a:rPr lang="fr-FR" sz="900" b="0" i="0" u="none" strike="noStrike">
                          <a:solidFill>
                            <a:srgbClr val="000000"/>
                          </a:solidFill>
                          <a:latin typeface="Arial"/>
                        </a:rPr>
                      </a:br>
                      <a:r>
                        <a:rPr lang="fr-FR" sz="900" b="0" i="0" u="none" strike="noStrike">
                          <a:solidFill>
                            <a:srgbClr val="000000"/>
                          </a:solidFill>
                          <a:latin typeface="Arial"/>
                        </a:rPr>
                        <a:t>(A, D, or M)</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n-US" sz="900" b="0" i="0" u="none" strike="noStrike">
                          <a:solidFill>
                            <a:srgbClr val="000000"/>
                          </a:solidFill>
                          <a:latin typeface="Arial"/>
                        </a:rPr>
                        <a:t>Remarks</a:t>
                      </a:r>
                    </a:p>
                  </a:txBody>
                  <a:tcPr marL="1710" marR="1710" marT="1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42133">
                <a:tc>
                  <a:txBody>
                    <a:bodyPr/>
                    <a:lstStyle/>
                    <a:p>
                      <a:pPr algn="ctr" fontAlgn="b"/>
                      <a:r>
                        <a:rPr lang="en-US" sz="1000" b="0" i="0" u="none" strike="noStrike">
                          <a:latin typeface="Arial"/>
                        </a:rPr>
                        <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1</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dirty="0">
                          <a:latin typeface="Arial"/>
                        </a:rPr>
                        <a:t>Primary Net </a:t>
                      </a:r>
                      <a:r>
                        <a:rPr lang="en-US" sz="1000" b="0" i="0" u="none" strike="noStrike" dirty="0" smtClean="0">
                          <a:latin typeface="Arial"/>
                        </a:rPr>
                        <a:t>Control</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dirty="0">
                          <a:latin typeface="Arial"/>
                        </a:rPr>
                        <a:t>LOUDOUN ARES WB6EFW VHF FM</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145.185-</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103.5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 – 0.6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103.5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gridSpan="2">
                  <a:txBody>
                    <a:bodyPr/>
                    <a:lstStyle/>
                    <a:p>
                      <a:pPr algn="l" fontAlgn="b"/>
                      <a:r>
                        <a:rPr lang="en-US" sz="1000" b="0" i="0" u="none" strike="noStrike">
                          <a:latin typeface="Arial"/>
                        </a:rPr>
                        <a:t>Repeater located at Inova Hospital Lansdown</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r>
              <a:tr h="228600">
                <a:tc>
                  <a:txBody>
                    <a:bodyPr/>
                    <a:lstStyle/>
                    <a:p>
                      <a:pPr algn="ctr" fontAlgn="b"/>
                      <a:r>
                        <a:rPr lang="en-US" sz="1000" b="0" i="0" u="none" strike="noStrike" dirty="0">
                          <a:latin typeface="Arial"/>
                        </a:rPr>
                        <a:t>B</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smtClean="0">
                          <a:latin typeface="Arial"/>
                        </a:rPr>
                        <a:t>2</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Secondary Net Control (linked to B Group TBR)</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WA3KOK</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smtClean="0">
                          <a:latin typeface="Arial"/>
                        </a:rPr>
                        <a:t>444.75+</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100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+5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100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l" fontAlgn="b"/>
                      <a:r>
                        <a:rPr lang="en-US" sz="1000" b="0" i="0" u="none" strike="noStrike" dirty="0">
                          <a:latin typeface="Arial"/>
                        </a:rPr>
                        <a:t>• use if Primary Net is not available</a:t>
                      </a:r>
                      <a:br>
                        <a:rPr lang="en-US" sz="1000" b="0" i="0" u="none" strike="noStrike" dirty="0">
                          <a:latin typeface="Arial"/>
                        </a:rPr>
                      </a:br>
                      <a:r>
                        <a:rPr lang="en-US" sz="1000" b="0" i="0" u="none" strike="noStrike" dirty="0">
                          <a:latin typeface="Arial"/>
                        </a:rPr>
                        <a:t>• use for specialized discussions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r>
              <a:tr h="252243">
                <a:tc>
                  <a:txBody>
                    <a:bodyPr/>
                    <a:lstStyle/>
                    <a:p>
                      <a:pPr algn="ctr" fontAlgn="b"/>
                      <a:r>
                        <a:rPr lang="en-US" sz="1000" b="0" i="0" u="none" strike="noStrike">
                          <a:latin typeface="Arial"/>
                        </a:rPr>
                        <a:t>B</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smtClean="0">
                          <a:latin typeface="Arial"/>
                        </a:rPr>
                        <a:t>3</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Secondary Net Control (linked to B Group)</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WA4TXE – Leesburg Linked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146.700-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 – 0.6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l" fontAlgn="b"/>
                      <a:r>
                        <a:rPr lang="en-US" sz="1000" b="0" i="0" u="none" strike="noStrike">
                          <a:latin typeface="Arial"/>
                        </a:rPr>
                        <a:t>• use if Primary Net is not available</a:t>
                      </a:r>
                      <a:br>
                        <a:rPr lang="en-US" sz="1000" b="0" i="0" u="none" strike="noStrike">
                          <a:latin typeface="Arial"/>
                        </a:rPr>
                      </a:br>
                      <a:r>
                        <a:rPr lang="en-US" sz="1000" b="0" i="0" u="none" strike="noStrike">
                          <a:latin typeface="Arial"/>
                        </a:rPr>
                        <a:t>• use for specialized discussions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r>
              <a:tr h="281013">
                <a:tc>
                  <a:txBody>
                    <a:bodyPr/>
                    <a:lstStyle/>
                    <a:p>
                      <a:pPr algn="ctr" fontAlgn="b"/>
                      <a:r>
                        <a:rPr lang="en-US" sz="1000" b="0" i="0" u="none" strike="noStrike">
                          <a:latin typeface="Arial"/>
                        </a:rPr>
                        <a:t>B</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smtClean="0">
                          <a:latin typeface="Arial"/>
                        </a:rPr>
                        <a:t>4</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Secondary Net Control (linked to B Group)</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dirty="0">
                          <a:latin typeface="Arial"/>
                        </a:rPr>
                        <a:t>WA4TXE </a:t>
                      </a:r>
                      <a:r>
                        <a:rPr lang="en-US" sz="1000" b="0" i="0" u="none" strike="noStrike" dirty="0" smtClean="0">
                          <a:latin typeface="Arial"/>
                        </a:rPr>
                        <a:t>– Purcellville </a:t>
                      </a:r>
                      <a:r>
                        <a:rPr lang="en-US" sz="1000" b="0" i="0" u="none" strike="noStrike" dirty="0" err="1" smtClean="0">
                          <a:latin typeface="Arial"/>
                        </a:rPr>
                        <a:t>Lnked</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146.850-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 146.1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l" fontAlgn="b"/>
                      <a:r>
                        <a:rPr lang="en-US" sz="1000" b="0" i="0" u="none" strike="noStrike">
                          <a:latin typeface="Arial"/>
                        </a:rPr>
                        <a:t>• use if Primary Net is not available</a:t>
                      </a:r>
                      <a:br>
                        <a:rPr lang="en-US" sz="1000" b="0" i="0" u="none" strike="noStrike">
                          <a:latin typeface="Arial"/>
                        </a:rPr>
                      </a:br>
                      <a:r>
                        <a:rPr lang="en-US" sz="1000" b="0" i="0" u="none" strike="noStrike">
                          <a:latin typeface="Arial"/>
                        </a:rPr>
                        <a:t>• use for specialized discussions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r>
              <a:tr h="304800">
                <a:tc>
                  <a:txBody>
                    <a:bodyPr/>
                    <a:lstStyle/>
                    <a:p>
                      <a:pPr algn="ctr" fontAlgn="b"/>
                      <a:r>
                        <a:rPr lang="en-US" sz="1000" b="0" i="0" u="none" strike="noStrike">
                          <a:latin typeface="Arial"/>
                        </a:rPr>
                        <a:t>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dirty="0" smtClean="0">
                          <a:latin typeface="Arial"/>
                        </a:rPr>
                        <a:t>5</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dirty="0">
                          <a:latin typeface="Arial"/>
                        </a:rPr>
                        <a:t>Simplex 1</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Loudon ARES Simplex 1</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147.48</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dirty="0">
                          <a:latin typeface="Arial"/>
                        </a:rPr>
                        <a:t>103.5 (If needed)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dirty="0">
                          <a:latin typeface="Arial"/>
                        </a:rPr>
                        <a:t>147.48</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103.5 (If needed)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l" fontAlgn="b"/>
                      <a:r>
                        <a:rPr lang="en-US" sz="1000" b="0" i="0" u="none" strike="noStrike" dirty="0">
                          <a:latin typeface="Arial"/>
                        </a:rPr>
                        <a:t>• use if Primary Net is not </a:t>
                      </a:r>
                      <a:r>
                        <a:rPr lang="en-US" sz="1000" b="0" i="0" u="none" strike="noStrike" dirty="0" smtClean="0">
                          <a:latin typeface="Arial"/>
                        </a:rPr>
                        <a:t>avail</a:t>
                      </a:r>
                      <a:r>
                        <a:rPr lang="en-US" sz="1000" b="0" i="0" u="none" strike="noStrike" dirty="0">
                          <a:latin typeface="Arial"/>
                        </a:rPr>
                        <a:t/>
                      </a:r>
                      <a:br>
                        <a:rPr lang="en-US" sz="1000" b="0" i="0" u="none" strike="noStrike" dirty="0">
                          <a:latin typeface="Arial"/>
                        </a:rPr>
                      </a:br>
                      <a:r>
                        <a:rPr lang="en-US" sz="1000" b="0" i="0" u="none" strike="noStrike" dirty="0">
                          <a:latin typeface="Arial"/>
                        </a:rPr>
                        <a:t>• use for specialized discussions</a:t>
                      </a:r>
                    </a:p>
                  </a:txBody>
                  <a:tcPr marL="1710" marR="1710" marT="171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l" fontAlgn="b"/>
                      <a:r>
                        <a:rPr lang="en-US" sz="1000" b="0" i="0" u="none" strike="noStrike">
                          <a:latin typeface="Arial"/>
                        </a:rPr>
                        <a:t> </a:t>
                      </a:r>
                    </a:p>
                  </a:txBody>
                  <a:tcPr marL="1710" marR="1710" marT="171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304800">
                <a:tc>
                  <a:txBody>
                    <a:bodyPr/>
                    <a:lstStyle/>
                    <a:p>
                      <a:pPr algn="ctr" fontAlgn="b"/>
                      <a:r>
                        <a:rPr lang="en-US" sz="1000" b="0" i="0" u="none" strike="noStrike">
                          <a:latin typeface="Arial"/>
                        </a:rPr>
                        <a:t>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dirty="0" smtClean="0">
                          <a:latin typeface="Arial"/>
                        </a:rPr>
                        <a:t>6</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Simplex 2</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Loudon ARES Simplex 2</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Loudoun EOC and all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146.40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103.5 (If needed)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146.40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103.5 (If needed)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gridSpan="2">
                  <a:txBody>
                    <a:bodyPr/>
                    <a:lstStyle/>
                    <a:p>
                      <a:pPr algn="l" fontAlgn="b"/>
                      <a:r>
                        <a:rPr lang="en-US" sz="1000" b="0" i="0" u="none" strike="noStrike">
                          <a:latin typeface="Arial"/>
                        </a:rPr>
                        <a:t>• use if Primary Net is not available</a:t>
                      </a:r>
                      <a:br>
                        <a:rPr lang="en-US" sz="1000" b="0" i="0" u="none" strike="noStrike">
                          <a:latin typeface="Arial"/>
                        </a:rPr>
                      </a:br>
                      <a:r>
                        <a:rPr lang="en-US" sz="1000" b="0" i="0" u="none" strike="noStrike">
                          <a:latin typeface="Arial"/>
                        </a:rPr>
                        <a:t>• use for specialized discussions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en-US"/>
                    </a:p>
                  </a:txBody>
                  <a:tcPr/>
                </a:tc>
              </a:tr>
              <a:tr h="228600">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7</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Simplex</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a:latin typeface="Arial"/>
                        </a:rPr>
                        <a:t>HF From </a:t>
                      </a:r>
                      <a:r>
                        <a:rPr lang="en-US" sz="1000" b="0" i="0" u="none" strike="noStrike" dirty="0" err="1" smtClean="0">
                          <a:latin typeface="Arial"/>
                        </a:rPr>
                        <a:t>WinLink</a:t>
                      </a:r>
                      <a:r>
                        <a:rPr lang="en-US" sz="1000" b="0" i="0" u="none" strike="noStrike" dirty="0" smtClean="0">
                          <a:latin typeface="Arial"/>
                        </a:rPr>
                        <a:t> </a:t>
                      </a:r>
                      <a:r>
                        <a:rPr lang="en-US" sz="1000" b="0" i="0" u="none" strike="noStrike" dirty="0">
                          <a:latin typeface="Arial"/>
                        </a:rPr>
                        <a:t>List</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Simplex</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capability testing, Run HF to out of area </a:t>
                      </a:r>
                      <a:r>
                        <a:rPr lang="en-US" sz="1000" b="0" i="0" u="none" strike="noStrike" dirty="0" err="1">
                          <a:latin typeface="Arial"/>
                        </a:rPr>
                        <a:t>WinLink</a:t>
                      </a:r>
                      <a:r>
                        <a:rPr lang="en-US" sz="1000" b="0" i="0" u="none" strike="noStrike" dirty="0">
                          <a:latin typeface="Arial"/>
                        </a:rPr>
                        <a:t> </a:t>
                      </a:r>
                      <a:r>
                        <a:rPr lang="en-US" sz="1000" b="0" i="0" u="none" strike="noStrike" dirty="0" smtClean="0">
                          <a:latin typeface="Arial"/>
                        </a:rPr>
                        <a:t>node</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57370">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98</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Simplex N2LEE</a:t>
                      </a:r>
                      <a:r>
                        <a:rPr lang="en-US" sz="1000" b="0" i="0" u="none" strike="noStrike" dirty="0">
                          <a:latin typeface="Arial"/>
                        </a:rPr>
                        <a:t/>
                      </a:r>
                      <a:br>
                        <a:rPr lang="en-US" sz="1000" b="0" i="0" u="none" strike="noStrike" dirty="0">
                          <a:latin typeface="Arial"/>
                        </a:rPr>
                      </a:br>
                      <a:r>
                        <a:rPr lang="en-US" sz="1000" b="0" i="0" u="none" strike="noStrike" dirty="0">
                          <a:latin typeface="Arial"/>
                        </a:rPr>
                        <a:t>Reston</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145.73</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145.73</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capability </a:t>
                      </a:r>
                      <a:r>
                        <a:rPr lang="en-US" sz="1000" b="0" i="0" u="none" strike="noStrike" dirty="0" smtClean="0">
                          <a:latin typeface="Arial"/>
                        </a:rPr>
                        <a:t> test</a:t>
                      </a:r>
                      <a:r>
                        <a:rPr lang="en-US" sz="1000" b="0" i="0" u="none" strike="noStrike" baseline="0" dirty="0" smtClean="0">
                          <a:latin typeface="Arial"/>
                        </a:rPr>
                        <a:t> </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58732">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9</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Simplex WM3M</a:t>
                      </a:r>
                      <a:r>
                        <a:rPr lang="en-US" sz="1000" b="0" i="0" u="none" strike="noStrike" dirty="0">
                          <a:latin typeface="Arial"/>
                        </a:rPr>
                        <a:t/>
                      </a:r>
                      <a:br>
                        <a:rPr lang="en-US" sz="1000" b="0" i="0" u="none" strike="noStrike" dirty="0">
                          <a:latin typeface="Arial"/>
                        </a:rPr>
                      </a:br>
                      <a:r>
                        <a:rPr lang="en-US" sz="1000" b="0" i="0" u="none" strike="noStrike" dirty="0">
                          <a:latin typeface="Arial"/>
                        </a:rPr>
                        <a:t>Rockville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145.090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145.090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a:t>
                      </a:r>
                      <a:r>
                        <a:rPr lang="en-US" sz="1000" b="0" i="0" u="none" strike="noStrike" dirty="0" smtClean="0">
                          <a:latin typeface="Arial"/>
                        </a:rPr>
                        <a:t>capability</a:t>
                      </a:r>
                      <a:r>
                        <a:rPr lang="en-US" sz="1000" b="0" i="0" u="none" strike="noStrike" baseline="0" dirty="0" smtClean="0">
                          <a:latin typeface="Arial"/>
                        </a:rPr>
                        <a:t> test</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66224">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10</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Simplex N3HYM</a:t>
                      </a:r>
                      <a:r>
                        <a:rPr lang="en-US" sz="1000" b="0" i="0" u="none" strike="noStrike" dirty="0">
                          <a:latin typeface="Arial"/>
                        </a:rPr>
                        <a:t/>
                      </a:r>
                      <a:br>
                        <a:rPr lang="en-US" sz="1000" b="0" i="0" u="none" strike="noStrike" dirty="0">
                          <a:latin typeface="Arial"/>
                        </a:rPr>
                      </a:br>
                      <a:r>
                        <a:rPr lang="en-US" sz="1000" b="0" i="0" u="none" strike="noStrike" dirty="0">
                          <a:latin typeface="Arial"/>
                        </a:rPr>
                        <a:t>Frederick</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145.090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145.090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capability </a:t>
                      </a:r>
                      <a:r>
                        <a:rPr lang="en-US" sz="1000" b="0" i="0" u="none" strike="noStrike" baseline="0" dirty="0" smtClean="0">
                          <a:latin typeface="Arial"/>
                        </a:rPr>
                        <a:t>test</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67480">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11</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Simplex KF3AK </a:t>
                      </a:r>
                      <a:r>
                        <a:rPr lang="en-US" sz="1000" b="0" i="0" u="none" strike="noStrike" dirty="0">
                          <a:latin typeface="Arial"/>
                        </a:rPr>
                        <a:t/>
                      </a:r>
                      <a:br>
                        <a:rPr lang="en-US" sz="1000" b="0" i="0" u="none" strike="noStrike" dirty="0">
                          <a:latin typeface="Arial"/>
                        </a:rPr>
                      </a:br>
                      <a:r>
                        <a:rPr lang="en-US" sz="1000" b="0" i="0" u="none" strike="noStrike" dirty="0">
                          <a:latin typeface="Arial"/>
                        </a:rPr>
                        <a:t>Hampstead, </a:t>
                      </a:r>
                      <a:r>
                        <a:rPr lang="en-US" sz="1000" b="0" i="0" u="none" strike="noStrike" dirty="0" smtClean="0">
                          <a:latin typeface="Arial"/>
                        </a:rPr>
                        <a:t>MD</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145.770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145.770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capability </a:t>
                      </a:r>
                      <a:r>
                        <a:rPr lang="en-US" sz="1000" b="0" i="0" u="none" strike="noStrike" baseline="0" dirty="0" smtClean="0">
                          <a:latin typeface="Arial"/>
                        </a:rPr>
                        <a:t>test</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58732">
                <a:tc>
                  <a:txBody>
                    <a:bodyPr/>
                    <a:lstStyle/>
                    <a:p>
                      <a:pPr algn="ctr" fontAlgn="b"/>
                      <a:r>
                        <a:rPr lang="en-US" sz="1000" b="0" i="0" u="none" strike="noStrike">
                          <a:latin typeface="Arial"/>
                        </a:rPr>
                        <a:t>D</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12</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Data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Simplex NT8B</a:t>
                      </a:r>
                      <a:r>
                        <a:rPr lang="en-US" sz="1000" b="0" i="0" u="none" strike="noStrike" dirty="0">
                          <a:latin typeface="Arial"/>
                        </a:rPr>
                        <a:t/>
                      </a:r>
                      <a:br>
                        <a:rPr lang="en-US" sz="1000" b="0" i="0" u="none" strike="noStrike" dirty="0">
                          <a:latin typeface="Arial"/>
                        </a:rPr>
                      </a:br>
                      <a:r>
                        <a:rPr lang="en-US" sz="1000" b="0" i="0" u="none" strike="noStrike" dirty="0">
                          <a:latin typeface="Arial"/>
                        </a:rPr>
                        <a:t>Falls Church</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145.750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145.750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WinLink Digital</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Familiarization, new capability </a:t>
                      </a:r>
                      <a:r>
                        <a:rPr lang="en-US" sz="1000" b="0" i="0" u="none" strike="noStrike" baseline="0" dirty="0" smtClean="0">
                          <a:latin typeface="Arial"/>
                        </a:rPr>
                        <a:t>test</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48820">
                <a:tc>
                  <a:txBody>
                    <a:bodyPr/>
                    <a:lstStyle/>
                    <a:p>
                      <a:pPr algn="ctr" fontAlgn="b"/>
                      <a:r>
                        <a:rPr lang="en-US" sz="1000" b="0" i="0" u="none" strike="noStrike">
                          <a:latin typeface="Arial"/>
                        </a:rPr>
                        <a:t>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dirty="0" smtClean="0">
                          <a:latin typeface="Arial"/>
                        </a:rPr>
                        <a:t>13</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APRS Location Tracking</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Simplex</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Interested stations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144.39</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144.39</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n/a</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n-US" sz="1000" b="0" i="0" u="none" strike="noStrike">
                          <a:latin typeface="Arial"/>
                        </a:rPr>
                        <a:t>APRS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l" fontAlgn="b"/>
                      <a:r>
                        <a:rPr lang="en-US" sz="1000" b="0" i="0" u="none" strike="noStrike" dirty="0">
                          <a:latin typeface="Arial"/>
                        </a:rPr>
                        <a:t>See table </a:t>
                      </a:r>
                      <a:r>
                        <a:rPr lang="en-US" sz="1000" b="0" i="0" u="none" strike="noStrike" dirty="0" smtClean="0">
                          <a:latin typeface="Arial"/>
                        </a:rPr>
                        <a:t>on </a:t>
                      </a:r>
                      <a:r>
                        <a:rPr lang="en-US" sz="1000" b="0" i="0" u="none" strike="noStrike" dirty="0">
                          <a:latin typeface="Arial"/>
                        </a:rPr>
                        <a:t>beacon station </a:t>
                      </a:r>
                      <a:r>
                        <a:rPr lang="en-US" sz="1000" b="0" i="0" u="none" strike="noStrike" dirty="0" err="1" smtClean="0">
                          <a:latin typeface="Arial"/>
                        </a:rPr>
                        <a:t>ssignments</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277590">
                <a:tc>
                  <a:txBody>
                    <a:bodyPr/>
                    <a:lstStyle/>
                    <a:p>
                      <a:pPr algn="ctr" fontAlgn="b"/>
                      <a:r>
                        <a:rPr lang="en-US" sz="1000" b="0" i="0" u="none" strike="noStrike">
                          <a:latin typeface="Arial"/>
                        </a:rPr>
                        <a:t>F</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smtClean="0">
                          <a:latin typeface="Arial"/>
                        </a:rPr>
                        <a:t>14</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a:latin typeface="Arial"/>
                        </a:rPr>
                        <a:t>NVREGN/Northern  Virginia Regional </a:t>
                      </a:r>
                      <a:r>
                        <a:rPr lang="en-US" sz="1000" b="0" i="0" u="none" strike="noStrike" dirty="0" smtClean="0">
                          <a:latin typeface="Arial"/>
                        </a:rPr>
                        <a:t>Ops </a:t>
                      </a:r>
                      <a:r>
                        <a:rPr lang="en-US" sz="1000" b="0" i="0" u="none" strike="noStrike" dirty="0">
                          <a:latin typeface="Arial"/>
                        </a:rPr>
                        <a:t>and </a:t>
                      </a:r>
                      <a:r>
                        <a:rPr lang="en-US" sz="1000" b="0" i="0" u="none" strike="noStrike" dirty="0" err="1" smtClean="0">
                          <a:latin typeface="Arial"/>
                        </a:rPr>
                        <a:t>Coord</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NV4FM Tysons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Loudoun EOC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146.910 -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0.6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77.0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b"/>
                      <a:r>
                        <a:rPr lang="en-US" sz="1000" b="0" i="0" u="none" strike="noStrike">
                          <a:latin typeface="Arial"/>
                        </a:rPr>
                        <a:t>Monitor</a:t>
                      </a:r>
                    </a:p>
                  </a:txBody>
                  <a:tcPr marL="1710" marR="1710" marT="171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266224">
                <a:tc>
                  <a:txBody>
                    <a:bodyPr/>
                    <a:lstStyle/>
                    <a:p>
                      <a:pPr algn="ctr" fontAlgn="b"/>
                      <a:r>
                        <a:rPr lang="en-US" sz="1000" b="0" i="0" u="none" strike="noStrike">
                          <a:latin typeface="Arial"/>
                        </a:rPr>
                        <a:t>F</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smtClean="0">
                          <a:latin typeface="Arial"/>
                        </a:rPr>
                        <a:t>15</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a:latin typeface="Arial"/>
                        </a:rPr>
                        <a:t>MDREGN/Maryland Regional </a:t>
                      </a:r>
                      <a:r>
                        <a:rPr lang="en-US" sz="1000" b="0" i="0" u="none" strike="noStrike" dirty="0" smtClean="0">
                          <a:latin typeface="Arial"/>
                        </a:rPr>
                        <a:t>Ops and </a:t>
                      </a:r>
                      <a:r>
                        <a:rPr lang="en-US" sz="1000" b="0" i="0" u="none" strike="noStrike" dirty="0" err="1" smtClean="0">
                          <a:latin typeface="Arial"/>
                        </a:rPr>
                        <a:t>Coord</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Loudoun EOC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147.105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+ 0.6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b"/>
                      <a:r>
                        <a:rPr lang="en-US" sz="1000" b="0" i="0" u="none" strike="noStrike">
                          <a:latin typeface="Arial"/>
                        </a:rPr>
                        <a:t>Monitor</a:t>
                      </a:r>
                    </a:p>
                  </a:txBody>
                  <a:tcPr marL="1710" marR="1710" marT="171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266224">
                <a:tc>
                  <a:txBody>
                    <a:bodyPr/>
                    <a:lstStyle/>
                    <a:p>
                      <a:pPr algn="ctr" fontAlgn="b"/>
                      <a:r>
                        <a:rPr lang="en-US" sz="1000" b="0" i="0" u="none" strike="noStrike">
                          <a:latin typeface="Arial"/>
                        </a:rPr>
                        <a:t>F</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smtClean="0">
                          <a:latin typeface="Arial"/>
                        </a:rPr>
                        <a:t>16</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dirty="0">
                          <a:latin typeface="Arial"/>
                        </a:rPr>
                        <a:t>ARC-CHP/Red Cross </a:t>
                      </a:r>
                      <a:r>
                        <a:rPr lang="en-US" sz="1000" b="0" i="0" u="none" strike="noStrike" dirty="0" smtClean="0">
                          <a:latin typeface="Arial"/>
                        </a:rPr>
                        <a:t>Chapter-to-Chapter </a:t>
                      </a:r>
                      <a:r>
                        <a:rPr lang="en-US" sz="1000" b="0" i="0" u="none" strike="noStrike" dirty="0" err="1" smtClean="0">
                          <a:latin typeface="Arial"/>
                        </a:rPr>
                        <a:t>comms</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Simplex</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Loudoun EOC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146.535</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 </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b"/>
                      <a:r>
                        <a:rPr lang="en-US" sz="1000" b="0" i="0" u="none" strike="noStrike">
                          <a:latin typeface="Arial"/>
                        </a:rPr>
                        <a:t>Monitor</a:t>
                      </a:r>
                    </a:p>
                  </a:txBody>
                  <a:tcPr marL="1710" marR="1710" marT="171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266224">
                <a:tc>
                  <a:txBody>
                    <a:bodyPr/>
                    <a:lstStyle/>
                    <a:p>
                      <a:pPr algn="ctr" fontAlgn="b"/>
                      <a:r>
                        <a:rPr lang="en-US" sz="1000" b="0" i="0" u="none" strike="noStrike">
                          <a:latin typeface="Arial"/>
                        </a:rPr>
                        <a:t>F</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dirty="0" smtClean="0">
                          <a:latin typeface="Arial"/>
                        </a:rPr>
                        <a:t>17</a:t>
                      </a:r>
                      <a:endParaRPr lang="en-US" sz="1000" b="0" i="0" u="none" strike="noStrike" dirty="0">
                        <a:latin typeface="Arial"/>
                      </a:endParaRP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SkyWarn &amp; NTS</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BLUEMONT N3JLT</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Loudoun EOC</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147.300+</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146.2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 + 0.6 MHz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146.2 Hz</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a:txBody>
                    <a:bodyPr/>
                    <a:lstStyle/>
                    <a:p>
                      <a:pPr algn="ctr" fontAlgn="b"/>
                      <a:r>
                        <a:rPr lang="en-US" sz="1000" b="0" i="0" u="none" strike="noStrike">
                          <a:latin typeface="Arial"/>
                        </a:rPr>
                        <a:t>FM Voice</a:t>
                      </a:r>
                    </a:p>
                  </a:txBody>
                  <a:tcPr marL="1710" marR="1710" marT="17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3"/>
                    </a:solidFill>
                  </a:tcPr>
                </a:tc>
                <a:tc gridSpan="2">
                  <a:txBody>
                    <a:bodyPr/>
                    <a:lstStyle/>
                    <a:p>
                      <a:pPr algn="ctr" fontAlgn="b"/>
                      <a:r>
                        <a:rPr lang="en-US" sz="1000" b="0" i="0" u="none" strike="noStrike" dirty="0">
                          <a:latin typeface="Arial"/>
                        </a:rPr>
                        <a:t>Monitor, Send message to NTS (TBD)</a:t>
                      </a:r>
                    </a:p>
                  </a:txBody>
                  <a:tcPr marL="1710" marR="1710" marT="171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3"/>
                    </a:solidFill>
                  </a:tcPr>
                </a:tc>
                <a:tc hMerge="1">
                  <a:txBody>
                    <a:bodyPr/>
                    <a:lstStyle/>
                    <a:p>
                      <a:endParaRPr lang="en-US"/>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smtClean="0"/>
              <a:t>Master Scenario Events List (MSEL) Summary (in work)</a:t>
            </a:r>
            <a:endParaRPr lang="en-US" sz="3200" b="1" dirty="0"/>
          </a:p>
        </p:txBody>
      </p:sp>
      <p:sp>
        <p:nvSpPr>
          <p:cNvPr id="3" name="Content Placeholder 2"/>
          <p:cNvSpPr>
            <a:spLocks noGrp="1"/>
          </p:cNvSpPr>
          <p:nvPr>
            <p:ph idx="1"/>
          </p:nvPr>
        </p:nvSpPr>
        <p:spPr>
          <a:xfrm>
            <a:off x="457200" y="1371600"/>
            <a:ext cx="8229600" cy="5334000"/>
          </a:xfrm>
        </p:spPr>
        <p:txBody>
          <a:bodyPr>
            <a:normAutofit fontScale="70000" lnSpcReduction="20000"/>
          </a:bodyPr>
          <a:lstStyle/>
          <a:p>
            <a:r>
              <a:rPr lang="en-US" dirty="0" smtClean="0"/>
              <a:t>Use Virginia SET Plan as starting point and add detail </a:t>
            </a:r>
          </a:p>
          <a:p>
            <a:r>
              <a:rPr lang="en-US" dirty="0" smtClean="0"/>
              <a:t>Time-based listing of activities to be conducted during the event</a:t>
            </a:r>
          </a:p>
          <a:p>
            <a:r>
              <a:rPr lang="en-US" dirty="0" smtClean="0"/>
              <a:t>Mobile unit </a:t>
            </a:r>
          </a:p>
          <a:p>
            <a:pPr lvl="1"/>
            <a:r>
              <a:rPr lang="en-US" dirty="0" smtClean="0"/>
              <a:t>gets stuck and requests support</a:t>
            </a:r>
          </a:p>
          <a:p>
            <a:pPr lvl="1"/>
            <a:r>
              <a:rPr lang="en-US" dirty="0" smtClean="0"/>
              <a:t>Mobile unit reports road blockages due to blowing snow</a:t>
            </a:r>
          </a:p>
          <a:p>
            <a:pPr lvl="1"/>
            <a:r>
              <a:rPr lang="en-US" dirty="0" smtClean="0"/>
              <a:t>reports stranded motorist who requires medical assistance</a:t>
            </a:r>
          </a:p>
          <a:p>
            <a:r>
              <a:rPr lang="en-US" dirty="0" smtClean="0"/>
              <a:t>Shelter reports</a:t>
            </a:r>
          </a:p>
          <a:p>
            <a:pPr lvl="1"/>
            <a:r>
              <a:rPr lang="en-US" dirty="0" smtClean="0"/>
              <a:t>Head count</a:t>
            </a:r>
          </a:p>
          <a:p>
            <a:pPr lvl="1"/>
            <a:r>
              <a:rPr lang="en-US" dirty="0" smtClean="0"/>
              <a:t>Needs food, maybe a certain type for a person at the shelter</a:t>
            </a:r>
          </a:p>
          <a:p>
            <a:pPr lvl="1"/>
            <a:r>
              <a:rPr lang="en-US" dirty="0" smtClean="0"/>
              <a:t>Reports medical emergency</a:t>
            </a:r>
          </a:p>
          <a:p>
            <a:r>
              <a:rPr lang="en-US" dirty="0" smtClean="0"/>
              <a:t>General</a:t>
            </a:r>
          </a:p>
          <a:p>
            <a:pPr lvl="1"/>
            <a:r>
              <a:rPr lang="en-US" dirty="0" smtClean="0"/>
              <a:t>Cell service near one shelter / food </a:t>
            </a:r>
            <a:r>
              <a:rPr lang="en-US" dirty="0" err="1" smtClean="0"/>
              <a:t>distro</a:t>
            </a:r>
            <a:r>
              <a:rPr lang="en-US" dirty="0" smtClean="0"/>
              <a:t> site is off line – they can’t get </a:t>
            </a:r>
            <a:r>
              <a:rPr lang="en-US" dirty="0" err="1" smtClean="0"/>
              <a:t>ahold</a:t>
            </a:r>
            <a:r>
              <a:rPr lang="en-US" dirty="0" smtClean="0"/>
              <a:t> of anybody – LCARES becomes </a:t>
            </a:r>
            <a:r>
              <a:rPr lang="en-US" dirty="0" err="1" smtClean="0"/>
              <a:t>comm</a:t>
            </a:r>
            <a:r>
              <a:rPr lang="en-US" dirty="0" smtClean="0"/>
              <a:t> path back to EMOC</a:t>
            </a:r>
          </a:p>
          <a:p>
            <a:r>
              <a:rPr lang="en-US" dirty="0" smtClean="0"/>
              <a:t>Food </a:t>
            </a:r>
            <a:r>
              <a:rPr lang="en-US" dirty="0" err="1" smtClean="0"/>
              <a:t>Distro</a:t>
            </a:r>
            <a:endParaRPr lang="en-US" dirty="0" smtClean="0"/>
          </a:p>
          <a:p>
            <a:pPr lvl="1"/>
            <a:r>
              <a:rPr lang="en-US" dirty="0" smtClean="0"/>
              <a:t>Pass requirement from Shelters for food</a:t>
            </a:r>
          </a:p>
          <a:p>
            <a:pPr lvl="1"/>
            <a:r>
              <a:rPr lang="en-US" dirty="0" smtClean="0"/>
              <a:t>Provides status of stock for distribution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vert="horz" lIns="91440" tIns="45720" rIns="91440" bIns="45720" rtlCol="0" anchor="ctr">
            <a:normAutofit fontScale="90000"/>
          </a:bodyPr>
          <a:lstStyle/>
          <a:p>
            <a:r>
              <a:rPr lang="en-US" sz="4000" b="1" dirty="0" smtClean="0"/>
              <a:t>Items Planned to be Issued to Operators Prior to SET</a:t>
            </a:r>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lvl="0"/>
            <a:r>
              <a:rPr lang="en-US" dirty="0" smtClean="0"/>
              <a:t>Master Scenario Event List (MESL) (time-based listing of activities)</a:t>
            </a:r>
          </a:p>
          <a:p>
            <a:pPr lvl="0"/>
            <a:r>
              <a:rPr lang="en-US" dirty="0" smtClean="0"/>
              <a:t>Communications plan with station tactical call signs (such as “Shelter 1” or “Mobile 1”) and planned frequencies to be used</a:t>
            </a:r>
          </a:p>
          <a:p>
            <a:pPr lvl="0"/>
            <a:r>
              <a:rPr lang="en-US" dirty="0" smtClean="0"/>
              <a:t>Pre-defined messages for your station to (under net control direction and as called for in the MESL):  </a:t>
            </a:r>
          </a:p>
          <a:p>
            <a:pPr lvl="1"/>
            <a:r>
              <a:rPr lang="en-US" dirty="0" smtClean="0"/>
              <a:t>Pass to the addressed recipient station if in direct contact to the recipient site </a:t>
            </a:r>
          </a:p>
          <a:p>
            <a:pPr lvl="1"/>
            <a:r>
              <a:rPr lang="en-US" dirty="0" smtClean="0"/>
              <a:t>Pass for relay to another station if not in direct contact with the addressed recipient station</a:t>
            </a:r>
          </a:p>
          <a:p>
            <a:pPr lvl="1"/>
            <a:r>
              <a:rPr lang="en-US" dirty="0" smtClean="0"/>
              <a:t>Receive and acknowledge receipt of messages addressed to you</a:t>
            </a:r>
          </a:p>
          <a:p>
            <a:pPr lvl="0"/>
            <a:r>
              <a:rPr lang="en-US" dirty="0" smtClean="0"/>
              <a:t>APRS Location Beacon (priority will be </a:t>
            </a:r>
            <a:r>
              <a:rPr lang="en-US" dirty="0" err="1" smtClean="0"/>
              <a:t>givento</a:t>
            </a:r>
            <a:r>
              <a:rPr lang="en-US" dirty="0" smtClean="0"/>
              <a:t> mobile and portable stations until we run out) – need to be returned</a:t>
            </a:r>
          </a:p>
          <a:p>
            <a:pPr lvl="0"/>
            <a:r>
              <a:rPr lang="en-US" dirty="0" smtClean="0"/>
              <a:t>A survey questionnaire - so we can conduct a post-event evaluation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Metrics</a:t>
            </a:r>
            <a:endParaRPr lang="en-US" dirty="0"/>
          </a:p>
        </p:txBody>
      </p:sp>
      <p:sp>
        <p:nvSpPr>
          <p:cNvPr id="3" name="Content Placeholder 2"/>
          <p:cNvSpPr>
            <a:spLocks noGrp="1"/>
          </p:cNvSpPr>
          <p:nvPr>
            <p:ph idx="1"/>
          </p:nvPr>
        </p:nvSpPr>
        <p:spPr/>
        <p:txBody>
          <a:bodyPr/>
          <a:lstStyle/>
          <a:p>
            <a:r>
              <a:rPr lang="en-US" dirty="0" smtClean="0"/>
              <a:t>Use ARRL’s metrics and report participation to ARRL – need to work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b="1" dirty="0" smtClean="0"/>
              <a:t>Actions</a:t>
            </a:r>
            <a:endParaRPr lang="en-US" b="1" dirty="0"/>
          </a:p>
        </p:txBody>
      </p:sp>
      <p:sp>
        <p:nvSpPr>
          <p:cNvPr id="3" name="Content Placeholder 2"/>
          <p:cNvSpPr>
            <a:spLocks noGrp="1"/>
          </p:cNvSpPr>
          <p:nvPr>
            <p:ph idx="1"/>
          </p:nvPr>
        </p:nvSpPr>
        <p:spPr>
          <a:xfrm>
            <a:off x="457200" y="914400"/>
            <a:ext cx="8229600" cy="5715000"/>
          </a:xfrm>
        </p:spPr>
        <p:txBody>
          <a:bodyPr>
            <a:normAutofit fontScale="55000" lnSpcReduction="20000"/>
          </a:bodyPr>
          <a:lstStyle/>
          <a:p>
            <a:r>
              <a:rPr lang="en-US" dirty="0" smtClean="0"/>
              <a:t>Have Scott Morse (and others) review this draft exercise plan</a:t>
            </a:r>
          </a:p>
          <a:p>
            <a:r>
              <a:rPr lang="en-US" dirty="0" smtClean="0"/>
              <a:t>Post SET plan briefing on LARES web site after final review</a:t>
            </a:r>
          </a:p>
          <a:p>
            <a:r>
              <a:rPr lang="en-US" dirty="0" smtClean="0"/>
              <a:t>Set up Signup Genius positions to get volunteers</a:t>
            </a:r>
          </a:p>
          <a:p>
            <a:pPr lvl="1"/>
            <a:r>
              <a:rPr lang="en-US" dirty="0" smtClean="0"/>
              <a:t>Will take volunteers now</a:t>
            </a:r>
          </a:p>
          <a:p>
            <a:r>
              <a:rPr lang="en-US" dirty="0" smtClean="0"/>
              <a:t>Develop Master Scenario Events List (MSEL)</a:t>
            </a:r>
          </a:p>
          <a:p>
            <a:pPr lvl="1"/>
            <a:r>
              <a:rPr lang="en-US" dirty="0" smtClean="0"/>
              <a:t>Define start and end times for event</a:t>
            </a:r>
          </a:p>
          <a:p>
            <a:pPr lvl="1"/>
            <a:r>
              <a:rPr lang="en-US" dirty="0" smtClean="0"/>
              <a:t>Define fixed station locations to simulate shelters</a:t>
            </a:r>
          </a:p>
          <a:p>
            <a:pPr lvl="1"/>
            <a:r>
              <a:rPr lang="en-US" dirty="0" smtClean="0"/>
              <a:t>Define dispatch tasking &amp; timeline for mobile operators</a:t>
            </a:r>
          </a:p>
          <a:p>
            <a:pPr lvl="1"/>
            <a:r>
              <a:rPr lang="en-US" dirty="0" smtClean="0"/>
              <a:t>Define times to inject simulated messages into </a:t>
            </a:r>
            <a:r>
              <a:rPr lang="en-US" dirty="0" err="1" smtClean="0"/>
              <a:t>comm</a:t>
            </a:r>
            <a:r>
              <a:rPr lang="en-US" dirty="0" smtClean="0"/>
              <a:t> networks</a:t>
            </a:r>
          </a:p>
          <a:p>
            <a:r>
              <a:rPr lang="en-US" dirty="0" smtClean="0"/>
              <a:t>Make table of stations, operators, call signs, and APRS location beacons </a:t>
            </a:r>
          </a:p>
          <a:p>
            <a:r>
              <a:rPr lang="en-US" dirty="0" smtClean="0"/>
              <a:t>Define </a:t>
            </a:r>
            <a:r>
              <a:rPr lang="en-US" dirty="0" err="1" smtClean="0"/>
              <a:t>WinLink</a:t>
            </a:r>
            <a:r>
              <a:rPr lang="en-US" dirty="0" smtClean="0"/>
              <a:t> messages and forms to be used</a:t>
            </a:r>
          </a:p>
          <a:p>
            <a:r>
              <a:rPr lang="en-US" dirty="0" smtClean="0"/>
              <a:t>Define pre-canned simulated messages to be sent by all stations</a:t>
            </a:r>
          </a:p>
          <a:p>
            <a:r>
              <a:rPr lang="en-US" dirty="0" smtClean="0"/>
              <a:t>Define data collection needs for lessons learned and ARRL report development</a:t>
            </a:r>
          </a:p>
          <a:p>
            <a:r>
              <a:rPr lang="en-US" dirty="0" smtClean="0"/>
              <a:t>Get LARG APRS position trackers </a:t>
            </a:r>
          </a:p>
          <a:p>
            <a:r>
              <a:rPr lang="en-US" dirty="0" smtClean="0"/>
              <a:t>Distribute LARG APRS position trackers to operators</a:t>
            </a:r>
          </a:p>
          <a:p>
            <a:r>
              <a:rPr lang="en-US" dirty="0" smtClean="0"/>
              <a:t>Define ARRL exercise metrics and possibly refine plan</a:t>
            </a:r>
          </a:p>
          <a:p>
            <a:r>
              <a:rPr lang="en-US" dirty="0" smtClean="0"/>
              <a:t>Distribute final Event Plan and </a:t>
            </a:r>
            <a:r>
              <a:rPr lang="en-US" dirty="0" err="1" smtClean="0"/>
              <a:t>Comm</a:t>
            </a:r>
            <a:r>
              <a:rPr lang="en-US" dirty="0" smtClean="0"/>
              <a:t> Plan/MSEL to participants</a:t>
            </a:r>
          </a:p>
          <a:p>
            <a:r>
              <a:rPr lang="en-US" dirty="0" smtClean="0"/>
              <a:t>Recommend participants take FEMA &amp; ARRL training courses (counts for ARRL scoring) nice to have but not required</a:t>
            </a:r>
          </a:p>
          <a:p>
            <a:r>
              <a:rPr lang="en-US" dirty="0" smtClean="0"/>
              <a:t>Ask all participants to take pictures and record any observations &amp; lessons learned – send to Doug KM4GC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Background</a:t>
            </a:r>
            <a:endParaRPr lang="en-US" sz="3200" dirty="0"/>
          </a:p>
        </p:txBody>
      </p:sp>
      <p:sp>
        <p:nvSpPr>
          <p:cNvPr id="3" name="Content Placeholder 2"/>
          <p:cNvSpPr>
            <a:spLocks noGrp="1"/>
          </p:cNvSpPr>
          <p:nvPr>
            <p:ph idx="1"/>
          </p:nvPr>
        </p:nvSpPr>
        <p:spPr>
          <a:xfrm>
            <a:off x="457200" y="838200"/>
            <a:ext cx="8229600" cy="5867400"/>
          </a:xfrm>
        </p:spPr>
        <p:txBody>
          <a:bodyPr>
            <a:normAutofit fontScale="92500"/>
          </a:bodyPr>
          <a:lstStyle/>
          <a:p>
            <a:r>
              <a:rPr lang="en-US" dirty="0" smtClean="0"/>
              <a:t>Background:  </a:t>
            </a:r>
          </a:p>
          <a:p>
            <a:pPr lvl="1"/>
            <a:r>
              <a:rPr lang="en-US" dirty="0" smtClean="0"/>
              <a:t>Amateur Radio Emergency Service (ARES) consists of licensed amateurs who have voluntarily registered their qualifications and equipment, with their local ARES leadership, for communications duty in the public service when disaster strikes (from ARRL)</a:t>
            </a:r>
          </a:p>
          <a:p>
            <a:pPr lvl="2"/>
            <a:r>
              <a:rPr lang="en-US" dirty="0" smtClean="0"/>
              <a:t>includes training, preparation, organization, and guidelines</a:t>
            </a:r>
          </a:p>
          <a:p>
            <a:pPr lvl="1"/>
            <a:r>
              <a:rPr lang="en-US" dirty="0" smtClean="0"/>
              <a:t>The Simulated Emergency Test (SET) is one of the ARRL activities to exercise/practice emergency communications (EMCOMM)</a:t>
            </a:r>
          </a:p>
          <a:p>
            <a:pPr lvl="2"/>
            <a:r>
              <a:rPr lang="en-US" dirty="0" smtClean="0"/>
              <a:t>usually in early October</a:t>
            </a:r>
          </a:p>
          <a:p>
            <a:pPr lvl="2"/>
            <a:r>
              <a:rPr lang="en-US" dirty="0" smtClean="0"/>
              <a:t>Is conducted nation-wide and at the local level</a:t>
            </a:r>
          </a:p>
          <a:p>
            <a:pPr lvl="2"/>
            <a:r>
              <a:rPr lang="en-US" dirty="0" smtClean="0"/>
              <a:t>Is scenario based</a:t>
            </a:r>
            <a:endParaRPr lang="en-US" dirty="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Purpose &amp; Scope</a:t>
            </a:r>
            <a:endParaRPr lang="en-US" sz="3200" dirty="0"/>
          </a:p>
        </p:txBody>
      </p:sp>
      <p:sp>
        <p:nvSpPr>
          <p:cNvPr id="3" name="Content Placeholder 2"/>
          <p:cNvSpPr>
            <a:spLocks noGrp="1"/>
          </p:cNvSpPr>
          <p:nvPr>
            <p:ph idx="1"/>
          </p:nvPr>
        </p:nvSpPr>
        <p:spPr>
          <a:xfrm>
            <a:off x="457200" y="838200"/>
            <a:ext cx="8229600" cy="5867400"/>
          </a:xfrm>
        </p:spPr>
        <p:txBody>
          <a:bodyPr>
            <a:normAutofit fontScale="77500" lnSpcReduction="20000"/>
          </a:bodyPr>
          <a:lstStyle/>
          <a:p>
            <a:r>
              <a:rPr lang="en-US" dirty="0" smtClean="0"/>
              <a:t>Purpose of the Loudoun ARES SET for 2024:  </a:t>
            </a:r>
          </a:p>
          <a:p>
            <a:pPr lvl="1"/>
            <a:r>
              <a:rPr lang="en-US" dirty="0" smtClean="0"/>
              <a:t>To kick start Loudoun ARES activities for EMCOMM training and </a:t>
            </a:r>
          </a:p>
          <a:p>
            <a:pPr lvl="1"/>
            <a:r>
              <a:rPr lang="en-US" dirty="0" smtClean="0"/>
              <a:t>To exercise a draft </a:t>
            </a:r>
            <a:r>
              <a:rPr lang="en-US" dirty="0" err="1" smtClean="0"/>
              <a:t>comm</a:t>
            </a:r>
            <a:r>
              <a:rPr lang="en-US" dirty="0" smtClean="0"/>
              <a:t> plan</a:t>
            </a:r>
          </a:p>
          <a:p>
            <a:pPr lvl="1"/>
            <a:r>
              <a:rPr lang="en-US" dirty="0" smtClean="0"/>
              <a:t>To introduce the use of text-based data transfer (most like type of support served agencies need in real </a:t>
            </a:r>
            <a:r>
              <a:rPr lang="en-US" smtClean="0"/>
              <a:t>world situations)</a:t>
            </a:r>
            <a:endParaRPr lang="en-US" dirty="0" smtClean="0"/>
          </a:p>
          <a:p>
            <a:r>
              <a:rPr lang="en-US" dirty="0" smtClean="0"/>
              <a:t>Scope:  Conducted within Loudoun County using the Loudoun Emergency Operations Center (EMOC) to:</a:t>
            </a:r>
          </a:p>
          <a:p>
            <a:pPr lvl="1"/>
            <a:r>
              <a:rPr lang="en-US" dirty="0" smtClean="0"/>
              <a:t>Coordinate a limited number of fixed and mobile ham stations for the transfer of simulated emergency messages (similar to LARG support for bike events)</a:t>
            </a:r>
          </a:p>
          <a:p>
            <a:pPr lvl="1"/>
            <a:r>
              <a:rPr lang="en-US" dirty="0" smtClean="0"/>
              <a:t>Use linked repeater assets – for start of exercise</a:t>
            </a:r>
          </a:p>
          <a:p>
            <a:pPr lvl="1"/>
            <a:r>
              <a:rPr lang="en-US" dirty="0" smtClean="0"/>
              <a:t>Include a simulated fail over period to exercise simplex communications</a:t>
            </a:r>
          </a:p>
          <a:p>
            <a:pPr lvl="1"/>
            <a:r>
              <a:rPr lang="en-US" dirty="0" smtClean="0"/>
              <a:t>Include testing of </a:t>
            </a:r>
            <a:r>
              <a:rPr lang="en-US" dirty="0" err="1" smtClean="0"/>
              <a:t>WinLink</a:t>
            </a:r>
            <a:r>
              <a:rPr lang="en-US" dirty="0" smtClean="0"/>
              <a:t> to transfer email and standard forms</a:t>
            </a:r>
          </a:p>
          <a:p>
            <a:pPr lvl="1"/>
            <a:r>
              <a:rPr lang="en-US" dirty="0" smtClean="0"/>
              <a:t>May or may not include connections to EMCOMM interfaces outside of the county such as the National Traffic System (NTS) </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Scenario </a:t>
            </a:r>
            <a:r>
              <a:rPr lang="en-US" sz="1800" b="1" dirty="0" smtClean="0"/>
              <a:t>(adapted from the Virginia ARES 2024 SET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 of Emergency: This exercise will use the scenario of a Virginia-wide winter storm, with some widespread power outages, many smaller localized outages, and reduced transportation due to snow, ice, downed trees, flooding, etc.</a:t>
            </a:r>
          </a:p>
          <a:p>
            <a:r>
              <a:rPr lang="en-US" dirty="0" smtClean="0"/>
              <a:t>Loudoun ARES (LARES) is asked to provide auxiliary communications for Loudoun County emergency services organizations for set up and operation of shelters, warming stations, food distribution facilities including Loudoun </a:t>
            </a:r>
            <a:r>
              <a:rPr lang="en-US" dirty="0" err="1" smtClean="0"/>
              <a:t>Inova</a:t>
            </a:r>
            <a:r>
              <a:rPr lang="en-US" dirty="0" smtClean="0"/>
              <a:t> Hospital’s support for the simulated emergency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4"/>
          <p:cNvPicPr>
            <a:picLocks noChangeAspect="1" noChangeArrowheads="1"/>
          </p:cNvPicPr>
          <p:nvPr/>
        </p:nvPicPr>
        <p:blipFill>
          <a:blip r:embed="rId2"/>
          <a:srcRect/>
          <a:stretch>
            <a:fillRect/>
          </a:stretch>
        </p:blipFill>
        <p:spPr bwMode="auto">
          <a:xfrm>
            <a:off x="4648200" y="5410200"/>
            <a:ext cx="762000" cy="618565"/>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3429000" y="2895600"/>
            <a:ext cx="838200" cy="847725"/>
          </a:xfrm>
          <a:prstGeom prst="rect">
            <a:avLst/>
          </a:prstGeom>
          <a:noFill/>
          <a:ln w="9525">
            <a:noFill/>
            <a:miter lim="800000"/>
            <a:headEnd/>
            <a:tailEnd/>
          </a:ln>
          <a:effectLst/>
        </p:spPr>
      </p:pic>
      <p:sp>
        <p:nvSpPr>
          <p:cNvPr id="4" name="Title 1">
            <a:extLst>
              <a:ext uri="{FF2B5EF4-FFF2-40B4-BE49-F238E27FC236}">
                <a16:creationId xmlns="" xmlns:a16="http://schemas.microsoft.com/office/drawing/2014/main" id="{22047740-E961-6E57-4109-514AF9304695}"/>
              </a:ext>
            </a:extLst>
          </p:cNvPr>
          <p:cNvSpPr>
            <a:spLocks noGrp="1"/>
          </p:cNvSpPr>
          <p:nvPr>
            <p:ph type="title"/>
          </p:nvPr>
        </p:nvSpPr>
        <p:spPr>
          <a:xfrm>
            <a:off x="457200" y="274638"/>
            <a:ext cx="8229600" cy="639762"/>
          </a:xfrm>
        </p:spPr>
        <p:txBody>
          <a:bodyPr>
            <a:normAutofit fontScale="90000"/>
          </a:bodyPr>
          <a:lstStyle/>
          <a:p>
            <a:r>
              <a:rPr lang="en-US" dirty="0" smtClean="0"/>
              <a:t>Loudon ARES Connectivity Concept</a:t>
            </a:r>
            <a:endParaRPr lang="en-US" dirty="0"/>
          </a:p>
        </p:txBody>
      </p:sp>
      <p:pic>
        <p:nvPicPr>
          <p:cNvPr id="12" name="Picture 11">
            <a:extLst>
              <a:ext uri="{FF2B5EF4-FFF2-40B4-BE49-F238E27FC236}">
                <a16:creationId xmlns="" xmlns:a16="http://schemas.microsoft.com/office/drawing/2014/main" id="{38E0D7AB-6166-6EF5-B587-FAFFB9CEA1B3}"/>
              </a:ext>
            </a:extLst>
          </p:cNvPr>
          <p:cNvPicPr>
            <a:picLocks noChangeAspect="1"/>
          </p:cNvPicPr>
          <p:nvPr/>
        </p:nvPicPr>
        <p:blipFill>
          <a:blip r:embed="rId4"/>
          <a:stretch>
            <a:fillRect/>
          </a:stretch>
        </p:blipFill>
        <p:spPr>
          <a:xfrm>
            <a:off x="685800" y="1981200"/>
            <a:ext cx="2133600" cy="868957"/>
          </a:xfrm>
          <a:prstGeom prst="rect">
            <a:avLst/>
          </a:prstGeom>
        </p:spPr>
      </p:pic>
      <p:pic>
        <p:nvPicPr>
          <p:cNvPr id="13" name="Picture 12">
            <a:extLst>
              <a:ext uri="{FF2B5EF4-FFF2-40B4-BE49-F238E27FC236}">
                <a16:creationId xmlns="" xmlns:a16="http://schemas.microsoft.com/office/drawing/2014/main" id="{E5EB833E-C187-7E30-F7C5-BDA02E13E625}"/>
              </a:ext>
            </a:extLst>
          </p:cNvPr>
          <p:cNvPicPr>
            <a:picLocks noChangeAspect="1"/>
          </p:cNvPicPr>
          <p:nvPr/>
        </p:nvPicPr>
        <p:blipFill>
          <a:blip r:embed="rId5"/>
          <a:stretch>
            <a:fillRect/>
          </a:stretch>
        </p:blipFill>
        <p:spPr>
          <a:xfrm>
            <a:off x="1752600" y="990600"/>
            <a:ext cx="2372366" cy="749169"/>
          </a:xfrm>
          <a:prstGeom prst="rect">
            <a:avLst/>
          </a:prstGeom>
        </p:spPr>
      </p:pic>
      <p:pic>
        <p:nvPicPr>
          <p:cNvPr id="14" name="Picture 13">
            <a:extLst>
              <a:ext uri="{FF2B5EF4-FFF2-40B4-BE49-F238E27FC236}">
                <a16:creationId xmlns="" xmlns:a16="http://schemas.microsoft.com/office/drawing/2014/main" id="{4BF7A3D7-EBDA-FDE4-9B3A-6D62B7F66FD8}"/>
              </a:ext>
            </a:extLst>
          </p:cNvPr>
          <p:cNvPicPr>
            <a:picLocks noChangeAspect="1"/>
          </p:cNvPicPr>
          <p:nvPr/>
        </p:nvPicPr>
        <p:blipFill rotWithShape="1">
          <a:blip r:embed="rId6"/>
          <a:srcRect t="5366" b="4990"/>
          <a:stretch/>
        </p:blipFill>
        <p:spPr>
          <a:xfrm>
            <a:off x="4267200" y="1143000"/>
            <a:ext cx="1101126" cy="1066800"/>
          </a:xfrm>
          <a:prstGeom prst="rect">
            <a:avLst/>
          </a:prstGeom>
        </p:spPr>
      </p:pic>
      <p:cxnSp>
        <p:nvCxnSpPr>
          <p:cNvPr id="26" name="Straight Arrow Connector 25">
            <a:extLst>
              <a:ext uri="{FF2B5EF4-FFF2-40B4-BE49-F238E27FC236}">
                <a16:creationId xmlns="" xmlns:a16="http://schemas.microsoft.com/office/drawing/2014/main" id="{1988FB6D-302C-9F98-C2B4-4B5589759BD4}"/>
              </a:ext>
            </a:extLst>
          </p:cNvPr>
          <p:cNvCxnSpPr>
            <a:cxnSpLocks/>
          </p:cNvCxnSpPr>
          <p:nvPr/>
        </p:nvCxnSpPr>
        <p:spPr>
          <a:xfrm>
            <a:off x="4139389" y="3320580"/>
            <a:ext cx="2337611" cy="1022820"/>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 xmlns:a16="http://schemas.microsoft.com/office/drawing/2014/main" id="{0E692C33-6026-D71A-172E-E626AC88238D}"/>
              </a:ext>
            </a:extLst>
          </p:cNvPr>
          <p:cNvCxnSpPr>
            <a:cxnSpLocks/>
            <a:stCxn id="12" idx="3"/>
          </p:cNvCxnSpPr>
          <p:nvPr/>
        </p:nvCxnSpPr>
        <p:spPr>
          <a:xfrm>
            <a:off x="2819400" y="2415679"/>
            <a:ext cx="762000" cy="403721"/>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 xmlns:a16="http://schemas.microsoft.com/office/drawing/2014/main" id="{D0FCD598-6F39-0484-5B41-36F8A8D0BECD}"/>
              </a:ext>
            </a:extLst>
          </p:cNvPr>
          <p:cNvCxnSpPr>
            <a:cxnSpLocks/>
          </p:cNvCxnSpPr>
          <p:nvPr/>
        </p:nvCxnSpPr>
        <p:spPr>
          <a:xfrm rot="10800000" flipV="1">
            <a:off x="4038602" y="2286001"/>
            <a:ext cx="609599" cy="533401"/>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 xmlns:a16="http://schemas.microsoft.com/office/drawing/2014/main" id="{EBEC0446-341E-CA06-A2A2-DE71C5FC7202}"/>
              </a:ext>
            </a:extLst>
          </p:cNvPr>
          <p:cNvCxnSpPr>
            <a:cxnSpLocks/>
            <a:stCxn id="13" idx="2"/>
          </p:cNvCxnSpPr>
          <p:nvPr/>
        </p:nvCxnSpPr>
        <p:spPr>
          <a:xfrm rot="16200000" flipH="1">
            <a:off x="2872676" y="1805875"/>
            <a:ext cx="1003431" cy="871217"/>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 xmlns:a16="http://schemas.microsoft.com/office/drawing/2014/main" id="{A4529D06-AAD0-70B3-ACA3-84ECF366591D}"/>
              </a:ext>
            </a:extLst>
          </p:cNvPr>
          <p:cNvSpPr txBox="1"/>
          <p:nvPr/>
        </p:nvSpPr>
        <p:spPr>
          <a:xfrm>
            <a:off x="6324600" y="4114800"/>
            <a:ext cx="2362200" cy="646331"/>
          </a:xfrm>
          <a:prstGeom prst="rect">
            <a:avLst/>
          </a:prstGeom>
          <a:noFill/>
        </p:spPr>
        <p:txBody>
          <a:bodyPr wrap="square" rtlCol="0">
            <a:spAutoFit/>
          </a:bodyPr>
          <a:lstStyle/>
          <a:p>
            <a:pPr algn="ctr"/>
            <a:r>
              <a:rPr lang="en-US" b="1" dirty="0" err="1" smtClean="0">
                <a:solidFill>
                  <a:srgbClr val="FF0000"/>
                </a:solidFill>
              </a:rPr>
              <a:t>Inova</a:t>
            </a:r>
            <a:r>
              <a:rPr lang="en-US" b="1" dirty="0" smtClean="0">
                <a:solidFill>
                  <a:srgbClr val="FF0000"/>
                </a:solidFill>
              </a:rPr>
              <a:t> Loudoun Hospital ARES Station</a:t>
            </a:r>
            <a:endParaRPr lang="en-US" b="1" dirty="0">
              <a:solidFill>
                <a:srgbClr val="FF0000"/>
              </a:solidFill>
            </a:endParaRPr>
          </a:p>
        </p:txBody>
      </p:sp>
      <p:sp>
        <p:nvSpPr>
          <p:cNvPr id="34" name="TextBox 33">
            <a:extLst>
              <a:ext uri="{FF2B5EF4-FFF2-40B4-BE49-F238E27FC236}">
                <a16:creationId xmlns="" xmlns:a16="http://schemas.microsoft.com/office/drawing/2014/main" id="{7CF1ED80-08A4-EE5A-0B3C-DD4620B52259}"/>
              </a:ext>
            </a:extLst>
          </p:cNvPr>
          <p:cNvSpPr txBox="1"/>
          <p:nvPr/>
        </p:nvSpPr>
        <p:spPr>
          <a:xfrm>
            <a:off x="76200" y="6172200"/>
            <a:ext cx="5257800" cy="584775"/>
          </a:xfrm>
          <a:prstGeom prst="rect">
            <a:avLst/>
          </a:prstGeom>
          <a:noFill/>
        </p:spPr>
        <p:txBody>
          <a:bodyPr wrap="square" rtlCol="0">
            <a:spAutoFit/>
          </a:bodyPr>
          <a:lstStyle/>
          <a:p>
            <a:pPr algn="ctr"/>
            <a:r>
              <a:rPr lang="en-US" sz="1600" b="1" dirty="0" smtClean="0">
                <a:solidFill>
                  <a:srgbClr val="FF0000"/>
                </a:solidFill>
              </a:rPr>
              <a:t>Simulated Mobile </a:t>
            </a:r>
            <a:r>
              <a:rPr lang="en-US" sz="1600" b="1" dirty="0">
                <a:solidFill>
                  <a:srgbClr val="FF0000"/>
                </a:solidFill>
              </a:rPr>
              <a:t>/ Shelters / Food Distro or Other Supported Agency locations</a:t>
            </a:r>
          </a:p>
        </p:txBody>
      </p:sp>
      <p:sp>
        <p:nvSpPr>
          <p:cNvPr id="71" name="TextBox 70">
            <a:extLst>
              <a:ext uri="{FF2B5EF4-FFF2-40B4-BE49-F238E27FC236}">
                <a16:creationId xmlns="" xmlns:a16="http://schemas.microsoft.com/office/drawing/2014/main" id="{A4529D06-AAD0-70B3-ACA3-84ECF366591D}"/>
              </a:ext>
            </a:extLst>
          </p:cNvPr>
          <p:cNvSpPr txBox="1"/>
          <p:nvPr/>
        </p:nvSpPr>
        <p:spPr>
          <a:xfrm>
            <a:off x="7010400" y="3276600"/>
            <a:ext cx="1600200" cy="523220"/>
          </a:xfrm>
          <a:prstGeom prst="rect">
            <a:avLst/>
          </a:prstGeom>
          <a:noFill/>
        </p:spPr>
        <p:txBody>
          <a:bodyPr wrap="square" rtlCol="0">
            <a:spAutoFit/>
          </a:bodyPr>
          <a:lstStyle/>
          <a:p>
            <a:pPr algn="ctr"/>
            <a:r>
              <a:rPr lang="en-US" sz="1400" b="1" dirty="0" err="1" smtClean="0">
                <a:solidFill>
                  <a:srgbClr val="FF0000"/>
                </a:solidFill>
              </a:rPr>
              <a:t>Inova</a:t>
            </a:r>
            <a:r>
              <a:rPr lang="en-US" sz="1400" b="1" dirty="0" smtClean="0">
                <a:solidFill>
                  <a:srgbClr val="FF0000"/>
                </a:solidFill>
              </a:rPr>
              <a:t> Loudoun Hospital Staff POC</a:t>
            </a:r>
            <a:endParaRPr lang="en-US" sz="1400" b="1" dirty="0">
              <a:solidFill>
                <a:srgbClr val="FF0000"/>
              </a:solidFill>
            </a:endParaRPr>
          </a:p>
        </p:txBody>
      </p:sp>
      <p:cxnSp>
        <p:nvCxnSpPr>
          <p:cNvPr id="73" name="Straight Arrow Connector 72">
            <a:extLst>
              <a:ext uri="{FF2B5EF4-FFF2-40B4-BE49-F238E27FC236}">
                <a16:creationId xmlns="" xmlns:a16="http://schemas.microsoft.com/office/drawing/2014/main" id="{D0FCD598-6F39-0484-5B41-36F8A8D0BECD}"/>
              </a:ext>
            </a:extLst>
          </p:cNvPr>
          <p:cNvCxnSpPr>
            <a:cxnSpLocks/>
            <a:stCxn id="31" idx="0"/>
            <a:endCxn id="71" idx="2"/>
          </p:cNvCxnSpPr>
          <p:nvPr/>
        </p:nvCxnSpPr>
        <p:spPr>
          <a:xfrm rot="5400000" flipH="1" flipV="1">
            <a:off x="7500610" y="3804910"/>
            <a:ext cx="314980" cy="304800"/>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Rounded Rectangular Callout 80"/>
          <p:cNvSpPr/>
          <p:nvPr/>
        </p:nvSpPr>
        <p:spPr>
          <a:xfrm>
            <a:off x="152400" y="3124200"/>
            <a:ext cx="2667000" cy="1295400"/>
          </a:xfrm>
          <a:prstGeom prst="wedgeRoundRectCallout">
            <a:avLst>
              <a:gd name="adj1" fmla="val 77699"/>
              <a:gd name="adj2" fmla="val -42062"/>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u="sng" dirty="0" smtClean="0">
                <a:solidFill>
                  <a:srgbClr val="FF0000"/>
                </a:solidFill>
              </a:rPr>
              <a:t>EMOC LARES Command Post</a:t>
            </a:r>
          </a:p>
          <a:p>
            <a:pPr>
              <a:buFont typeface="Arial" pitchFamily="34" charset="0"/>
              <a:buChar char="•"/>
            </a:pPr>
            <a:r>
              <a:rPr lang="en-US" sz="1400" b="1" dirty="0" smtClean="0">
                <a:solidFill>
                  <a:srgbClr val="FF0000"/>
                </a:solidFill>
              </a:rPr>
              <a:t> Net Control</a:t>
            </a:r>
          </a:p>
          <a:p>
            <a:pPr>
              <a:buFont typeface="Arial" pitchFamily="34" charset="0"/>
              <a:buChar char="•"/>
            </a:pPr>
            <a:r>
              <a:rPr lang="en-US" sz="1400" b="1" dirty="0" smtClean="0">
                <a:solidFill>
                  <a:srgbClr val="FF0000"/>
                </a:solidFill>
              </a:rPr>
              <a:t> Dispatch </a:t>
            </a:r>
            <a:r>
              <a:rPr lang="en-US" sz="1400" b="1" dirty="0" err="1" smtClean="0">
                <a:solidFill>
                  <a:srgbClr val="FF0000"/>
                </a:solidFill>
              </a:rPr>
              <a:t>Moble</a:t>
            </a:r>
            <a:r>
              <a:rPr lang="en-US" sz="1400" b="1" dirty="0" smtClean="0">
                <a:solidFill>
                  <a:srgbClr val="FF0000"/>
                </a:solidFill>
              </a:rPr>
              <a:t> Stations</a:t>
            </a:r>
          </a:p>
          <a:p>
            <a:pPr>
              <a:buFont typeface="Arial" pitchFamily="34" charset="0"/>
              <a:buChar char="•"/>
            </a:pPr>
            <a:r>
              <a:rPr lang="en-US" sz="1400" b="1" dirty="0" smtClean="0">
                <a:solidFill>
                  <a:srgbClr val="FF0000"/>
                </a:solidFill>
              </a:rPr>
              <a:t> External Interfaces to</a:t>
            </a:r>
          </a:p>
          <a:p>
            <a:r>
              <a:rPr lang="en-US" sz="1400" b="1" dirty="0" smtClean="0">
                <a:solidFill>
                  <a:srgbClr val="FF0000"/>
                </a:solidFill>
              </a:rPr>
              <a:t>   supported Agencies</a:t>
            </a:r>
          </a:p>
          <a:p>
            <a:pPr>
              <a:buFont typeface="Arial" pitchFamily="34" charset="0"/>
              <a:buChar char="•"/>
            </a:pPr>
            <a:r>
              <a:rPr lang="en-US" sz="1400" b="1" dirty="0" smtClean="0">
                <a:solidFill>
                  <a:srgbClr val="FF0000"/>
                </a:solidFill>
              </a:rPr>
              <a:t> Co-Located with Loudoun EOC</a:t>
            </a:r>
          </a:p>
        </p:txBody>
      </p:sp>
      <p:cxnSp>
        <p:nvCxnSpPr>
          <p:cNvPr id="87" name="Elbow Connector 86"/>
          <p:cNvCxnSpPr/>
          <p:nvPr/>
        </p:nvCxnSpPr>
        <p:spPr>
          <a:xfrm rot="5400000">
            <a:off x="1521065" y="3101141"/>
            <a:ext cx="1587092" cy="3004267"/>
          </a:xfrm>
          <a:prstGeom prst="bentConnector3">
            <a:avLst>
              <a:gd name="adj1" fmla="val 71968"/>
            </a:avLst>
          </a:prstGeom>
          <a:ln w="254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 xmlns:a16="http://schemas.microsoft.com/office/drawing/2014/main" id="{D0FCD598-6F39-0484-5B41-36F8A8D0BECD}"/>
              </a:ext>
            </a:extLst>
          </p:cNvPr>
          <p:cNvCxnSpPr>
            <a:cxnSpLocks/>
          </p:cNvCxnSpPr>
          <p:nvPr/>
        </p:nvCxnSpPr>
        <p:spPr>
          <a:xfrm rot="5400000">
            <a:off x="1721903" y="5136097"/>
            <a:ext cx="366195" cy="1588"/>
          </a:xfrm>
          <a:prstGeom prst="straightConnector1">
            <a:avLst/>
          </a:prstGeom>
          <a:ln w="254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 xmlns:a16="http://schemas.microsoft.com/office/drawing/2014/main" id="{D0FCD598-6F39-0484-5B41-36F8A8D0BECD}"/>
              </a:ext>
            </a:extLst>
          </p:cNvPr>
          <p:cNvCxnSpPr>
            <a:cxnSpLocks/>
          </p:cNvCxnSpPr>
          <p:nvPr/>
        </p:nvCxnSpPr>
        <p:spPr>
          <a:xfrm rot="5400000">
            <a:off x="2789496" y="5136098"/>
            <a:ext cx="366195" cy="1588"/>
          </a:xfrm>
          <a:prstGeom prst="straightConnector1">
            <a:avLst/>
          </a:prstGeom>
          <a:ln w="254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 xmlns:a16="http://schemas.microsoft.com/office/drawing/2014/main" id="{D0FCD598-6F39-0484-5B41-36F8A8D0BECD}"/>
              </a:ext>
            </a:extLst>
          </p:cNvPr>
          <p:cNvCxnSpPr>
            <a:cxnSpLocks/>
          </p:cNvCxnSpPr>
          <p:nvPr/>
        </p:nvCxnSpPr>
        <p:spPr>
          <a:xfrm rot="5400000">
            <a:off x="3856296" y="5136099"/>
            <a:ext cx="366195" cy="1588"/>
          </a:xfrm>
          <a:prstGeom prst="straightConnector1">
            <a:avLst/>
          </a:prstGeom>
          <a:ln w="254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Elbow Connector 105"/>
          <p:cNvCxnSpPr/>
          <p:nvPr/>
        </p:nvCxnSpPr>
        <p:spPr>
          <a:xfrm>
            <a:off x="3810000" y="4953000"/>
            <a:ext cx="1219200" cy="330311"/>
          </a:xfrm>
          <a:prstGeom prst="bentConnector2">
            <a:avLst/>
          </a:prstGeom>
          <a:ln w="25400">
            <a:solidFill>
              <a:schemeClr val="accent2"/>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1905000" y="4648200"/>
            <a:ext cx="1868012" cy="307777"/>
          </a:xfrm>
          <a:prstGeom prst="rect">
            <a:avLst/>
          </a:prstGeom>
        </p:spPr>
        <p:txBody>
          <a:bodyPr wrap="none">
            <a:spAutoFit/>
          </a:bodyPr>
          <a:lstStyle/>
          <a:p>
            <a:r>
              <a:rPr lang="en-US" sz="1400" b="1" dirty="0" smtClean="0">
                <a:solidFill>
                  <a:srgbClr val="FF0000"/>
                </a:solidFill>
              </a:rPr>
              <a:t>Directed Net (Primary)</a:t>
            </a:r>
            <a:endParaRPr lang="en-US" sz="1400" dirty="0"/>
          </a:p>
        </p:txBody>
      </p:sp>
      <p:cxnSp>
        <p:nvCxnSpPr>
          <p:cNvPr id="115" name="Straight Arrow Connector 114">
            <a:extLst>
              <a:ext uri="{FF2B5EF4-FFF2-40B4-BE49-F238E27FC236}">
                <a16:creationId xmlns="" xmlns:a16="http://schemas.microsoft.com/office/drawing/2014/main" id="{1988FB6D-302C-9F98-C2B4-4B5589759BD4}"/>
              </a:ext>
            </a:extLst>
          </p:cNvPr>
          <p:cNvCxnSpPr>
            <a:cxnSpLocks/>
            <a:endCxn id="31" idx="1"/>
          </p:cNvCxnSpPr>
          <p:nvPr/>
        </p:nvCxnSpPr>
        <p:spPr>
          <a:xfrm flipV="1">
            <a:off x="3810000" y="4437966"/>
            <a:ext cx="2514600" cy="25614"/>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4114800" y="4419600"/>
            <a:ext cx="2362200" cy="430887"/>
          </a:xfrm>
          <a:prstGeom prst="rect">
            <a:avLst/>
          </a:prstGeom>
        </p:spPr>
        <p:txBody>
          <a:bodyPr wrap="square">
            <a:spAutoFit/>
          </a:bodyPr>
          <a:lstStyle/>
          <a:p>
            <a:pPr algn="ctr"/>
            <a:r>
              <a:rPr lang="en-US" sz="1100" b="1" dirty="0" smtClean="0">
                <a:solidFill>
                  <a:srgbClr val="FF0000"/>
                </a:solidFill>
              </a:rPr>
              <a:t>Direct Message Exchange to hospital using secondary net</a:t>
            </a:r>
            <a:endParaRPr lang="en-US" sz="1100" dirty="0"/>
          </a:p>
        </p:txBody>
      </p:sp>
      <p:sp>
        <p:nvSpPr>
          <p:cNvPr id="132" name="Rectangle 131"/>
          <p:cNvSpPr/>
          <p:nvPr/>
        </p:nvSpPr>
        <p:spPr>
          <a:xfrm rot="1415820">
            <a:off x="4940501" y="3742676"/>
            <a:ext cx="1625060" cy="276999"/>
          </a:xfrm>
          <a:prstGeom prst="rect">
            <a:avLst/>
          </a:prstGeom>
        </p:spPr>
        <p:txBody>
          <a:bodyPr wrap="none">
            <a:spAutoFit/>
          </a:bodyPr>
          <a:lstStyle/>
          <a:p>
            <a:r>
              <a:rPr lang="en-US" sz="1200" b="1" dirty="0" smtClean="0">
                <a:solidFill>
                  <a:srgbClr val="FF0000"/>
                </a:solidFill>
              </a:rPr>
              <a:t>Directed Net (Primary)</a:t>
            </a:r>
            <a:endParaRPr lang="en-US" sz="1200" dirty="0"/>
          </a:p>
        </p:txBody>
      </p:sp>
      <p:pic>
        <p:nvPicPr>
          <p:cNvPr id="1026" name="Picture 2" descr="https://th.bing.com/th/id/OIP.vT4huaJiZNVv5yQc-0TSRAHaHf?w=175&amp;h=180&amp;c=7&amp;r=0&amp;o=5&amp;pid=1.7"/>
          <p:cNvPicPr>
            <a:picLocks noChangeAspect="1" noChangeArrowheads="1"/>
          </p:cNvPicPr>
          <p:nvPr/>
        </p:nvPicPr>
        <p:blipFill>
          <a:blip r:embed="rId7"/>
          <a:srcRect/>
          <a:stretch>
            <a:fillRect/>
          </a:stretch>
        </p:blipFill>
        <p:spPr bwMode="auto">
          <a:xfrm>
            <a:off x="6858000" y="990600"/>
            <a:ext cx="1066800" cy="1097280"/>
          </a:xfrm>
          <a:prstGeom prst="rect">
            <a:avLst/>
          </a:prstGeom>
          <a:noFill/>
        </p:spPr>
      </p:pic>
      <p:pic>
        <p:nvPicPr>
          <p:cNvPr id="1028" name="Picture 4" descr="https://th.bing.com/th/id/R.e7e1116237eb849a568d6a1a7011345b?rik=lV6JY1tVHiMYFA&amp;riu=http%3a%2f%2ftamiamiarc.org%2ftarc%2fwp-content%2fuploads%2fWinlink-logo.jpg&amp;ehk=G3qeHCkUorJ8MDcOynuzrWZCRBzCka4X7FHWib6bfrM%3d&amp;risl=&amp;pid=ImgRaw&amp;r=0"/>
          <p:cNvPicPr>
            <a:picLocks noChangeAspect="1" noChangeArrowheads="1"/>
          </p:cNvPicPr>
          <p:nvPr/>
        </p:nvPicPr>
        <p:blipFill>
          <a:blip r:embed="rId8"/>
          <a:srcRect/>
          <a:stretch>
            <a:fillRect/>
          </a:stretch>
        </p:blipFill>
        <p:spPr bwMode="auto">
          <a:xfrm>
            <a:off x="5105400" y="2286000"/>
            <a:ext cx="1645919" cy="685800"/>
          </a:xfrm>
          <a:prstGeom prst="rect">
            <a:avLst/>
          </a:prstGeom>
          <a:noFill/>
        </p:spPr>
      </p:pic>
      <p:cxnSp>
        <p:nvCxnSpPr>
          <p:cNvPr id="142" name="Curved Connector 141"/>
          <p:cNvCxnSpPr>
            <a:endCxn id="1028" idx="1"/>
          </p:cNvCxnSpPr>
          <p:nvPr/>
        </p:nvCxnSpPr>
        <p:spPr>
          <a:xfrm flipV="1">
            <a:off x="4191000" y="2628900"/>
            <a:ext cx="914400" cy="4191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3" name="Curved Connector 142"/>
          <p:cNvCxnSpPr>
            <a:endCxn id="1026" idx="2"/>
          </p:cNvCxnSpPr>
          <p:nvPr/>
        </p:nvCxnSpPr>
        <p:spPr>
          <a:xfrm flipV="1">
            <a:off x="5638800" y="2087880"/>
            <a:ext cx="1752600" cy="1363980"/>
          </a:xfrm>
          <a:prstGeom prst="curved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5" name="Curved Connector 144"/>
          <p:cNvCxnSpPr/>
          <p:nvPr/>
        </p:nvCxnSpPr>
        <p:spPr>
          <a:xfrm flipV="1">
            <a:off x="3810000" y="2971800"/>
            <a:ext cx="1371600" cy="12573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7" name="Curved Connector 146"/>
          <p:cNvCxnSpPr/>
          <p:nvPr/>
        </p:nvCxnSpPr>
        <p:spPr>
          <a:xfrm flipV="1">
            <a:off x="6172200" y="5943600"/>
            <a:ext cx="609600" cy="1905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 xmlns:a16="http://schemas.microsoft.com/office/drawing/2014/main" id="{0E692C33-6026-D71A-172E-E626AC88238D}"/>
              </a:ext>
            </a:extLst>
          </p:cNvPr>
          <p:cNvCxnSpPr>
            <a:cxnSpLocks/>
          </p:cNvCxnSpPr>
          <p:nvPr/>
        </p:nvCxnSpPr>
        <p:spPr>
          <a:xfrm>
            <a:off x="6248400" y="6324600"/>
            <a:ext cx="457200" cy="175121"/>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6705600" y="5867400"/>
            <a:ext cx="1733039" cy="307777"/>
          </a:xfrm>
          <a:prstGeom prst="rect">
            <a:avLst/>
          </a:prstGeom>
        </p:spPr>
        <p:txBody>
          <a:bodyPr wrap="none">
            <a:spAutoFit/>
          </a:bodyPr>
          <a:lstStyle/>
          <a:p>
            <a:r>
              <a:rPr lang="en-US" sz="1400" b="1" dirty="0" smtClean="0"/>
              <a:t>= primarily HF digital</a:t>
            </a:r>
            <a:endParaRPr lang="en-US" sz="1400" dirty="0"/>
          </a:p>
        </p:txBody>
      </p:sp>
      <p:sp>
        <p:nvSpPr>
          <p:cNvPr id="152" name="Rectangle 151"/>
          <p:cNvSpPr/>
          <p:nvPr/>
        </p:nvSpPr>
        <p:spPr>
          <a:xfrm>
            <a:off x="6705600" y="6324600"/>
            <a:ext cx="2427203" cy="307777"/>
          </a:xfrm>
          <a:prstGeom prst="rect">
            <a:avLst/>
          </a:prstGeom>
        </p:spPr>
        <p:txBody>
          <a:bodyPr wrap="none">
            <a:spAutoFit/>
          </a:bodyPr>
          <a:lstStyle/>
          <a:p>
            <a:r>
              <a:rPr lang="en-US" sz="1400" b="1" dirty="0" smtClean="0"/>
              <a:t>= primarily VHF/UHF FM voice</a:t>
            </a:r>
            <a:endParaRPr lang="en-US" sz="1400" dirty="0"/>
          </a:p>
        </p:txBody>
      </p:sp>
      <p:sp>
        <p:nvSpPr>
          <p:cNvPr id="43" name="Rectangle 42"/>
          <p:cNvSpPr/>
          <p:nvPr/>
        </p:nvSpPr>
        <p:spPr>
          <a:xfrm>
            <a:off x="5943600" y="3124200"/>
            <a:ext cx="533400" cy="261610"/>
          </a:xfrm>
          <a:prstGeom prst="rect">
            <a:avLst/>
          </a:prstGeom>
        </p:spPr>
        <p:txBody>
          <a:bodyPr wrap="square">
            <a:spAutoFit/>
          </a:bodyPr>
          <a:lstStyle/>
          <a:p>
            <a:pPr algn="ctr"/>
            <a:r>
              <a:rPr lang="en-US" sz="1100" b="1" dirty="0" smtClean="0">
                <a:solidFill>
                  <a:srgbClr val="FF0000"/>
                </a:solidFill>
              </a:rPr>
              <a:t>TBD</a:t>
            </a:r>
            <a:endParaRPr lang="en-US" sz="1100" dirty="0"/>
          </a:p>
        </p:txBody>
      </p:sp>
      <p:cxnSp>
        <p:nvCxnSpPr>
          <p:cNvPr id="44" name="Curved Connector 43"/>
          <p:cNvCxnSpPr/>
          <p:nvPr/>
        </p:nvCxnSpPr>
        <p:spPr>
          <a:xfrm rot="16200000" flipV="1">
            <a:off x="3352800" y="4038600"/>
            <a:ext cx="1676400" cy="1219200"/>
          </a:xfrm>
          <a:prstGeom prst="curvedConnector3">
            <a:avLst>
              <a:gd name="adj1" fmla="val 4137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819400" y="4191000"/>
            <a:ext cx="914400" cy="400110"/>
          </a:xfrm>
          <a:prstGeom prst="rect">
            <a:avLst/>
          </a:prstGeom>
        </p:spPr>
        <p:txBody>
          <a:bodyPr wrap="square">
            <a:spAutoFit/>
          </a:bodyPr>
          <a:lstStyle/>
          <a:p>
            <a:pPr algn="ctr"/>
            <a:r>
              <a:rPr lang="en-US" sz="1000" b="1" dirty="0" smtClean="0">
                <a:solidFill>
                  <a:srgbClr val="FF0000"/>
                </a:solidFill>
              </a:rPr>
              <a:t>Peer-to-Peer </a:t>
            </a:r>
            <a:r>
              <a:rPr lang="en-US" sz="1000" b="1" dirty="0" err="1" smtClean="0">
                <a:solidFill>
                  <a:srgbClr val="FF0000"/>
                </a:solidFill>
              </a:rPr>
              <a:t>Winlink</a:t>
            </a:r>
            <a:r>
              <a:rPr lang="en-US" sz="1000" b="1" dirty="0" smtClean="0">
                <a:solidFill>
                  <a:srgbClr val="FF0000"/>
                </a:solidFill>
              </a:rPr>
              <a:t> (TBD)</a:t>
            </a:r>
            <a:endParaRPr lang="en-US" sz="1000" dirty="0"/>
          </a:p>
        </p:txBody>
      </p:sp>
      <p:pic>
        <p:nvPicPr>
          <p:cNvPr id="1027" name="Picture 3"/>
          <p:cNvPicPr>
            <a:picLocks noChangeAspect="1" noChangeArrowheads="1"/>
          </p:cNvPicPr>
          <p:nvPr/>
        </p:nvPicPr>
        <p:blipFill>
          <a:blip r:embed="rId9"/>
          <a:srcRect/>
          <a:stretch>
            <a:fillRect/>
          </a:stretch>
        </p:blipFill>
        <p:spPr bwMode="auto">
          <a:xfrm>
            <a:off x="7543800" y="2438400"/>
            <a:ext cx="609600" cy="910542"/>
          </a:xfrm>
          <a:prstGeom prst="rect">
            <a:avLst/>
          </a:prstGeom>
          <a:noFill/>
          <a:ln w="9525">
            <a:noFill/>
            <a:miter lim="800000"/>
            <a:headEnd/>
            <a:tailEnd/>
          </a:ln>
          <a:effectLst/>
        </p:spPr>
      </p:pic>
      <p:pic>
        <p:nvPicPr>
          <p:cNvPr id="46" name="Picture 3"/>
          <p:cNvPicPr>
            <a:picLocks noChangeAspect="1" noChangeArrowheads="1"/>
          </p:cNvPicPr>
          <p:nvPr/>
        </p:nvPicPr>
        <p:blipFill>
          <a:blip r:embed="rId9"/>
          <a:srcRect/>
          <a:stretch>
            <a:fillRect/>
          </a:stretch>
        </p:blipFill>
        <p:spPr bwMode="auto">
          <a:xfrm>
            <a:off x="7315200" y="4724400"/>
            <a:ext cx="609600" cy="910542"/>
          </a:xfrm>
          <a:prstGeom prst="rect">
            <a:avLst/>
          </a:prstGeom>
          <a:noFill/>
          <a:ln w="9525">
            <a:noFill/>
            <a:miter lim="800000"/>
            <a:headEnd/>
            <a:tailEnd/>
          </a:ln>
          <a:effectLst/>
        </p:spPr>
      </p:pic>
      <p:pic>
        <p:nvPicPr>
          <p:cNvPr id="3" name="Picture 4"/>
          <p:cNvPicPr>
            <a:picLocks noChangeAspect="1" noChangeArrowheads="1"/>
          </p:cNvPicPr>
          <p:nvPr/>
        </p:nvPicPr>
        <p:blipFill>
          <a:blip r:embed="rId2"/>
          <a:srcRect/>
          <a:stretch>
            <a:fillRect/>
          </a:stretch>
        </p:blipFill>
        <p:spPr bwMode="auto">
          <a:xfrm>
            <a:off x="1524000" y="5410200"/>
            <a:ext cx="762000" cy="618565"/>
          </a:xfrm>
          <a:prstGeom prst="rect">
            <a:avLst/>
          </a:prstGeom>
          <a:noFill/>
          <a:ln w="9525">
            <a:noFill/>
            <a:miter lim="800000"/>
            <a:headEnd/>
            <a:tailEnd/>
          </a:ln>
          <a:effectLst/>
        </p:spPr>
      </p:pic>
      <p:pic>
        <p:nvPicPr>
          <p:cNvPr id="48" name="Picture 4"/>
          <p:cNvPicPr>
            <a:picLocks noChangeAspect="1" noChangeArrowheads="1"/>
          </p:cNvPicPr>
          <p:nvPr/>
        </p:nvPicPr>
        <p:blipFill>
          <a:blip r:embed="rId2"/>
          <a:srcRect/>
          <a:stretch>
            <a:fillRect/>
          </a:stretch>
        </p:blipFill>
        <p:spPr bwMode="auto">
          <a:xfrm>
            <a:off x="2590800" y="5410200"/>
            <a:ext cx="762000" cy="618565"/>
          </a:xfrm>
          <a:prstGeom prst="rect">
            <a:avLst/>
          </a:prstGeom>
          <a:noFill/>
          <a:ln w="9525">
            <a:noFill/>
            <a:miter lim="800000"/>
            <a:headEnd/>
            <a:tailEnd/>
          </a:ln>
          <a:effectLst/>
        </p:spPr>
      </p:pic>
      <p:pic>
        <p:nvPicPr>
          <p:cNvPr id="49" name="Picture 4"/>
          <p:cNvPicPr>
            <a:picLocks noChangeAspect="1" noChangeArrowheads="1"/>
          </p:cNvPicPr>
          <p:nvPr/>
        </p:nvPicPr>
        <p:blipFill>
          <a:blip r:embed="rId2"/>
          <a:srcRect/>
          <a:stretch>
            <a:fillRect/>
          </a:stretch>
        </p:blipFill>
        <p:spPr bwMode="auto">
          <a:xfrm>
            <a:off x="3657600" y="5410200"/>
            <a:ext cx="762000" cy="618565"/>
          </a:xfrm>
          <a:prstGeom prst="rect">
            <a:avLst/>
          </a:prstGeom>
          <a:noFill/>
          <a:ln w="9525">
            <a:noFill/>
            <a:miter lim="800000"/>
            <a:headEnd/>
            <a:tailEnd/>
          </a:ln>
          <a:effectLst/>
        </p:spPr>
      </p:pic>
      <p:pic>
        <p:nvPicPr>
          <p:cNvPr id="1030" name="Picture 6"/>
          <p:cNvPicPr>
            <a:picLocks noChangeAspect="1" noChangeArrowheads="1"/>
          </p:cNvPicPr>
          <p:nvPr/>
        </p:nvPicPr>
        <p:blipFill>
          <a:blip r:embed="rId10"/>
          <a:srcRect/>
          <a:stretch>
            <a:fillRect/>
          </a:stretch>
        </p:blipFill>
        <p:spPr bwMode="auto">
          <a:xfrm>
            <a:off x="152400" y="5486400"/>
            <a:ext cx="1266825" cy="4667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a:bodyPr>
          <a:lstStyle/>
          <a:p>
            <a:r>
              <a:rPr lang="en-US" sz="3600" b="1" dirty="0"/>
              <a:t>Planned </a:t>
            </a:r>
            <a:r>
              <a:rPr lang="en-US" sz="3600" b="1" dirty="0" smtClean="0"/>
              <a:t>Stations/Positions (1 of 4)</a:t>
            </a:r>
            <a:endParaRPr lang="en-US" sz="3600" b="1"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r>
              <a:rPr lang="en-US" dirty="0" smtClean="0"/>
              <a:t>Simulated shelters supported by fixed stations</a:t>
            </a:r>
          </a:p>
          <a:p>
            <a:pPr lvl="1"/>
            <a:r>
              <a:rPr lang="en-US" dirty="0" smtClean="0"/>
              <a:t>VHF/UHF for in-county </a:t>
            </a:r>
            <a:r>
              <a:rPr lang="en-US" dirty="0" err="1" smtClean="0"/>
              <a:t>comms</a:t>
            </a:r>
            <a:r>
              <a:rPr lang="en-US" dirty="0" smtClean="0"/>
              <a:t> to net control</a:t>
            </a:r>
          </a:p>
          <a:p>
            <a:pPr lvl="1"/>
            <a:r>
              <a:rPr lang="en-US" dirty="0" smtClean="0"/>
              <a:t>HF for NTS welfare messages (depending on operator capabilities)</a:t>
            </a:r>
          </a:p>
          <a:p>
            <a:r>
              <a:rPr lang="en-US" dirty="0" smtClean="0"/>
              <a:t>Two types of fixed stations</a:t>
            </a:r>
          </a:p>
          <a:p>
            <a:pPr lvl="1"/>
            <a:r>
              <a:rPr lang="en-US" dirty="0" smtClean="0"/>
              <a:t>Operators with portable or mobile VHF/UHF FM capability to operate from designated locations within the county </a:t>
            </a:r>
          </a:p>
          <a:p>
            <a:pPr lvl="1"/>
            <a:r>
              <a:rPr lang="en-US" dirty="0" smtClean="0"/>
              <a:t>Operators participating from their home (or other) locations that have VHF/UHF FM capability.  </a:t>
            </a:r>
            <a:endParaRPr lang="en-US" sz="2400" dirty="0" smtClean="0"/>
          </a:p>
          <a:p>
            <a:r>
              <a:rPr lang="en-US" dirty="0" smtClean="0"/>
              <a:t>Optional additional HF </a:t>
            </a:r>
            <a:r>
              <a:rPr lang="en-US" dirty="0" err="1" smtClean="0"/>
              <a:t>WinLink</a:t>
            </a:r>
            <a:r>
              <a:rPr lang="en-US" dirty="0" smtClean="0"/>
              <a:t> capability is encouraged but not required.  </a:t>
            </a:r>
          </a:p>
          <a:p>
            <a:pPr lvl="1"/>
            <a:r>
              <a:rPr lang="en-US" dirty="0" smtClean="0"/>
              <a:t>Simulated traffic to handle:  </a:t>
            </a:r>
          </a:p>
          <a:p>
            <a:pPr lvl="2"/>
            <a:r>
              <a:rPr lang="en-US" dirty="0" smtClean="0"/>
              <a:t>number of injured, medical care needed, supplies needed</a:t>
            </a:r>
          </a:p>
          <a:p>
            <a:pPr lvl="2"/>
            <a:r>
              <a:rPr lang="en-US" dirty="0" smtClean="0"/>
              <a:t>welfare messages to relatives </a:t>
            </a:r>
          </a:p>
          <a:p>
            <a:pPr lvl="2"/>
            <a:r>
              <a:rPr lang="en-US" dirty="0" smtClean="0"/>
              <a:t>Both voice and </a:t>
            </a:r>
            <a:r>
              <a:rPr lang="en-US" dirty="0" err="1" smtClean="0"/>
              <a:t>Winlink</a:t>
            </a:r>
            <a:r>
              <a:rPr lang="en-US" dirty="0" smtClean="0"/>
              <a:t> (depending on operator capabilities)</a:t>
            </a:r>
          </a:p>
          <a:p>
            <a:pPr lvl="1"/>
            <a:r>
              <a:rPr lang="en-US" dirty="0" smtClean="0"/>
              <a:t>Adjust number of stations depending on number of volunteers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Mobile stations</a:t>
            </a:r>
          </a:p>
          <a:p>
            <a:pPr lvl="1"/>
            <a:r>
              <a:rPr lang="en-US" dirty="0" smtClean="0"/>
              <a:t>VHF/UHF FM for in-county </a:t>
            </a:r>
            <a:r>
              <a:rPr lang="en-US" dirty="0" err="1" smtClean="0"/>
              <a:t>comms</a:t>
            </a:r>
            <a:endParaRPr lang="en-US" dirty="0" smtClean="0"/>
          </a:p>
          <a:p>
            <a:pPr lvl="1"/>
            <a:r>
              <a:rPr lang="en-US" dirty="0" smtClean="0"/>
              <a:t>Rovers to report status of various things such as bridges, power stations, road conditions around the county, and to transport supplies as dispatched by Net Control</a:t>
            </a:r>
          </a:p>
          <a:p>
            <a:pPr lvl="1"/>
            <a:r>
              <a:rPr lang="en-US" dirty="0" smtClean="0"/>
              <a:t>Adjust number of stations depending on number of volunteers</a:t>
            </a:r>
          </a:p>
          <a:p>
            <a:endParaRPr lang="en-US" dirty="0"/>
          </a:p>
        </p:txBody>
      </p:sp>
      <p:sp>
        <p:nvSpPr>
          <p:cNvPr id="4" name="Title 1"/>
          <p:cNvSpPr>
            <a:spLocks noGrp="1"/>
          </p:cNvSpPr>
          <p:nvPr>
            <p:ph type="title"/>
          </p:nvPr>
        </p:nvSpPr>
        <p:spPr>
          <a:xfrm>
            <a:off x="457200" y="152400"/>
            <a:ext cx="8229600" cy="838200"/>
          </a:xfrm>
        </p:spPr>
        <p:txBody>
          <a:bodyPr>
            <a:normAutofit/>
          </a:bodyPr>
          <a:lstStyle/>
          <a:p>
            <a:r>
              <a:rPr lang="en-US" sz="3600" b="1" dirty="0"/>
              <a:t>Planned </a:t>
            </a:r>
            <a:r>
              <a:rPr lang="en-US" sz="3600" b="1" dirty="0" smtClean="0"/>
              <a:t>Stations/Positions (2 of 4)</a:t>
            </a:r>
            <a:endParaRPr lang="en-U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Planned Stations/Positions (3 of 4)</a:t>
            </a:r>
            <a:endParaRPr lang="en-US" sz="2200" b="1" dirty="0" smtClean="0"/>
          </a:p>
        </p:txBody>
      </p:sp>
      <p:sp>
        <p:nvSpPr>
          <p:cNvPr id="3" name="Content Placeholder 2"/>
          <p:cNvSpPr>
            <a:spLocks noGrp="1"/>
          </p:cNvSpPr>
          <p:nvPr>
            <p:ph idx="1"/>
          </p:nvPr>
        </p:nvSpPr>
        <p:spPr/>
        <p:txBody>
          <a:bodyPr>
            <a:normAutofit fontScale="92500"/>
          </a:bodyPr>
          <a:lstStyle/>
          <a:p>
            <a:r>
              <a:rPr lang="en-US" dirty="0" smtClean="0"/>
              <a:t>Loudoun </a:t>
            </a:r>
            <a:r>
              <a:rPr lang="en-US" dirty="0" err="1" smtClean="0"/>
              <a:t>Inova</a:t>
            </a:r>
            <a:r>
              <a:rPr lang="en-US" dirty="0" smtClean="0"/>
              <a:t> Hospital ARES Station</a:t>
            </a:r>
          </a:p>
          <a:p>
            <a:pPr lvl="1"/>
            <a:r>
              <a:rPr lang="en-US" sz="2700" dirty="0" smtClean="0"/>
              <a:t>VHF/UHF for in-county </a:t>
            </a:r>
            <a:r>
              <a:rPr lang="en-US" sz="2700" dirty="0" err="1" smtClean="0"/>
              <a:t>comms</a:t>
            </a:r>
            <a:r>
              <a:rPr lang="en-US" sz="2700" dirty="0" smtClean="0"/>
              <a:t> to Loudoun Emergency Operations Center and shelters as needed</a:t>
            </a:r>
          </a:p>
          <a:p>
            <a:pPr lvl="1"/>
            <a:r>
              <a:rPr lang="en-US" sz="2700" dirty="0" smtClean="0"/>
              <a:t>Potential external </a:t>
            </a:r>
            <a:r>
              <a:rPr lang="en-US" sz="2700" dirty="0" err="1" smtClean="0"/>
              <a:t>Winlink</a:t>
            </a:r>
            <a:r>
              <a:rPr lang="en-US" sz="2700" dirty="0" smtClean="0"/>
              <a:t> connection</a:t>
            </a:r>
          </a:p>
          <a:p>
            <a:pPr lvl="1"/>
            <a:r>
              <a:rPr lang="en-US" sz="2700" dirty="0" smtClean="0"/>
              <a:t>Operators:</a:t>
            </a:r>
          </a:p>
          <a:p>
            <a:pPr lvl="2"/>
            <a:r>
              <a:rPr lang="en-US" sz="2300" dirty="0" smtClean="0"/>
              <a:t>Dan Sloan K4BCR</a:t>
            </a:r>
          </a:p>
          <a:p>
            <a:pPr lvl="2"/>
            <a:r>
              <a:rPr lang="en-US" sz="2300" dirty="0" smtClean="0"/>
              <a:t>Marc </a:t>
            </a:r>
            <a:r>
              <a:rPr lang="en-US" sz="2300" dirty="0" err="1" smtClean="0"/>
              <a:t>Spaziano</a:t>
            </a:r>
            <a:r>
              <a:rPr lang="en-US" sz="2300" dirty="0" smtClean="0"/>
              <a:t> N1BED</a:t>
            </a:r>
          </a:p>
          <a:p>
            <a:pPr lvl="1"/>
            <a:r>
              <a:rPr lang="en-US" sz="2700" dirty="0" smtClean="0"/>
              <a:t>Simulated traffic to handle:  </a:t>
            </a:r>
          </a:p>
          <a:p>
            <a:pPr lvl="2"/>
            <a:r>
              <a:rPr lang="en-US" sz="2300" dirty="0" smtClean="0"/>
              <a:t>number of injured, medical care needed, supplies needed</a:t>
            </a:r>
          </a:p>
          <a:p>
            <a:pPr lvl="2"/>
            <a:r>
              <a:rPr lang="en-US" sz="2300" dirty="0" smtClean="0"/>
              <a:t>FM Voice</a:t>
            </a:r>
            <a:endParaRPr lang="en-US" sz="2700" dirty="0" smtClean="0"/>
          </a:p>
          <a:p>
            <a:pPr lvl="1"/>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b="1" dirty="0"/>
              <a:t>Planned </a:t>
            </a:r>
            <a:r>
              <a:rPr lang="en-US" sz="3600" b="1" dirty="0" smtClean="0"/>
              <a:t>Stations/Positions (4 of 4)</a:t>
            </a:r>
            <a:endParaRPr lang="en-US" sz="3600" b="1"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r>
              <a:rPr lang="en-US" dirty="0" smtClean="0"/>
              <a:t>Loudoun Emergency Operations Center (EOC)</a:t>
            </a:r>
          </a:p>
          <a:p>
            <a:pPr lvl="1"/>
            <a:r>
              <a:rPr lang="en-US" dirty="0" smtClean="0"/>
              <a:t>Net control for </a:t>
            </a:r>
            <a:r>
              <a:rPr lang="en-US" dirty="0" err="1" smtClean="0"/>
              <a:t>comm</a:t>
            </a:r>
            <a:r>
              <a:rPr lang="en-US" dirty="0" smtClean="0"/>
              <a:t> nets (in-county </a:t>
            </a:r>
            <a:r>
              <a:rPr lang="en-US" dirty="0" err="1" smtClean="0"/>
              <a:t>comms</a:t>
            </a:r>
            <a:r>
              <a:rPr lang="en-US" dirty="0" smtClean="0"/>
              <a:t>)</a:t>
            </a:r>
          </a:p>
          <a:p>
            <a:pPr lvl="1"/>
            <a:r>
              <a:rPr lang="en-US" dirty="0" smtClean="0"/>
              <a:t>Execute MSEL </a:t>
            </a:r>
          </a:p>
          <a:p>
            <a:pPr lvl="1"/>
            <a:r>
              <a:rPr lang="en-US" dirty="0" smtClean="0"/>
              <a:t>External interface to Red Cross, and other supported agencies, Virginia Section ARES (may not be used for this exercise)</a:t>
            </a:r>
          </a:p>
          <a:p>
            <a:pPr lvl="1"/>
            <a:r>
              <a:rPr lang="en-US" dirty="0" smtClean="0"/>
              <a:t>Operators:</a:t>
            </a:r>
          </a:p>
          <a:p>
            <a:pPr lvl="2"/>
            <a:r>
              <a:rPr lang="en-US" dirty="0" smtClean="0"/>
              <a:t>Scott Morse WB6EFW</a:t>
            </a:r>
          </a:p>
          <a:p>
            <a:pPr lvl="2"/>
            <a:r>
              <a:rPr lang="en-US" dirty="0" smtClean="0"/>
              <a:t>Ron White KQ4IBI</a:t>
            </a:r>
          </a:p>
          <a:p>
            <a:pPr lvl="2"/>
            <a:r>
              <a:rPr lang="en-US" dirty="0" smtClean="0"/>
              <a:t>Steve </a:t>
            </a:r>
            <a:r>
              <a:rPr lang="en-US" dirty="0" err="1" smtClean="0"/>
              <a:t>Radloff</a:t>
            </a:r>
            <a:r>
              <a:rPr lang="en-US" dirty="0" smtClean="0"/>
              <a:t> N4RAF</a:t>
            </a:r>
          </a:p>
          <a:p>
            <a:pPr lvl="2"/>
            <a:r>
              <a:rPr lang="en-US" dirty="0" smtClean="0"/>
              <a:t>Doug McNulty KM4GC</a:t>
            </a:r>
          </a:p>
          <a:p>
            <a:pPr lvl="1"/>
            <a:r>
              <a:rPr lang="en-US" dirty="0" smtClean="0"/>
              <a:t>Simulated Traffic to handle:  </a:t>
            </a:r>
          </a:p>
          <a:p>
            <a:pPr lvl="2"/>
            <a:r>
              <a:rPr lang="en-US" dirty="0" smtClean="0"/>
              <a:t>Primary interface with county emergency personnel</a:t>
            </a:r>
          </a:p>
          <a:p>
            <a:pPr lvl="2"/>
            <a:r>
              <a:rPr lang="en-US" dirty="0" smtClean="0"/>
              <a:t>number of injured, medical care needed, supplies needed</a:t>
            </a:r>
          </a:p>
          <a:p>
            <a:pPr lvl="2"/>
            <a:r>
              <a:rPr lang="en-US" dirty="0" smtClean="0"/>
              <a:t>welfare messages to relatives (both in and out of county?)</a:t>
            </a:r>
          </a:p>
          <a:p>
            <a:pPr lvl="2"/>
            <a:r>
              <a:rPr lang="en-US" dirty="0" smtClean="0"/>
              <a:t>Dispatch mobile stations</a:t>
            </a:r>
          </a:p>
          <a:p>
            <a:pPr lvl="2"/>
            <a:r>
              <a:rPr lang="en-US" dirty="0" smtClean="0"/>
              <a:t>Both voice and </a:t>
            </a:r>
            <a:r>
              <a:rPr lang="en-US" dirty="0" err="1" smtClean="0"/>
              <a:t>Winlink</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1864</Words>
  <Application>Microsoft Office PowerPoint</Application>
  <PresentationFormat>On-screen Show (4:3)</PresentationFormat>
  <Paragraphs>361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2024 Loudoun ARES Simulated Emergency Test (SET) Plan</vt:lpstr>
      <vt:lpstr>Background</vt:lpstr>
      <vt:lpstr>Purpose &amp; Scope</vt:lpstr>
      <vt:lpstr>Scenario (adapted from the Virginia ARES 2024 SET Plan)</vt:lpstr>
      <vt:lpstr>Loudon ARES Connectivity Concept</vt:lpstr>
      <vt:lpstr>Planned Stations/Positions (1 of 4)</vt:lpstr>
      <vt:lpstr>Planned Stations/Positions (2 of 4)</vt:lpstr>
      <vt:lpstr>Planned Stations/Positions (3 of 4)</vt:lpstr>
      <vt:lpstr>Planned Stations/Positions (4 of 4)</vt:lpstr>
      <vt:lpstr>Candidate Simulated Loudoun County Shelter Locations for Portable Stations</vt:lpstr>
      <vt:lpstr>Comm Plan</vt:lpstr>
      <vt:lpstr>INCIDENT RADIO COMMUNICATIONS PLAN (ICS 205) – DRAFT as of 14:00 24 Sep 24 not final</vt:lpstr>
      <vt:lpstr>Master Scenario Events List (MSEL) Summary (in work)</vt:lpstr>
      <vt:lpstr>Items Planned to be Issued to Operators Prior to SET</vt:lpstr>
      <vt:lpstr>Exercise Metrics</vt:lpstr>
      <vt:lpstr>Actions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 McNulty</dc:creator>
  <cp:lastModifiedBy>Doug McNulty</cp:lastModifiedBy>
  <cp:revision>90</cp:revision>
  <dcterms:created xsi:type="dcterms:W3CDTF">2024-08-11T12:38:26Z</dcterms:created>
  <dcterms:modified xsi:type="dcterms:W3CDTF">2024-09-27T18:44:50Z</dcterms:modified>
</cp:coreProperties>
</file>