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embeddedFontLst>
    <p:embeddedFont>
      <p:font typeface="Play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lay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Play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4c8ef7967_0_3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4c8ef796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4c8ef7967_0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4c8ef7967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4c8ef79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4c8ef79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4c8ef7967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4c8ef796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4c8ef7967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4c8ef796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4c8ef7967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4c8ef7967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1224951" y="365125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224951" y="365125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224951" y="365125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24951" y="365125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Loudoun Amateur Radio Group"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42929" y="1135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turn to Home"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2188" y="113506"/>
            <a:ext cx="886883" cy="914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facebook.com/share/p/1DtTVqTgXJ/" TargetMode="External"/><Relationship Id="rId4" Type="http://schemas.openxmlformats.org/officeDocument/2006/relationships/hyperlink" Target="https://www.facebook.com/share/p/1DtTVqTgXJ/" TargetMode="External"/><Relationship Id="rId5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facebook.com/share/p/15jFmDqAxd/" TargetMode="External"/><Relationship Id="rId4" Type="http://schemas.openxmlformats.org/officeDocument/2006/relationships/hyperlink" Target="https://docs.google.com/document/d/1KRdkOS0wO3xPCaPkfnSQeIwAL69putqTyeGqkKp70tk/edit?usp=sharing" TargetMode="External"/><Relationship Id="rId9" Type="http://schemas.openxmlformats.org/officeDocument/2006/relationships/image" Target="../media/image44.png"/><Relationship Id="rId5" Type="http://schemas.openxmlformats.org/officeDocument/2006/relationships/hyperlink" Target="https://www.facebook.com/share/p/15wdWKYiAS/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acebook.com/share/p/1C2Jb3KMQk/" TargetMode="External"/><Relationship Id="rId4" Type="http://schemas.openxmlformats.org/officeDocument/2006/relationships/hyperlink" Target="https://www.facebook.com/share/p/1AsAmNUB4N/" TargetMode="External"/><Relationship Id="rId9" Type="http://schemas.openxmlformats.org/officeDocument/2006/relationships/image" Target="../media/image43.png"/><Relationship Id="rId5" Type="http://schemas.openxmlformats.org/officeDocument/2006/relationships/hyperlink" Target="https://www.facebook.com/share/p/1KTqqeuPy3/" TargetMode="External"/><Relationship Id="rId6" Type="http://schemas.openxmlformats.org/officeDocument/2006/relationships/hyperlink" Target="https://www.facebook.com/share/p/19JkpUFUuu/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33.jpg"/><Relationship Id="rId6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share/p/15JBPysDnq/" TargetMode="External"/><Relationship Id="rId10" Type="http://schemas.openxmlformats.org/officeDocument/2006/relationships/hyperlink" Target="https://www.facebook.com/share/p/19pTnmohzB/" TargetMode="External"/><Relationship Id="rId13" Type="http://schemas.openxmlformats.org/officeDocument/2006/relationships/image" Target="../media/image37.png"/><Relationship Id="rId12" Type="http://schemas.openxmlformats.org/officeDocument/2006/relationships/hyperlink" Target="https://www.facebook.com/share/p/14fECbT1M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live/oqKx6ytN96k?si=itFpW6W0ojCK06vH" TargetMode="External"/><Relationship Id="rId4" Type="http://schemas.openxmlformats.org/officeDocument/2006/relationships/hyperlink" Target="https://docs.google.com/presentation/d/1anfV14iOZqcN-dZ8fsWh4fI4AbC5HIB-HHhqHip2VUA/edit?usp=sharing" TargetMode="External"/><Relationship Id="rId9" Type="http://schemas.openxmlformats.org/officeDocument/2006/relationships/hyperlink" Target="https://www.facebook.com/share/p/18UxSYdyo3/" TargetMode="External"/><Relationship Id="rId14" Type="http://schemas.openxmlformats.org/officeDocument/2006/relationships/image" Target="../media/image40.png"/><Relationship Id="rId5" Type="http://schemas.openxmlformats.org/officeDocument/2006/relationships/hyperlink" Target="https://www.loudounnow.com/news/hams-give-hillsboro-charter-students-a-space-station-hookup/article_d04aa764-b811-11ef-945d-975b52ccc1c5.html" TargetMode="External"/><Relationship Id="rId6" Type="http://schemas.openxmlformats.org/officeDocument/2006/relationships/hyperlink" Target="https://www.loudountimes.com/0local-or-not/1local/hillsboro-students-connect-with-international-space-station-by-ham-radio/article_cabb4b64-b8c0-11ef-9ef4-1fb2fa8424ab.html" TargetMode="External"/><Relationship Id="rId7" Type="http://schemas.openxmlformats.org/officeDocument/2006/relationships/hyperlink" Target="https://www.fox5dc.com/video/1560968" TargetMode="External"/><Relationship Id="rId8" Type="http://schemas.openxmlformats.org/officeDocument/2006/relationships/hyperlink" Target="https://www.dcnewsnow.com/news/local-news/virginia/loudoun-county/hillsboro-academy-steam-students-get-to-chat-with-astronaut-on-orbiting-space-station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38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rrl.informz.net/arrl/data/images/Radio%20Waves%202024%20December%20Volume%203.pdf" TargetMode="External"/><Relationship Id="rId4" Type="http://schemas.openxmlformats.org/officeDocument/2006/relationships/image" Target="../media/image27.jpg"/><Relationship Id="rId5" Type="http://schemas.openxmlformats.org/officeDocument/2006/relationships/image" Target="../media/image17.jpg"/><Relationship Id="rId6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g"/><Relationship Id="rId4" Type="http://schemas.openxmlformats.org/officeDocument/2006/relationships/image" Target="../media/image48.jpg"/><Relationship Id="rId5" Type="http://schemas.openxmlformats.org/officeDocument/2006/relationships/image" Target="../media/image47.jpg"/><Relationship Id="rId6" Type="http://schemas.openxmlformats.org/officeDocument/2006/relationships/image" Target="../media/image50.jpg"/><Relationship Id="rId7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Relationship Id="rId6" Type="http://schemas.openxmlformats.org/officeDocument/2006/relationships/image" Target="../media/image5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hyperlink" Target="https://www.heywhatsthat.com/?view=MAX7MXL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facebook.com/share/p/18sDcWDtq2/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3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24.jpg"/><Relationship Id="rId8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ctrTitle"/>
          </p:nvPr>
        </p:nvSpPr>
        <p:spPr>
          <a:xfrm>
            <a:off x="838800" y="1541825"/>
            <a:ext cx="98292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/>
              <a:t>“Speaker to Space People”</a:t>
            </a:r>
            <a:endParaRPr/>
          </a:p>
        </p:txBody>
      </p:sp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Hillsboro Charter Academy ARISS Contact After Action Report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Megan Tucker KQ4MAM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Steve Greene KS1G</a:t>
            </a:r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73400" y="6375625"/>
            <a:ext cx="604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Loudoun Amateur Radio Group (LARG) January Meeting, 1/18/25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1060400" y="188942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Wyatt, </a:t>
            </a:r>
            <a:r>
              <a:rPr lang="en-US"/>
              <a:t>HCA 5th Grader, </a:t>
            </a:r>
            <a:r>
              <a:rPr lang="en-US"/>
              <a:t>Gets LICENSED!</a:t>
            </a:r>
            <a:endParaRPr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415600" y="1536625"/>
            <a:ext cx="44715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Social Media Post from ARRL!!!!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</a:t>
            </a:r>
            <a:r>
              <a:rPr lang="en-US" u="sng">
                <a:solidFill>
                  <a:schemeClr val="hlink"/>
                </a:solidFill>
                <a:hlinkClick r:id="rId4"/>
              </a:rPr>
              <a:t>ttps://www.facebook.com/share/p/1DtTVqTgXJ/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7673" y="903700"/>
            <a:ext cx="5503074" cy="58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Preparing the Radio Gear</a:t>
            </a:r>
            <a:endParaRPr/>
          </a:p>
        </p:txBody>
      </p:sp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462950" y="1647375"/>
            <a:ext cx="7569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Antenna Repairs Needed!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Field Day – 2M antenna shows a &gt; 10:1 SWR!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Tested, Disassembled, Cleaned the entire driven element system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Replaced the phasing harnesses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Replaced one of the driven element assemblies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Re-Tested – All Good!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Trailer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Add Junction Box for antenna, rotator, and preamp cables  - easier separation of cables for testing and storage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Extension cables for rotators, preamps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A/V Integration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Test radios with XLR inputs, Brian’s audio gear</a:t>
            </a:r>
            <a:endParaRPr/>
          </a:p>
        </p:txBody>
      </p:sp>
      <p:pic>
        <p:nvPicPr>
          <p:cNvPr id="181" name="Google Shape;181;p24" title="PXL_20241207_183516716.jpg"/>
          <p:cNvPicPr preferRelativeResize="0"/>
          <p:nvPr/>
        </p:nvPicPr>
        <p:blipFill rotWithShape="1">
          <a:blip r:embed="rId3">
            <a:alphaModFix/>
          </a:blip>
          <a:srcRect b="24723" l="0" r="15002" t="4819"/>
          <a:stretch/>
        </p:blipFill>
        <p:spPr>
          <a:xfrm>
            <a:off x="8553825" y="1109238"/>
            <a:ext cx="1638252" cy="182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 title="PXL_20241207_18344034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529" y="3082950"/>
            <a:ext cx="2581794" cy="3411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HCA Gets Ready</a:t>
            </a:r>
            <a:endParaRPr/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838200" y="1253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STEAM/E3 Program and Flight Funday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H.A.M. Radio Club</a:t>
            </a:r>
            <a:r>
              <a:rPr lang="en-US"/>
              <a:t> (THANK YOU, N4PD!)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Questions for our Astronaut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QSO Query Quest Community Outreach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Flight Funday Fest: December 6, 2024</a:t>
            </a: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625" y="87950"/>
            <a:ext cx="2927224" cy="35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33372" y="4022847"/>
            <a:ext cx="2520875" cy="25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888" y="3825638"/>
            <a:ext cx="3343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55525" y="3890546"/>
            <a:ext cx="4797489" cy="253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1213449" y="37321"/>
            <a:ext cx="97650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Flight Funday Fest with a RADIO Flair!</a:t>
            </a:r>
            <a:endParaRPr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761500" y="1003950"/>
            <a:ext cx="10515600" cy="326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10"/>
              <a:t>💡 Morse Code Basics led by Paul Dluehosh and Paula Dillon of LARG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7427"/>
              <a:buFont typeface="Arial"/>
              <a:buNone/>
            </a:pPr>
            <a:r>
              <a:rPr lang="en-US" sz="4010"/>
              <a:t>✈️ RC Plane Demonstrations with Zachary Hargreaves, an HCA Alumni and Woodgrove H.S. Senior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7427"/>
              <a:buFont typeface="Arial"/>
              <a:buNone/>
            </a:pPr>
            <a:r>
              <a:rPr lang="en-US" sz="4010"/>
              <a:t>🌌Zero-G Flight Trainer with Tim Bailey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7427"/>
              <a:buFont typeface="Arial"/>
              <a:buNone/>
            </a:pPr>
            <a:r>
              <a:rPr lang="en-US" sz="4010"/>
              <a:t>📡 ADS-B (Automatic Dependent Surveillance-Broadcast) with Hannah Rust and Brian Tucker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7427"/>
              <a:buFont typeface="Arial"/>
              <a:buNone/>
            </a:pPr>
            <a:r>
              <a:rPr lang="en-US" sz="4010"/>
              <a:t>🏈✈️ From Footballs to Flight with Civil Air Patrol CAP Aerospace Education led by Katie Moeser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7427"/>
              <a:buFont typeface="Arial"/>
              <a:buNone/>
            </a:pPr>
            <a:r>
              <a:rPr lang="en-US" sz="4010"/>
              <a:t>💡</a:t>
            </a:r>
            <a:r>
              <a:rPr lang="en-US" sz="4010"/>
              <a:t> CubeSats Exploration with Ashley Burch</a:t>
            </a:r>
            <a:endParaRPr sz="401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31"/>
              <a:t>Social Media Posts</a:t>
            </a:r>
            <a:endParaRPr sz="343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https://www.facebook.com/share/p/1C2Jb3KMQk/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https://www.facebook.com/share/p/1AsAmNUB4N/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https://www.facebook.com/share/p/1KTqqeuPy3/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https://www.facebook.com/share/p/19JkpUFUuu/</a:t>
            </a:r>
            <a:r>
              <a:rPr lang="en-US"/>
              <a:t> 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825" y="3038400"/>
            <a:ext cx="4916577" cy="36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8">
            <a:alphaModFix/>
          </a:blip>
          <a:srcRect b="23957" l="0" r="0" t="17950"/>
          <a:stretch/>
        </p:blipFill>
        <p:spPr>
          <a:xfrm>
            <a:off x="761500" y="4337575"/>
            <a:ext cx="5481226" cy="23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6150" y="2458725"/>
            <a:ext cx="2567300" cy="248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BIG DAY Approaches</a:t>
            </a:r>
            <a:endParaRPr/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662925" y="1113525"/>
            <a:ext cx="7028700" cy="3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Trailer to HCA (Thank you AK2M!)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Exterior set up (trailer, antennas, outside cables) Sunday 12/8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Interior setup and testing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Run inside cables (Thank you KM4GC &amp; XYL, N4PD, N4FAF, K2BFY)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Radio Table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A/V Hook Up and Testing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Big Day – Final tests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ISS Repeater QSOs and Monitor 2M Digis</a:t>
            </a:r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7462" y="1113514"/>
            <a:ext cx="3460625" cy="38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375" y="4282150"/>
            <a:ext cx="4130749" cy="23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2175" y="3937599"/>
            <a:ext cx="3725893" cy="279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875" y="4322338"/>
            <a:ext cx="2974501" cy="22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095" y="1116577"/>
            <a:ext cx="8832813" cy="5060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1213449" y="18255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WE MAKE CONTACT!</a:t>
            </a:r>
            <a:endParaRPr/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669275" y="1141625"/>
            <a:ext cx="6507300" cy="51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17526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Livestream through ARISS and YouTube</a:t>
            </a:r>
            <a:endParaRPr/>
          </a:p>
          <a:p>
            <a:pPr indent="-194309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</a:pPr>
            <a:r>
              <a:rPr b="1"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https://www.youtube.com/live/oqKx6ytN96k?si=itFpW6W0ojCK06vH</a:t>
            </a:r>
            <a:endParaRPr/>
          </a:p>
          <a:p>
            <a:pPr indent="-17526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School Program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ARISS Contact 12.11.24</a:t>
            </a:r>
            <a:r>
              <a:rPr lang="en-US"/>
              <a:t> (HCA Google Slides)</a:t>
            </a:r>
            <a:r>
              <a:rPr lang="en-US"/>
              <a:t> </a:t>
            </a:r>
            <a:endParaRPr/>
          </a:p>
          <a:p>
            <a:pPr indent="-17526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Contact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That was a LONG 1</a:t>
            </a:r>
            <a:r>
              <a:rPr baseline="30000" lang="en-US"/>
              <a:t>st</a:t>
            </a:r>
            <a:r>
              <a:rPr lang="en-US"/>
              <a:t> Minute!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execution was FABULOUS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We even GOT TO SAY THANK YOU! &amp; 73s</a:t>
            </a:r>
            <a:endParaRPr/>
          </a:p>
          <a:p>
            <a:pPr indent="-17526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Media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Local papers</a:t>
            </a:r>
            <a:endParaRPr/>
          </a:p>
          <a:p>
            <a:pPr indent="-19431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</a:pPr>
            <a:r>
              <a:rPr b="1"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Hams Give Hillsboro Charter Students a Space Station Hookup | News | loudounnow.com</a:t>
            </a:r>
            <a:endParaRPr/>
          </a:p>
          <a:p>
            <a:pPr indent="-19431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</a:pPr>
            <a:r>
              <a:rPr b="1"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Hillsboro students connect with International Space Station — by ham radio | 1local | loudountimes.com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Fox 5 DC</a:t>
            </a:r>
            <a:endParaRPr/>
          </a:p>
          <a:p>
            <a:pPr indent="-19431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</a:pPr>
            <a:r>
              <a:rPr b="1"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Loudoun County school wins chance to speak with astronaut in space | FOX 5 DC</a:t>
            </a:r>
            <a:endParaRPr/>
          </a:p>
          <a:p>
            <a:pPr indent="-1562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DC News Now</a:t>
            </a:r>
            <a:endParaRPr/>
          </a:p>
          <a:p>
            <a:pPr indent="-19431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</a:pPr>
            <a:r>
              <a:rPr b="1"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Hillsboro Academy STEAM students get to chat with astronaut on orbiting space station | DC News Now</a:t>
            </a:r>
            <a:r>
              <a:rPr b="1"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-18288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Social Media</a:t>
            </a:r>
            <a:endParaRPr/>
          </a:p>
          <a:p>
            <a:pPr indent="-19431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en-US" u="sng">
                <a:solidFill>
                  <a:schemeClr val="hlink"/>
                </a:solidFill>
                <a:hlinkClick r:id="rId9"/>
              </a:rPr>
              <a:t>https://www.facebook.com/share/p/18UxSYdyo3/</a:t>
            </a:r>
            <a:endParaRPr/>
          </a:p>
          <a:p>
            <a:pPr indent="-19431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en-US" u="sng">
                <a:solidFill>
                  <a:schemeClr val="hlink"/>
                </a:solidFill>
                <a:hlinkClick r:id="rId10"/>
              </a:rPr>
              <a:t>https://www.facebook.com/share/p/19pTnmohzB/</a:t>
            </a:r>
            <a:r>
              <a:rPr lang="en-US"/>
              <a:t> </a:t>
            </a:r>
            <a:endParaRPr/>
          </a:p>
          <a:p>
            <a:pPr indent="-19431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en-US" u="sng">
                <a:solidFill>
                  <a:schemeClr val="hlink"/>
                </a:solidFill>
                <a:hlinkClick r:id="rId11"/>
              </a:rPr>
              <a:t>https://www.facebook.com/share/p/15JBPysDnq/</a:t>
            </a:r>
            <a:endParaRPr/>
          </a:p>
          <a:p>
            <a:pPr indent="-19431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en-US" u="sng">
                <a:solidFill>
                  <a:schemeClr val="hlink"/>
                </a:solidFill>
                <a:hlinkClick r:id="rId12"/>
              </a:rPr>
              <a:t>https://www.facebook.com/share/p/14fECbT1MM/</a:t>
            </a:r>
            <a:r>
              <a:rPr lang="en-US"/>
              <a:t> </a:t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268687" y="1938813"/>
            <a:ext cx="4251125" cy="281503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/>
          <p:nvPr/>
        </p:nvSpPr>
        <p:spPr>
          <a:xfrm>
            <a:off x="8380429" y="1825625"/>
            <a:ext cx="820132" cy="1209806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7053099" y="1095955"/>
            <a:ext cx="358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ISS Radio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(Kenwood TM-D710)</a:t>
            </a:r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53100" y="4446101"/>
            <a:ext cx="4012625" cy="20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Afterwards</a:t>
            </a:r>
            <a:endParaRPr/>
          </a:p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169950" y="1135450"/>
            <a:ext cx="5240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Report to ARISS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QSL &amp; SWL Cards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Update the LARG Website, social media</a:t>
            </a:r>
            <a:endParaRPr/>
          </a:p>
        </p:txBody>
      </p:sp>
      <p:pic>
        <p:nvPicPr>
          <p:cNvPr descr="https://www.n1fd.org/wp-content/uploads/2018/12/ISS-QSL-Card.jpg" id="233" name="Google Shape;23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2728" y="178888"/>
            <a:ext cx="4876800" cy="313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950" y="3026650"/>
            <a:ext cx="3763025" cy="36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2975" y="3519838"/>
            <a:ext cx="5434411" cy="32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67375" y="3317387"/>
            <a:ext cx="2421271" cy="34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What’s Next</a:t>
            </a:r>
            <a:endParaRPr/>
          </a:p>
        </p:txBody>
      </p:sp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838200" y="1825625"/>
            <a:ext cx="5726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ARISS: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LCPS Interest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Middleburg Charter School?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Non-ARISS demos, public STEM events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Field Day, of course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LARG “Work a satellite” event?</a:t>
            </a:r>
            <a:endParaRPr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300" y="1495700"/>
            <a:ext cx="5325824" cy="35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73s and THANK YOU!</a:t>
            </a:r>
            <a:endParaRPr b="1"/>
          </a:p>
        </p:txBody>
      </p:sp>
      <p:sp>
        <p:nvSpPr>
          <p:cNvPr id="249" name="Google Shape;249;p32"/>
          <p:cNvSpPr txBox="1"/>
          <p:nvPr>
            <p:ph idx="1" type="body"/>
          </p:nvPr>
        </p:nvSpPr>
        <p:spPr>
          <a:xfrm>
            <a:off x="406350" y="1198550"/>
            <a:ext cx="3294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u="sng"/>
              <a:t>LARG </a:t>
            </a:r>
            <a:r>
              <a:rPr b="1" lang="en-US" u="sng"/>
              <a:t>Radio Team</a:t>
            </a:r>
            <a:endParaRPr b="1"/>
          </a:p>
          <a:p>
            <a:pPr indent="-2095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/>
              <a:t>KS1G</a:t>
            </a:r>
            <a:endParaRPr sz="21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AK2M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N4PD (&amp; N1NCY)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KM4GC &amp; XYL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K2BFY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N4FAF</a:t>
            </a:r>
            <a:endParaRPr sz="1800"/>
          </a:p>
        </p:txBody>
      </p:sp>
      <p:sp>
        <p:nvSpPr>
          <p:cNvPr id="250" name="Google Shape;250;p32"/>
          <p:cNvSpPr txBox="1"/>
          <p:nvPr/>
        </p:nvSpPr>
        <p:spPr>
          <a:xfrm>
            <a:off x="3314026" y="1080500"/>
            <a:ext cx="3385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 u="sng">
                <a:solidFill>
                  <a:schemeClr val="dk1"/>
                </a:solidFill>
              </a:rPr>
              <a:t>HCA</a:t>
            </a:r>
            <a:endParaRPr b="1"/>
          </a:p>
          <a:p>
            <a:pPr indent="-20955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i="0" lang="en-US" sz="2100" u="none" cap="none" strike="noStrike">
                <a:solidFill>
                  <a:schemeClr val="dk1"/>
                </a:solidFill>
              </a:rPr>
              <a:t>KQ4MAM</a:t>
            </a:r>
            <a:endParaRPr sz="2100"/>
          </a:p>
          <a:p>
            <a:pPr indent="-1905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0" lang="en-US" sz="1800" u="none" cap="none" strike="noStrike">
                <a:solidFill>
                  <a:schemeClr val="dk1"/>
                </a:solidFill>
              </a:rPr>
              <a:t>KQ4MAL</a:t>
            </a:r>
            <a:r>
              <a:rPr lang="en-US" sz="1800"/>
              <a:t>, </a:t>
            </a:r>
            <a:r>
              <a:rPr i="0" lang="en-US" sz="1800" u="none" cap="none" strike="noStrike">
                <a:solidFill>
                  <a:schemeClr val="dk1"/>
                </a:solidFill>
              </a:rPr>
              <a:t>KQ4YXB</a:t>
            </a:r>
            <a:endParaRPr sz="1800"/>
          </a:p>
          <a:p>
            <a:pPr indent="-1905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</a:rPr>
              <a:t>Brian King</a:t>
            </a:r>
            <a:r>
              <a:rPr lang="en-US" sz="1800">
                <a:solidFill>
                  <a:schemeClr val="dk1"/>
                </a:solidFill>
              </a:rPr>
              <a:t>, </a:t>
            </a:r>
            <a:br>
              <a:rPr lang="en-US" sz="1800">
                <a:solidFill>
                  <a:schemeClr val="dk1"/>
                </a:solidFill>
              </a:rPr>
            </a:br>
            <a:r>
              <a:rPr lang="en-US" sz="1800">
                <a:solidFill>
                  <a:schemeClr val="dk1"/>
                </a:solidFill>
              </a:rPr>
              <a:t>Superlative Events</a:t>
            </a:r>
            <a:endParaRPr sz="1800">
              <a:solidFill>
                <a:schemeClr val="dk1"/>
              </a:solidFill>
            </a:endParaRPr>
          </a:p>
          <a:p>
            <a:pPr indent="-1905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Mrs. Tennant and Mrs. Dalton</a:t>
            </a:r>
            <a:endParaRPr sz="1800">
              <a:solidFill>
                <a:schemeClr val="dk1"/>
              </a:solidFill>
            </a:endParaRPr>
          </a:p>
          <a:p>
            <a:pPr indent="-1905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Hillsboro Mayor Vance</a:t>
            </a:r>
            <a:endParaRPr sz="1800"/>
          </a:p>
        </p:txBody>
      </p:sp>
      <p:sp>
        <p:nvSpPr>
          <p:cNvPr id="251" name="Google Shape;251;p32"/>
          <p:cNvSpPr txBox="1"/>
          <p:nvPr/>
        </p:nvSpPr>
        <p:spPr>
          <a:xfrm>
            <a:off x="6534829" y="1135425"/>
            <a:ext cx="3114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 u="sng">
                <a:solidFill>
                  <a:schemeClr val="dk1"/>
                </a:solidFill>
              </a:rPr>
              <a:t>ARISS </a:t>
            </a:r>
            <a:r>
              <a:rPr lang="en-US" sz="2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b="1" lang="en-US" sz="2800" u="sng">
                <a:solidFill>
                  <a:schemeClr val="dk1"/>
                </a:solidFill>
              </a:rPr>
              <a:t>NASA</a:t>
            </a:r>
            <a:endParaRPr b="1"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</a:rPr>
              <a:t>AA6TB</a:t>
            </a:r>
            <a:endParaRPr b="1"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</a:rPr>
              <a:t>KM4TAY </a:t>
            </a:r>
            <a:endParaRPr b="1"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of course, </a:t>
            </a:r>
            <a:r>
              <a:rPr b="1" i="0" lang="en-US" sz="2400" u="none" cap="none" strike="noStrike">
                <a:solidFill>
                  <a:schemeClr val="dk1"/>
                </a:solidFill>
              </a:rPr>
              <a:t>KD5PLB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4600" y="3708775"/>
            <a:ext cx="5543401" cy="30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4975" y="1135425"/>
            <a:ext cx="2369174" cy="257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25" y="3757425"/>
            <a:ext cx="6091299" cy="294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1213104" y="347925"/>
            <a:ext cx="984408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First, A little history…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October 2019: Farmwell Station Middle School – Direct Contact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February 2021: Sterling Middle School – Multipoint Telebridge </a:t>
            </a:r>
            <a:endParaRPr/>
          </a:p>
        </p:txBody>
      </p:sp>
      <p:pic>
        <p:nvPicPr>
          <p:cNvPr descr="https://k4lrg.org/wp-content/uploads/2019/10/ARM_ISSRadioQA-18-1024x683.jpg"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25620"/>
          <a:stretch/>
        </p:blipFill>
        <p:spPr>
          <a:xfrm>
            <a:off x="914746" y="2462645"/>
            <a:ext cx="5486400" cy="2721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k4lrg.org/wp-content/uploads/2019/10/ARM_ISSRadioQA-11-1024x683.jpg" id="100" name="Google Shape;100;p15"/>
          <p:cNvPicPr preferRelativeResize="0"/>
          <p:nvPr/>
        </p:nvPicPr>
        <p:blipFill rotWithShape="1">
          <a:blip r:embed="rId4">
            <a:alphaModFix/>
          </a:blip>
          <a:srcRect b="0" l="1890" r="0" t="19529"/>
          <a:stretch/>
        </p:blipFill>
        <p:spPr>
          <a:xfrm>
            <a:off x="5876925" y="3744987"/>
            <a:ext cx="2743200" cy="1500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k4lrg.org/wp-content/uploads/2019/10/ARM_ISSRadioQA-4-1-1024x683.jpg" id="101" name="Google Shape;10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5325" y="2567528"/>
            <a:ext cx="2741861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1127675" y="209942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How Megan Got Interested</a:t>
            </a:r>
            <a:endParaRPr sz="5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415650" y="973458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Story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90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“Why”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524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•"/>
            </a:pPr>
            <a:r>
              <a:rPr lang="en-US" sz="3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ARRL Radio Waves December 2024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90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 at ARRL Teacher Institute (T1/T3)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7233" y="316567"/>
            <a:ext cx="1808203" cy="241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5">
            <a:alphaModFix/>
          </a:blip>
          <a:srcRect b="20611" l="0" r="0" t="12770"/>
          <a:stretch/>
        </p:blipFill>
        <p:spPr>
          <a:xfrm>
            <a:off x="6526267" y="3665400"/>
            <a:ext cx="3266867" cy="2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6">
            <a:alphaModFix/>
          </a:blip>
          <a:srcRect b="0" l="0" r="-7909" t="0"/>
          <a:stretch/>
        </p:blipFill>
        <p:spPr>
          <a:xfrm>
            <a:off x="1590125" y="3993503"/>
            <a:ext cx="3516024" cy="25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1415550" y="1989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TI 1: Satellite Signals, SSTV/ISS Reception,</a:t>
            </a:r>
            <a:endParaRPr sz="3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Resistors/Multimeters and Soldering</a:t>
            </a:r>
            <a:endParaRPr sz="3800"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50" y="1306825"/>
            <a:ext cx="4965227" cy="372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6975" y="1283112"/>
            <a:ext cx="4149498" cy="311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400" y="1283100"/>
            <a:ext cx="3032577" cy="404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964" y="3958262"/>
            <a:ext cx="3879263" cy="29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0800" y="4082050"/>
            <a:ext cx="3549198" cy="266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1220500" y="604292"/>
            <a:ext cx="4484400" cy="126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TI-3: Space Weather/ Pico Ballooning, POTA</a:t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352" y="2114202"/>
            <a:ext cx="4095034" cy="30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25977" l="0" r="15110" t="12084"/>
          <a:stretch/>
        </p:blipFill>
        <p:spPr>
          <a:xfrm>
            <a:off x="5223067" y="459192"/>
            <a:ext cx="3459933" cy="315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b="0" l="0" r="0" t="16513"/>
          <a:stretch/>
        </p:blipFill>
        <p:spPr>
          <a:xfrm>
            <a:off x="5573467" y="3429002"/>
            <a:ext cx="2759132" cy="307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 b="28279" l="0" r="0" t="0"/>
          <a:stretch/>
        </p:blipFill>
        <p:spPr>
          <a:xfrm>
            <a:off x="8387200" y="1042525"/>
            <a:ext cx="2689800" cy="25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7">
            <a:alphaModFix/>
          </a:blip>
          <a:srcRect b="0" l="0" r="8950" t="0"/>
          <a:stretch/>
        </p:blipFill>
        <p:spPr>
          <a:xfrm>
            <a:off x="8015425" y="3429000"/>
            <a:ext cx="3861075" cy="29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8">
            <a:alphaModFix/>
          </a:blip>
          <a:srcRect b="22222" l="0" r="0" t="13231"/>
          <a:stretch/>
        </p:blipFill>
        <p:spPr>
          <a:xfrm>
            <a:off x="3022575" y="4135800"/>
            <a:ext cx="2747350" cy="23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Megan Approaches LARG</a:t>
            </a:r>
            <a:endParaRPr/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838200" y="15844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January or February 2024 LARG meeting (I think)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LARG:  </a:t>
            </a:r>
            <a:r>
              <a:rPr b="1" lang="en-US"/>
              <a:t>HECK YES!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Write the proposal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HCA – Education Plan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Based on Flight Funday Classes and Flight Funday Fest as well as school theme of “Inspiring Ingenuity”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LARG – Radio Plan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Started with the proposals for Farmwell Station and Sterling MS contacts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Site Survey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Terrain Analysis (mind “the Gap”)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8 Commitment Letters - 7 Nonprofits in addition to LARG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ARRL, AFA, CAP, ISS National Lab, LSI, Town of Hillsboro, Superlative Events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1224951" y="57687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Minding “The Gap”</a:t>
            </a:r>
            <a:endParaRPr/>
          </a:p>
        </p:txBody>
      </p:sp>
      <p:pic>
        <p:nvPicPr>
          <p:cNvPr descr="A map with a route&#10;&#10;Description automatically generated with medium confidence" id="143" name="Google Shape;1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1945" y="3811587"/>
            <a:ext cx="514627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357" y="1364614"/>
            <a:ext cx="9650172" cy="232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8031326" y="1760812"/>
            <a:ext cx="12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“The Gap”</a:t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550032" y="3982858"/>
            <a:ext cx="6088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Estimated up to 90 seconds before ISS would rise above the ridgeline (reality was closer to 60 seconds, very glad for those extra 30 seconds!)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https://www.heywhatsthat.com/?view=MAX7MXL4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20"/>
          <p:cNvCxnSpPr/>
          <p:nvPr/>
        </p:nvCxnSpPr>
        <p:spPr>
          <a:xfrm>
            <a:off x="10990053" y="1618488"/>
            <a:ext cx="0" cy="142792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48" name="Google Shape;148;p20"/>
          <p:cNvSpPr txBox="1"/>
          <p:nvPr/>
        </p:nvSpPr>
        <p:spPr>
          <a:xfrm>
            <a:off x="10564664" y="2137579"/>
            <a:ext cx="9117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5-7 deg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1213449" y="37321"/>
            <a:ext cx="9765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We get news!</a:t>
            </a:r>
            <a:endParaRPr/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367125" y="1516325"/>
            <a:ext cx="6053700" cy="30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ARISS: HCA is accepted for a DIRECT CONTACT!</a:t>
            </a:r>
            <a:endParaRPr/>
          </a:p>
          <a:p>
            <a:pPr indent="-211455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Social Media Post: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https://www.facebook.com/share/p/18sDcWDtq2/</a:t>
            </a:r>
            <a:r>
              <a:rPr lang="en-US"/>
              <a:t> 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Mentors assigned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Education: Kathy Lamont, KM4TAY, Woodbridge, VA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Radio: Bob Kopke, AA6TB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Tentatively scheduled for week of December 9, 2024</a:t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650" y="1439550"/>
            <a:ext cx="5202350" cy="5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1327308" y="162600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60"/>
              <a:t>HCA Education Program and Preparations: </a:t>
            </a:r>
            <a:endParaRPr sz="30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60"/>
              <a:t>Classroom Integration</a:t>
            </a:r>
            <a:endParaRPr sz="3060"/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b="23074" l="0" r="0" t="15800"/>
          <a:stretch/>
        </p:blipFill>
        <p:spPr>
          <a:xfrm>
            <a:off x="183900" y="1296333"/>
            <a:ext cx="3800267" cy="30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9676" y="1193674"/>
            <a:ext cx="3925475" cy="29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301" y="1193667"/>
            <a:ext cx="3106834" cy="41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733" y="3952234"/>
            <a:ext cx="2088268" cy="278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21367" y="4318317"/>
            <a:ext cx="3059966" cy="229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9759" y="4028229"/>
            <a:ext cx="2228229" cy="287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9">
            <a:alphaModFix/>
          </a:blip>
          <a:srcRect b="20967" l="0" r="0" t="0"/>
          <a:stretch/>
        </p:blipFill>
        <p:spPr>
          <a:xfrm>
            <a:off x="8608425" y="3539333"/>
            <a:ext cx="2991034" cy="3151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