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1" r:id="rId3"/>
    <p:sldId id="257" r:id="rId4"/>
    <p:sldId id="295" r:id="rId5"/>
    <p:sldId id="292" r:id="rId6"/>
    <p:sldId id="293" r:id="rId7"/>
    <p:sldId id="296" r:id="rId8"/>
    <p:sldId id="297" r:id="rId9"/>
    <p:sldId id="294" r:id="rId10"/>
    <p:sldId id="29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48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6BBB2-9570-4BCA-A0D2-298D1F88C16E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3DF28-3BE8-458D-80C3-A8DFA24AA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1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digital repeater serves</a:t>
            </a:r>
            <a:r>
              <a:rPr lang="en-US" baseline="0" dirty="0"/>
              <a:t> the same purpose as a voice repeater.  It extends the range of a radio signal by retransmitting it from a different location.</a:t>
            </a:r>
          </a:p>
          <a:p>
            <a:endParaRPr lang="en-US" baseline="0" dirty="0"/>
          </a:p>
          <a:p>
            <a:r>
              <a:rPr lang="en-US" baseline="0" dirty="0"/>
              <a:t>A voice repeater receives on one frequency and simultaneously retransmits on a different frequency.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A digital repeater generally operates on a single frequency.  A packet is stored in memory and then retransmitted when the channel is clear.  </a:t>
            </a:r>
          </a:p>
          <a:p>
            <a:endParaRPr lang="en-US" baseline="0" dirty="0"/>
          </a:p>
          <a:p>
            <a:r>
              <a:rPr lang="en-US" baseline="0" dirty="0"/>
              <a:t>There is a provision for the maximum number of repeater hops.  This is decremented each time so a packet does not go bouncing back and forth forever.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CC74B-D03B-420D-808B-C7148B11C9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1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66FA-5DCA-56BC-7D26-196203859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3D7539-A95B-1A1F-FEA2-6E6EFDB9D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AF105-BC1E-D419-71CF-8A6FC096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D69B5-748C-3B43-7CFB-DE29E42B8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CF408-44E2-2C7F-5D4C-63F74BEE4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2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DBC20-086B-0139-15A7-D1E6F74B1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734A4F-81A6-229E-F39C-3FB24E725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62CE7-C197-BBF4-9BCE-16C4F2C06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FF1C-04CF-72D2-CFEA-FA621F29F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583B4-B602-EEC1-2790-51485BBB3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22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CF4519-3EF0-88FF-49D2-435221283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C87A0-EA8F-14C6-2499-51E0B7268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7E9F3-719C-A4D2-7747-EDE081E13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43F2F-B486-F5C4-CFC1-BCD957931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7851F-B1C4-A362-21AB-792ABDFA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1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FF7CA-6E26-93C8-3376-E6C37DFF3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DDD7C-B1E0-6010-167F-99698C47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820ED-4A0C-F4E3-3162-D1DC62B69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A0790-2C6D-CC08-63AD-97EDE3B72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64821-8A8C-B162-102E-1466BEB1A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0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EF714-FCD8-E70F-31B2-FD252E39A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B6E02-7583-BE5E-1551-33E0D2BCC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7A174-77B0-7659-C031-8735B4F31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5D806-BB90-1EF3-F370-5D68C9857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AD3B5-F8A7-846B-30C0-54AE7844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9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B8D35-0DB5-B7C1-54F0-24517627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6AF38-134F-A250-1E28-43FF297E82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6BB47-E706-52AE-FAB5-450F47C1B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E6FF9-C0B5-E632-CD21-B0F355367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DF3FEF-2A6C-F250-9972-474308E1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F37CD9-9BF1-4BFB-94AF-316F1C65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3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06F86-6ED9-770C-6A89-0374F075A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9C3A5-68D3-9307-0908-1AFACE47C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E454C-F192-22A0-810B-40F0152DF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F9C41B-9BDD-0EB3-04A1-416E2FD83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152AD1-7406-E2E9-C2C7-5F41B14A87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8DDB6-96BB-7EA1-9F45-3E730FC1D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2D1A1C-5996-8FF5-E436-640A88E83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C8DFC6-DFDA-3AF9-C0AC-4577BBCA9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4587-58F7-A40F-C878-A972D98A0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C94B2F-9F84-0949-3D48-21DB4384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661D3-EC1C-D361-AC7B-AAD4B8686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AFBFF6-CC60-173F-F4F5-150435028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DBD48D-4B4E-3154-3974-1245A260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00FF04-7DB8-D659-4860-F0790EA6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486BFB-D414-C61B-A8AC-E1FD061E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5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5CA73-F01A-1BA9-EE75-36DCFF8ED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ABDE5-975A-0CA7-7049-597336D01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94AFA-1AFE-EE64-EF16-199710F21D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FA501-89DA-BF93-58C2-DE17764A7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95B6D-8E87-C3DB-C3DC-611B5D587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BA8E1-8326-F882-E1D3-EDBA83D1E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2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20250-D804-AA37-3B35-34404D6E0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D3B9DD-F7D4-2FAF-0876-EEF6D339EA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FC40D-8E25-AEA6-061C-C6624AAE4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817CE-E897-B351-B9B8-23C4881FD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582F4C-A5F0-0D2E-0E98-86930BA4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8EC31-F0AF-DA1D-3FCF-2AAF33844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24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EF5E72-10B4-9AD8-57D9-771ABA35F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56E2B-A51A-E948-ED3D-DF6375E59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98C9D-4F91-850A-5C5E-08B0D28EA9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D8AAF7-285A-4B08-BCFC-351A6CC2605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DFFE4-DD18-7863-D3CE-C13479E835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693BB-CD5A-A0B5-49B4-D26943B31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A78BCF-9F54-4FA0-9C4E-CF176794F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5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km4ack/73Linux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spberryconnect.com/projects/65-raspberrypi-hotspot-accesspoints/183-raspberry-pi-automatic-hotspot-and-static-hotspot-installercrontab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DEB80-8AD3-F331-20B6-7196DEB26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APRS Digipeater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E61BB-56DE-9370-4CE2-3AD1909590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Kevin, WA4KBM</a:t>
            </a:r>
          </a:p>
        </p:txBody>
      </p:sp>
    </p:spTree>
    <p:extLst>
      <p:ext uri="{BB962C8B-B14F-4D97-AF65-F5344CB8AC3E}">
        <p14:creationId xmlns:p14="http://schemas.microsoft.com/office/powerpoint/2010/main" val="3940072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ED0C2-806B-0D8C-7866-CD94714F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655"/>
          </a:xfrm>
        </p:spPr>
        <p:txBody>
          <a:bodyPr>
            <a:normAutofit/>
          </a:bodyPr>
          <a:lstStyle/>
          <a:p>
            <a:r>
              <a:rPr lang="en-US" sz="3200" dirty="0"/>
              <a:t>Final Config and Access to Digipeater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179463-BACA-6A6B-5F0F-AC1B9B72C73F}"/>
              </a:ext>
            </a:extLst>
          </p:cNvPr>
          <p:cNvSpPr txBox="1"/>
          <p:nvPr/>
        </p:nvSpPr>
        <p:spPr>
          <a:xfrm>
            <a:off x="609600" y="1380337"/>
            <a:ext cx="10972800" cy="4860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When you are sure the start.sh script is operational add the following command to the crontab.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crontab -e 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Add the following: 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@reboot </a:t>
            </a:r>
            <a:r>
              <a:rPr lang="en-US" sz="1800" b="1" i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home/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&lt;your home Directory&gt;/startup.sh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 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From a command window you can access the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direwolf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session;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#shows you the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tmux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sessions running. 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b="1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tmux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-ls  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#This command opens the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tmux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direwold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session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b="1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tmux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a  -t </a:t>
            </a:r>
            <a:r>
              <a:rPr lang="en-US" sz="1800" b="1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direwolf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 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#In order to get out of the session without shutting it down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r>
              <a:rPr lang="en-US" sz="1800" b="1" dirty="0" err="1">
                <a:effectLst/>
                <a:latin typeface="Calibri" panose="020F0502020204030204" pitchFamily="34" charset="0"/>
                <a:ea typeface="Noto Serif CJK SC"/>
              </a:rPr>
              <a:t>ctrl+b</a:t>
            </a:r>
            <a:r>
              <a:rPr lang="en-US" sz="1800" b="1" dirty="0">
                <a:effectLst/>
                <a:latin typeface="Calibri" panose="020F0502020204030204" pitchFamily="34" charset="0"/>
                <a:ea typeface="Noto Serif CJK SC"/>
              </a:rPr>
              <a:t> followed by 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8770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25040" y="315181"/>
            <a:ext cx="7315200" cy="622079"/>
          </a:xfrm>
        </p:spPr>
        <p:txBody>
          <a:bodyPr/>
          <a:lstStyle/>
          <a:p>
            <a:r>
              <a:rPr lang="en-US" dirty="0"/>
              <a:t>Digital Repeater  “digipeater”</a:t>
            </a:r>
          </a:p>
        </p:txBody>
      </p:sp>
      <p:pic>
        <p:nvPicPr>
          <p:cNvPr id="7" name="Picture Placeholder 6"/>
          <p:cNvPicPr preferRelativeResize="0">
            <a:picLocks noGrp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80" y="937260"/>
            <a:ext cx="5798819" cy="5605559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2133600" y="2286000"/>
            <a:ext cx="5044440" cy="41910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cs typeface="Courier New" panose="02070309020205020404" pitchFamily="49" charset="0"/>
              </a:rPr>
              <a:t>Extends range.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cs typeface="Courier New" panose="02070309020205020404" pitchFamily="49" charset="0"/>
              </a:rPr>
              <a:t>Usually single frequency.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cs typeface="Courier New" panose="02070309020205020404" pitchFamily="49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cs typeface="Courier New" panose="02070309020205020404" pitchFamily="49" charset="0"/>
              </a:rPr>
              <a:t>Store and Forward.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cs typeface="Courier New" panose="02070309020205020404" pitchFamily="49" charset="0"/>
            </a:endParaRPr>
          </a:p>
          <a:p>
            <a:endParaRPr lang="en-US" sz="20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780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DE40D7-5214-A841-08C4-088A85454BF0}"/>
              </a:ext>
            </a:extLst>
          </p:cNvPr>
          <p:cNvSpPr txBox="1"/>
          <p:nvPr/>
        </p:nvSpPr>
        <p:spPr>
          <a:xfrm>
            <a:off x="1653540" y="1305342"/>
            <a:ext cx="9570720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1.</a:t>
            </a:r>
            <a:r>
              <a:rPr lang="en-US" kern="100" dirty="0">
                <a:latin typeface="Calibri" panose="020F0502020204030204" pitchFamily="34" charset="0"/>
                <a:ea typeface="Noto Serif CJK SC"/>
                <a:cs typeface="Lohit Devanagari"/>
              </a:rPr>
              <a:t> Raspberry Pi Zero W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r>
              <a:rPr lang="en-US" kern="100" dirty="0">
                <a:latin typeface="Calibri" panose="020F0502020204030204" pitchFamily="34" charset="0"/>
                <a:ea typeface="Noto Serif CJK SC"/>
                <a:cs typeface="Lohit Devanagari"/>
              </a:rPr>
              <a:t>2. 4 Port USB HUB HAT for Raspberry Pi</a:t>
            </a:r>
          </a:p>
          <a:p>
            <a:r>
              <a:rPr lang="en-US" sz="1800" kern="100" dirty="0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3. GPS/GLASS U-</a:t>
            </a:r>
            <a:r>
              <a:rPr lang="en-US" sz="1800" kern="100" dirty="0" err="1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Blox</a:t>
            </a:r>
            <a:r>
              <a:rPr lang="en-US" sz="1800" kern="100" dirty="0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USB GPS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r>
              <a:rPr lang="en-US" sz="2000" dirty="0">
                <a:effectLst/>
                <a:latin typeface="Calibri" panose="020F0502020204030204" pitchFamily="34" charset="0"/>
                <a:ea typeface="Noto Serif CJK SC"/>
              </a:rPr>
              <a:t>4. 32-bit Raspberry Pi OS </a:t>
            </a:r>
            <a:r>
              <a:rPr lang="en-US" sz="2000" dirty="0" err="1">
                <a:effectLst/>
                <a:latin typeface="Calibri" panose="020F0502020204030204" pitchFamily="34" charset="0"/>
                <a:ea typeface="Noto Serif CJK SC"/>
              </a:rPr>
              <a:t>Bullsey</a:t>
            </a:r>
            <a:r>
              <a:rPr lang="en-US" sz="2000" dirty="0">
                <a:effectLst/>
                <a:latin typeface="Calibri" panose="020F0502020204030204" pitchFamily="34" charset="0"/>
                <a:ea typeface="Noto Serif CJK SC"/>
              </a:rPr>
              <a:t> (Legacy) on a MicroSD</a:t>
            </a:r>
          </a:p>
          <a:p>
            <a:r>
              <a:rPr lang="en-US" sz="2000" kern="100" dirty="0">
                <a:solidFill>
                  <a:srgbClr val="0F1111"/>
                </a:solidFill>
                <a:latin typeface="Calibri" panose="020F0502020204030204" pitchFamily="34" charset="0"/>
                <a:ea typeface="Noto Serif CJK SC"/>
                <a:cs typeface="Lohit Devanagari"/>
              </a:rPr>
              <a:t>5</a:t>
            </a:r>
            <a:r>
              <a:rPr lang="en-US" sz="2000" kern="100" dirty="0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. </a:t>
            </a:r>
            <a:r>
              <a:rPr lang="en-US" sz="2000" kern="100" dirty="0" err="1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Retvis</a:t>
            </a:r>
            <a:r>
              <a:rPr lang="en-US" sz="2000" kern="100" dirty="0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RA-86 HT</a:t>
            </a:r>
          </a:p>
          <a:p>
            <a:pPr marL="0" marR="0"/>
            <a:r>
              <a:rPr lang="en-US" sz="2000" kern="100" dirty="0">
                <a:solidFill>
                  <a:srgbClr val="0F1111"/>
                </a:solidFill>
                <a:latin typeface="Calibri" panose="020F0502020204030204" pitchFamily="34" charset="0"/>
                <a:ea typeface="Noto Serif CJK SC"/>
                <a:cs typeface="Lohit Devanagari"/>
              </a:rPr>
              <a:t>6</a:t>
            </a:r>
            <a:r>
              <a:rPr lang="en-US" sz="2000" kern="100" dirty="0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. </a:t>
            </a:r>
            <a:r>
              <a:rPr lang="en-US" sz="2000" kern="100" dirty="0" err="1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Digirig</a:t>
            </a:r>
            <a:r>
              <a:rPr lang="en-US" sz="2000" kern="100" dirty="0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Mobile. </a:t>
            </a:r>
          </a:p>
          <a:p>
            <a:pPr marL="0" marR="0"/>
            <a:r>
              <a:rPr lang="en-US" sz="2000" kern="100" dirty="0">
                <a:solidFill>
                  <a:srgbClr val="0F1111"/>
                </a:solidFill>
                <a:latin typeface="Calibri" panose="020F0502020204030204" pitchFamily="34" charset="0"/>
                <a:ea typeface="Noto Serif CJK SC"/>
                <a:cs typeface="Lohit Devanagari"/>
              </a:rPr>
              <a:t>6a. </a:t>
            </a:r>
            <a:r>
              <a:rPr lang="en-US" sz="2000" kern="100" dirty="0" err="1">
                <a:solidFill>
                  <a:srgbClr val="0F1111"/>
                </a:solidFill>
                <a:latin typeface="Calibri" panose="020F0502020204030204" pitchFamily="34" charset="0"/>
                <a:ea typeface="Noto Serif CJK SC"/>
                <a:cs typeface="Lohit Devanagari"/>
              </a:rPr>
              <a:t>Digirig</a:t>
            </a:r>
            <a:r>
              <a:rPr lang="en-US" sz="2000" kern="100" dirty="0">
                <a:solidFill>
                  <a:srgbClr val="0F1111"/>
                </a:solidFill>
                <a:latin typeface="Calibri" panose="020F0502020204030204" pitchFamily="34" charset="0"/>
                <a:ea typeface="Noto Serif CJK SC"/>
                <a:cs typeface="Lohit Devanagari"/>
              </a:rPr>
              <a:t> </a:t>
            </a:r>
            <a:r>
              <a:rPr lang="en-US" sz="2000" kern="100" dirty="0" err="1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Baofeng</a:t>
            </a:r>
            <a:r>
              <a:rPr lang="en-US" sz="2000" kern="100" dirty="0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HT </a:t>
            </a:r>
            <a:r>
              <a:rPr lang="en-US" sz="2000" kern="100" dirty="0" err="1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Digirig</a:t>
            </a:r>
            <a:r>
              <a:rPr lang="en-US" sz="2000" kern="100" dirty="0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Cables Set</a:t>
            </a:r>
            <a:endParaRPr lang="en-US" sz="24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solidFill>
                  <a:srgbClr val="0F1111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7. Portable Charger 50000mAh Power Bank - 22.5W Fast Charging External Battery Pack, LED Display USB-C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kern="100" dirty="0">
                <a:latin typeface="Calibri" panose="020F0502020204030204" pitchFamily="34" charset="0"/>
                <a:ea typeface="Noto Serif CJK SC"/>
                <a:cs typeface="Lohit Devanagari"/>
              </a:rPr>
              <a:t>8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. Electronics Coaxial Coax Cable Assembly SMA Male to BNC Female Bulkhead 15cm/6" Length - Pack of 2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9. QILIPSU Waterproof Junction Box, IP67 Outdoor ABS Plastic Electrical Enclosure with Mounting Plate, Wall Brackets, Weatherproof Hinged Grey Cover for Projects (11.2"x7.7"x5.1")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10. Assorted USB cables.</a:t>
            </a:r>
          </a:p>
          <a:p>
            <a:pPr marL="0" marR="0"/>
            <a:r>
              <a:rPr lang="en-US" sz="20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11. Ed Fong s</a:t>
            </a:r>
            <a:r>
              <a:rPr lang="en-US" sz="2000" kern="100" dirty="0">
                <a:latin typeface="Calibri" panose="020F0502020204030204" pitchFamily="34" charset="0"/>
                <a:ea typeface="Noto Serif CJK SC"/>
                <a:cs typeface="Lohit Devanagari"/>
              </a:rPr>
              <a:t>lim J-pole antenna (or other 2m capable antenna)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7179BD-D4E1-2241-30D5-DEA52E43D284}"/>
              </a:ext>
            </a:extLst>
          </p:cNvPr>
          <p:cNvSpPr txBox="1"/>
          <p:nvPr/>
        </p:nvSpPr>
        <p:spPr>
          <a:xfrm>
            <a:off x="2872740" y="226814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32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Parts: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 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</p:txBody>
      </p:sp>
    </p:spTree>
    <p:extLst>
      <p:ext uri="{BB962C8B-B14F-4D97-AF65-F5344CB8AC3E}">
        <p14:creationId xmlns:p14="http://schemas.microsoft.com/office/powerpoint/2010/main" val="3137735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17C60-2B7D-E685-8F09-18D73D48E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/>
          </a:bodyPr>
          <a:lstStyle/>
          <a:p>
            <a:r>
              <a:rPr lang="en-US" sz="3200" dirty="0"/>
              <a:t>Software: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4E0CFB-3FD0-1CB9-9167-57FFAEEE1313}"/>
              </a:ext>
            </a:extLst>
          </p:cNvPr>
          <p:cNvSpPr txBox="1"/>
          <p:nvPr/>
        </p:nvSpPr>
        <p:spPr>
          <a:xfrm>
            <a:off x="2034540" y="1344275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a. </a:t>
            </a:r>
            <a:r>
              <a:rPr lang="en-US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Direwolf</a:t>
            </a:r>
            <a:endParaRPr lang="en-US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lvl="1"/>
            <a:r>
              <a:rPr lang="en-US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b. GPS </a:t>
            </a:r>
            <a:endParaRPr lang="en-US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lvl="1"/>
            <a:r>
              <a:rPr lang="en-US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c. </a:t>
            </a:r>
            <a:r>
              <a:rPr lang="en-US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GPSUpdate</a:t>
            </a:r>
            <a:endParaRPr lang="en-US" kern="100" dirty="0">
              <a:effectLst/>
              <a:latin typeface="Calibri" panose="020F0502020204030204" pitchFamily="34" charset="0"/>
              <a:ea typeface="Noto Serif CJK SC"/>
              <a:cs typeface="Lohit Devanagari"/>
            </a:endParaRPr>
          </a:p>
          <a:p>
            <a:pPr lvl="1"/>
            <a:r>
              <a:rPr lang="en-US" kern="100" dirty="0">
                <a:latin typeface="Calibri" panose="020F0502020204030204" pitchFamily="34" charset="0"/>
                <a:ea typeface="Noto Serif CJK SC"/>
                <a:cs typeface="Lohit Devanagari"/>
              </a:rPr>
              <a:t>d. TMUX</a:t>
            </a:r>
          </a:p>
          <a:p>
            <a:pPr lvl="1"/>
            <a:r>
              <a:rPr lang="en-US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e. Auto hotspot</a:t>
            </a:r>
            <a:endParaRPr lang="en-US" kern="100" dirty="0">
              <a:effectLst/>
              <a:latin typeface="Liberation Serif"/>
              <a:ea typeface="Noto Serif CJK SC"/>
              <a:cs typeface="Lohit Devanagari"/>
            </a:endParaRPr>
          </a:p>
        </p:txBody>
      </p:sp>
    </p:spTree>
    <p:extLst>
      <p:ext uri="{BB962C8B-B14F-4D97-AF65-F5344CB8AC3E}">
        <p14:creationId xmlns:p14="http://schemas.microsoft.com/office/powerpoint/2010/main" val="332586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4F446-87CC-D35D-157E-BF4668F14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915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Configure RPI 0 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AD6AEF-A5A6-C116-14B5-F4CBAD7B8E63}"/>
              </a:ext>
            </a:extLst>
          </p:cNvPr>
          <p:cNvSpPr txBox="1"/>
          <p:nvPr/>
        </p:nvSpPr>
        <p:spPr>
          <a:xfrm>
            <a:off x="1028700" y="1352818"/>
            <a:ext cx="1082802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1. Ensure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wayland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is disabled use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raspi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-config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2.  Change hostname: APRSDigiPi0-0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3.  Enable ssh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4. Enable VNC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 5.  Disable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bluetooth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(saves power):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450215" marR="0"/>
            <a:r>
              <a:rPr lang="en-US" sz="1800" b="1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sudo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nano </a:t>
            </a:r>
            <a:r>
              <a:rPr lang="en-US" sz="1800" b="1" i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boot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config.txt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r>
              <a:rPr lang="en-US" sz="1800" dirty="0">
                <a:solidFill>
                  <a:srgbClr val="2E8B57"/>
                </a:solidFill>
                <a:effectLst/>
                <a:latin typeface="Calibri" panose="020F0502020204030204" pitchFamily="34" charset="0"/>
                <a:ea typeface="Noto Serif CJK SC"/>
              </a:rPr>
              <a:t>Add this to the bottom of the file: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Noto Serif CJK SC"/>
              </a:rPr>
              <a:t>dtoverlay</a:t>
            </a:r>
            <a:r>
              <a:rPr lang="en-US" sz="1800" b="1" dirty="0">
                <a:effectLst/>
                <a:latin typeface="Calibri" panose="020F0502020204030204" pitchFamily="34" charset="0"/>
                <a:ea typeface="Noto Serif CJK SC"/>
              </a:rPr>
              <a:t>=disable-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Noto Serif CJK SC"/>
              </a:rPr>
              <a:t>bt</a:t>
            </a:r>
            <a:r>
              <a:rPr lang="en-US" sz="1800" dirty="0">
                <a:effectLst/>
                <a:latin typeface="Calibri" panose="020F0502020204030204" pitchFamily="34" charset="0"/>
                <a:ea typeface="Noto Serif CJK SC"/>
              </a:rPr>
              <a:t> </a:t>
            </a: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ans Mono CJK SC"/>
                <a:cs typeface="Liberation Mono"/>
              </a:rPr>
              <a:t>6. Install another browser: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ans Mono CJK SC"/>
                <a:cs typeface="Liberation Mono"/>
              </a:rPr>
              <a:t>sudo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ans Mono CJK SC"/>
                <a:cs typeface="Liberation Mono"/>
              </a:rPr>
              <a:t> apt-get install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ans Mono CJK SC"/>
                <a:cs typeface="Liberation Mono"/>
              </a:rPr>
              <a:t>midori</a:t>
            </a:r>
            <a:endParaRPr lang="en-US" sz="18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 </a:t>
            </a:r>
            <a:endParaRPr lang="en-US" sz="18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7. Install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Filezilla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SFTP software: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sudo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apt install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filezilla</a:t>
            </a:r>
            <a:endParaRPr lang="en-US" sz="18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 </a:t>
            </a:r>
            <a:endParaRPr lang="en-US" sz="18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8. Use 73Linux to install: </a:t>
            </a:r>
            <a:r>
              <a:rPr lang="en-US" sz="1800" u="sng" kern="100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  <a:hlinkClick r:id="rId2"/>
              </a:rPr>
              <a:t>https://github.com/km4ack/73Linux</a:t>
            </a:r>
            <a:endParaRPr lang="en-US" sz="18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 git clone https://github.com/km4ack/73Linux.git $HOME/73Linux &amp;&amp; bash $HOME/73Linux/73.sh</a:t>
            </a:r>
            <a:endParaRPr lang="en-US" sz="18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/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Install the following:</a:t>
            </a:r>
          </a:p>
          <a:p>
            <a:pPr lvl="1"/>
            <a:r>
              <a:rPr lang="en-US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a. </a:t>
            </a:r>
            <a:r>
              <a:rPr lang="en-US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Direwolf</a:t>
            </a:r>
            <a:endParaRPr lang="en-US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lvl="1"/>
            <a:r>
              <a:rPr lang="en-US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b. GPS </a:t>
            </a:r>
            <a:endParaRPr lang="en-US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lvl="1"/>
            <a:r>
              <a:rPr lang="en-US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c. </a:t>
            </a:r>
            <a:r>
              <a:rPr lang="en-US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GPSUpdate</a:t>
            </a:r>
            <a:endParaRPr lang="en-US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83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5E127-6DBE-D9F5-1267-D6173B2F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8815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Sound Configuration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21D2C4-D536-FBC5-F5E1-3CB9041963D7}"/>
              </a:ext>
            </a:extLst>
          </p:cNvPr>
          <p:cNvSpPr txBox="1"/>
          <p:nvPr/>
        </p:nvSpPr>
        <p:spPr>
          <a:xfrm>
            <a:off x="1882140" y="766476"/>
            <a:ext cx="6096000" cy="5325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/>
            <a:r>
              <a:rPr lang="en-US" kern="100" dirty="0">
                <a:latin typeface="Calibri" panose="020F0502020204030204" pitchFamily="34" charset="0"/>
                <a:ea typeface="Noto Serif CJK SC"/>
                <a:cs typeface="Lohit Devanagari"/>
              </a:rPr>
              <a:t>1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. Remove Pule Audio: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450215" marR="0"/>
            <a:r>
              <a:rPr lang="en-US" sz="1800" b="1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sudo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</a:t>
            </a:r>
            <a:r>
              <a:rPr lang="en-US" sz="1800" b="1" kern="100" dirty="0">
                <a:solidFill>
                  <a:srgbClr val="2E8B57"/>
                </a:solidFill>
                <a:effectLst/>
                <a:latin typeface="Calibri" panose="020F0502020204030204" pitchFamily="34" charset="0"/>
                <a:ea typeface="Noto Sans Mono CJK SC"/>
                <a:cs typeface="Liberation Mono"/>
              </a:rPr>
              <a:t>apt-get remove </a:t>
            </a:r>
            <a:r>
              <a:rPr lang="en-US" sz="1800" b="1" kern="100" dirty="0" err="1">
                <a:solidFill>
                  <a:srgbClr val="2E8B57"/>
                </a:solidFill>
                <a:effectLst/>
                <a:latin typeface="Calibri" panose="020F0502020204030204" pitchFamily="34" charset="0"/>
                <a:ea typeface="Noto Sans Mono CJK SC"/>
                <a:cs typeface="Liberation Mono"/>
              </a:rPr>
              <a:t>pulseaudio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450215" marR="0">
              <a:lnSpc>
                <a:spcPct val="115000"/>
              </a:lnSpc>
              <a:spcAft>
                <a:spcPts val="700"/>
              </a:spcAft>
            </a:pPr>
            <a:r>
              <a:rPr lang="en-US" sz="1800" b="1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sudo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</a:t>
            </a:r>
            <a:r>
              <a:rPr lang="en-US" sz="1800" b="1" kern="100" dirty="0">
                <a:solidFill>
                  <a:srgbClr val="2E8B57"/>
                </a:solidFill>
                <a:effectLst/>
                <a:latin typeface="Calibri" panose="020F0502020204030204" pitchFamily="34" charset="0"/>
                <a:ea typeface="Noto Sans Mono CJK SC"/>
                <a:cs typeface="Liberation Mono"/>
              </a:rPr>
              <a:t>apt-get </a:t>
            </a:r>
            <a:r>
              <a:rPr lang="en-US" sz="1800" b="1" kern="100" dirty="0" err="1">
                <a:solidFill>
                  <a:srgbClr val="2E8B57"/>
                </a:solidFill>
                <a:effectLst/>
                <a:latin typeface="Calibri" panose="020F0502020204030204" pitchFamily="34" charset="0"/>
                <a:ea typeface="Noto Sans Mono CJK SC"/>
                <a:cs typeface="Liberation Mono"/>
              </a:rPr>
              <a:t>autoremove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kern="100" dirty="0">
                <a:latin typeface="Calibri" panose="020F0502020204030204" pitchFamily="34" charset="0"/>
                <a:ea typeface="Noto Serif CJK SC"/>
                <a:cs typeface="Lohit Devanagari"/>
              </a:rPr>
              <a:t>2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. Configure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alsamixer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: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#run </a:t>
            </a: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b="1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alsamixer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Select audio Device: 3 USB Audio Device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Set Speaker and Mic to about 70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Make sure the small box shows 00 and no MM. MM indicates mute.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Set Autogain Control to MM.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Exit</a:t>
            </a: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#save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alsamixer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settings you just made</a:t>
            </a:r>
            <a:endParaRPr lang="en-US" sz="18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r>
              <a:rPr lang="en-US" sz="1800" b="1" dirty="0" err="1">
                <a:solidFill>
                  <a:srgbClr val="2E8B57"/>
                </a:solidFill>
                <a:effectLst/>
                <a:latin typeface="Calibri" panose="020F0502020204030204" pitchFamily="34" charset="0"/>
                <a:ea typeface="Noto Serif CJK SC"/>
              </a:rPr>
              <a:t>sudo</a:t>
            </a:r>
            <a:r>
              <a:rPr lang="en-US" sz="1800" b="1" dirty="0">
                <a:solidFill>
                  <a:srgbClr val="2E8B57"/>
                </a:solidFill>
                <a:effectLst/>
                <a:latin typeface="Calibri" panose="020F0502020204030204" pitchFamily="34" charset="0"/>
                <a:ea typeface="Noto Serif CJK SC"/>
              </a:rPr>
              <a:t> </a:t>
            </a:r>
            <a:r>
              <a:rPr lang="en-US" sz="1800" b="1" dirty="0" err="1">
                <a:solidFill>
                  <a:srgbClr val="2E8B57"/>
                </a:solidFill>
                <a:effectLst/>
                <a:latin typeface="Calibri" panose="020F0502020204030204" pitchFamily="34" charset="0"/>
                <a:ea typeface="Noto Serif CJK SC"/>
              </a:rPr>
              <a:t>alsactl</a:t>
            </a:r>
            <a:r>
              <a:rPr lang="en-US" sz="1800" b="1" dirty="0">
                <a:solidFill>
                  <a:srgbClr val="2E8B57"/>
                </a:solidFill>
                <a:effectLst/>
                <a:latin typeface="Calibri" panose="020F0502020204030204" pitchFamily="34" charset="0"/>
                <a:ea typeface="Noto Serif CJK SC"/>
              </a:rPr>
              <a:t> store 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</p:txBody>
      </p:sp>
    </p:spTree>
    <p:extLst>
      <p:ext uri="{BB962C8B-B14F-4D97-AF65-F5344CB8AC3E}">
        <p14:creationId xmlns:p14="http://schemas.microsoft.com/office/powerpoint/2010/main" val="3232704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CA610-937F-1497-EA3D-16C08F10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5955"/>
          </a:xfrm>
        </p:spPr>
        <p:txBody>
          <a:bodyPr>
            <a:normAutofit fontScale="90000"/>
          </a:bodyPr>
          <a:lstStyle/>
          <a:p>
            <a:r>
              <a:rPr lang="en-US" dirty="0"/>
              <a:t>TMUX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A402C0-8C62-C581-2010-CBD48BCCDE8E}"/>
              </a:ext>
            </a:extLst>
          </p:cNvPr>
          <p:cNvSpPr txBox="1"/>
          <p:nvPr/>
        </p:nvSpPr>
        <p:spPr>
          <a:xfrm>
            <a:off x="2065020" y="3233658"/>
            <a:ext cx="6096000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Install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tmux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:   </a:t>
            </a:r>
            <a:r>
              <a:rPr lang="en-US" sz="1800" b="1" kern="100" dirty="0" err="1">
                <a:solidFill>
                  <a:srgbClr val="242424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sudo</a:t>
            </a:r>
            <a:r>
              <a:rPr lang="en-US" sz="1800" b="1" kern="100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apt install </a:t>
            </a:r>
            <a:r>
              <a:rPr lang="en-US" sz="1800" b="1" kern="100" dirty="0" err="1">
                <a:solidFill>
                  <a:srgbClr val="242424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libavutil</a:t>
            </a:r>
            <a:r>
              <a:rPr lang="en-US" sz="1800" b="1" kern="100" dirty="0">
                <a:solidFill>
                  <a:srgbClr val="242424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-dev </a:t>
            </a:r>
            <a:r>
              <a:rPr lang="en-US" sz="1800" b="1" kern="100" dirty="0" err="1">
                <a:solidFill>
                  <a:srgbClr val="242424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tmux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A81B9C-B018-932B-9900-BC491300C805}"/>
              </a:ext>
            </a:extLst>
          </p:cNvPr>
          <p:cNvSpPr txBox="1"/>
          <p:nvPr/>
        </p:nvSpPr>
        <p:spPr>
          <a:xfrm>
            <a:off x="2065020" y="916216"/>
            <a:ext cx="75742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 err="1">
                <a:solidFill>
                  <a:srgbClr val="1F2328"/>
                </a:solidFill>
                <a:effectLst/>
                <a:latin typeface="-apple-system"/>
              </a:rPr>
              <a:t>tmux</a:t>
            </a:r>
            <a:r>
              <a:rPr lang="en-US" b="0" i="0" dirty="0">
                <a:solidFill>
                  <a:srgbClr val="1F2328"/>
                </a:solidFill>
                <a:effectLst/>
                <a:latin typeface="-apple-system"/>
              </a:rPr>
              <a:t> is a terminal multiplexer. It lets you switch easily between several programs in one terminal, detach them (they keep running in the background) and reattach them to a different terminal.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226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1C691-FFA8-4089-D674-E0D77322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 hotspot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6C8FF5-1339-AA78-F702-B0DC3E99B924}"/>
              </a:ext>
            </a:extLst>
          </p:cNvPr>
          <p:cNvSpPr txBox="1"/>
          <p:nvPr/>
        </p:nvSpPr>
        <p:spPr>
          <a:xfrm>
            <a:off x="960120" y="4989331"/>
            <a:ext cx="8199120" cy="1436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Setting up the auto Hotspot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 marL="0" marR="0">
              <a:lnSpc>
                <a:spcPct val="115000"/>
              </a:lnSpc>
              <a:spcAft>
                <a:spcPts val="700"/>
              </a:spcAft>
            </a:pPr>
            <a:r>
              <a:rPr lang="en-US" sz="1800" u="sng" kern="100" dirty="0">
                <a:solidFill>
                  <a:srgbClr val="000080"/>
                </a:solidFill>
                <a:effectLst/>
                <a:latin typeface="Calibri" panose="020F0502020204030204" pitchFamily="34" charset="0"/>
                <a:ea typeface="Noto Serif CJK SC"/>
                <a:cs typeface="Lohit Devanagari"/>
                <a:hlinkClick r:id="rId2"/>
              </a:rPr>
              <a:t>https://www.raspberryconnect.com/projects/65-raspberrypi-hotspot-accesspoints/183-raspberry-pi-automatic-hotspot-and-static-hotspot-installercrontab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-e</a:t>
            </a: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4D9B47-E80E-1479-A750-3F36294146AA}"/>
              </a:ext>
            </a:extLst>
          </p:cNvPr>
          <p:cNvSpPr txBox="1"/>
          <p:nvPr/>
        </p:nvSpPr>
        <p:spPr>
          <a:xfrm>
            <a:off x="1333500" y="1690688"/>
            <a:ext cx="100203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500"/>
              </a:spcBef>
              <a:spcAft>
                <a:spcPts val="750"/>
              </a:spcAft>
            </a:pP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Aim: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When you're home:   On starting the Raspberry Pi it connects to your home routers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Helvetica Neue"/>
              </a:rPr>
              <a:t>wifi</a:t>
            </a:r>
            <a:endParaRPr lang="en-US" b="0" i="0" dirty="0">
              <a:solidFill>
                <a:srgbClr val="444444"/>
              </a:solidFill>
              <a:effectLst/>
              <a:latin typeface="Helvetica Neue"/>
            </a:endParaRP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When you're out: On starting, if any known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Helvetica Neue"/>
              </a:rPr>
              <a:t>wifi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 connection is not found it will generate an access point so a direct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Helvetica Neue"/>
              </a:rPr>
              <a:t>wifi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 connection can be made to the Raspberry Pi by a tablet, phone or laptop.</a:t>
            </a:r>
          </a:p>
          <a:p>
            <a:pPr algn="l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While in access point mode:  if an ethernet cable is connected the Raspberry Pi, then it will have network/internet access along with any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Helvetica Neue"/>
              </a:rPr>
              <a:t>wifi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 Neue"/>
              </a:rPr>
              <a:t> device connected to the access point.</a:t>
            </a:r>
          </a:p>
        </p:txBody>
      </p:sp>
    </p:spTree>
    <p:extLst>
      <p:ext uri="{BB962C8B-B14F-4D97-AF65-F5344CB8AC3E}">
        <p14:creationId xmlns:p14="http://schemas.microsoft.com/office/powerpoint/2010/main" val="1591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D1774-7E14-2863-278F-718FCB81B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en-US" dirty="0"/>
              <a:t>Starting the Digipeater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E726E2-0410-9D81-8CFE-2AEF55ED689D}"/>
              </a:ext>
            </a:extLst>
          </p:cNvPr>
          <p:cNvSpPr txBox="1"/>
          <p:nvPr/>
        </p:nvSpPr>
        <p:spPr>
          <a:xfrm>
            <a:off x="2308860" y="3476665"/>
            <a:ext cx="684276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1400" b="1" dirty="0"/>
              <a:t>#1 /bin/bash</a:t>
            </a:r>
          </a:p>
          <a:p>
            <a:r>
              <a:rPr lang="en-US" sz="1400" b="1" dirty="0"/>
              <a:t>sleep 20</a:t>
            </a:r>
          </a:p>
          <a:p>
            <a:r>
              <a:rPr lang="en-US" sz="1400" b="1" dirty="0" err="1"/>
              <a:t>gpspipe</a:t>
            </a:r>
            <a:r>
              <a:rPr lang="en-US" sz="1400" b="1" dirty="0"/>
              <a:t> -r -n 5</a:t>
            </a:r>
          </a:p>
          <a:p>
            <a:r>
              <a:rPr lang="en-US" sz="1400" b="1" dirty="0"/>
              <a:t>ck=$( </a:t>
            </a:r>
            <a:r>
              <a:rPr lang="en-US" sz="1400" b="1" dirty="0" err="1"/>
              <a:t>arecord</a:t>
            </a:r>
            <a:r>
              <a:rPr lang="en-US" sz="1400" b="1" dirty="0"/>
              <a:t> -l | grep "USB Audio Device" )</a:t>
            </a:r>
          </a:p>
          <a:p>
            <a:r>
              <a:rPr lang="en-US" sz="1400" b="1" dirty="0"/>
              <a:t>while [ -z "${ck}" ]; do</a:t>
            </a:r>
          </a:p>
          <a:p>
            <a:r>
              <a:rPr lang="en-US" sz="1400" b="1" dirty="0"/>
              <a:t>	ck=$( </a:t>
            </a:r>
            <a:r>
              <a:rPr lang="en-US" sz="1400" b="1" dirty="0" err="1"/>
              <a:t>arecord</a:t>
            </a:r>
            <a:r>
              <a:rPr lang="en-US" sz="1400" b="1" dirty="0"/>
              <a:t> -l | grep "USB Audio Device" )</a:t>
            </a:r>
          </a:p>
          <a:p>
            <a:r>
              <a:rPr lang="en-US" sz="1400" b="1" dirty="0"/>
              <a:t>	sleep 1</a:t>
            </a:r>
          </a:p>
          <a:p>
            <a:r>
              <a:rPr lang="en-US" sz="1400" b="1" dirty="0"/>
              <a:t>Done</a:t>
            </a:r>
          </a:p>
          <a:p>
            <a:r>
              <a:rPr lang="en-US" sz="1400" b="1" dirty="0" err="1"/>
              <a:t>tmux</a:t>
            </a:r>
            <a:r>
              <a:rPr lang="en-US" sz="1400" b="1" dirty="0"/>
              <a:t> new -d -s </a:t>
            </a:r>
            <a:r>
              <a:rPr lang="en-US" sz="1400" b="1" dirty="0" err="1"/>
              <a:t>direwolf</a:t>
            </a:r>
            <a:r>
              <a:rPr lang="en-US" sz="1400" b="1" dirty="0"/>
              <a:t> '/</a:t>
            </a:r>
            <a:r>
              <a:rPr lang="en-US" sz="1400" b="1" dirty="0" err="1"/>
              <a:t>usr</a:t>
            </a:r>
            <a:r>
              <a:rPr lang="en-US" sz="1400" b="1" dirty="0"/>
              <a:t>/local/bin/</a:t>
            </a:r>
            <a:r>
              <a:rPr lang="en-US" sz="1400" b="1" dirty="0" err="1"/>
              <a:t>direwolf</a:t>
            </a:r>
            <a:r>
              <a:rPr lang="en-US" sz="1400" b="1" dirty="0"/>
              <a:t>’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C83048-72D2-4E1E-F1E1-C60608B98D1F}"/>
              </a:ext>
            </a:extLst>
          </p:cNvPr>
          <p:cNvSpPr txBox="1"/>
          <p:nvPr/>
        </p:nvSpPr>
        <p:spPr>
          <a:xfrm>
            <a:off x="914400" y="1178208"/>
            <a:ext cx="6096000" cy="22255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700"/>
              </a:spcAft>
            </a:pPr>
            <a:r>
              <a:rPr lang="en-US" b="1" dirty="0"/>
              <a:t>start.sh: 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This configuration file automatically starts the Digipeater but waits until the GPS and the Audio device are functioning before starting up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direwolf</a:t>
            </a:r>
            <a:r>
              <a:rPr lang="en-US" sz="18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. This file goes in your home directory.</a:t>
            </a:r>
          </a:p>
          <a:p>
            <a:pPr>
              <a:lnSpc>
                <a:spcPct val="115000"/>
              </a:lnSpc>
              <a:spcAft>
                <a:spcPts val="7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change start.sh to executable:  </a:t>
            </a:r>
            <a:r>
              <a:rPr lang="en-US" sz="2000" b="1" kern="100" dirty="0" err="1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chmod</a:t>
            </a:r>
            <a:r>
              <a:rPr lang="en-US" sz="2000" b="1" kern="100" dirty="0">
                <a:effectLst/>
                <a:latin typeface="Calibri" panose="020F0502020204030204" pitchFamily="34" charset="0"/>
                <a:ea typeface="Noto Serif CJK SC"/>
                <a:cs typeface="Lohit Devanagari"/>
              </a:rPr>
              <a:t> +x start.sh</a:t>
            </a:r>
            <a:endParaRPr lang="en-US" sz="2000" b="1" kern="100" dirty="0">
              <a:effectLst/>
              <a:latin typeface="Liberation Serif"/>
              <a:ea typeface="Noto Serif CJK SC"/>
              <a:cs typeface="Lohit Devanagari"/>
            </a:endParaRPr>
          </a:p>
          <a:p>
            <a:pPr>
              <a:lnSpc>
                <a:spcPct val="115000"/>
              </a:lnSpc>
              <a:spcAft>
                <a:spcPts val="700"/>
              </a:spcAft>
            </a:pPr>
            <a:endParaRPr lang="en-US" sz="2000" kern="100" dirty="0">
              <a:effectLst/>
              <a:latin typeface="Liberation Serif"/>
              <a:ea typeface="Noto Serif CJK SC"/>
              <a:cs typeface="Lohit Devanagari"/>
            </a:endParaRPr>
          </a:p>
        </p:txBody>
      </p:sp>
    </p:spTree>
    <p:extLst>
      <p:ext uri="{BB962C8B-B14F-4D97-AF65-F5344CB8AC3E}">
        <p14:creationId xmlns:p14="http://schemas.microsoft.com/office/powerpoint/2010/main" val="3430022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871</Words>
  <Application>Microsoft Office PowerPoint</Application>
  <PresentationFormat>Widescreen</PresentationFormat>
  <Paragraphs>105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-apple-system</vt:lpstr>
      <vt:lpstr>Aptos</vt:lpstr>
      <vt:lpstr>Aptos Display</vt:lpstr>
      <vt:lpstr>Arial</vt:lpstr>
      <vt:lpstr>Calibri</vt:lpstr>
      <vt:lpstr>Courier New</vt:lpstr>
      <vt:lpstr>Helvetica Neue</vt:lpstr>
      <vt:lpstr>Liberation Serif</vt:lpstr>
      <vt:lpstr>Wingdings</vt:lpstr>
      <vt:lpstr>Office Theme</vt:lpstr>
      <vt:lpstr>APRS Digipeater</vt:lpstr>
      <vt:lpstr>Digital Repeater  “digipeater”</vt:lpstr>
      <vt:lpstr>PowerPoint Presentation</vt:lpstr>
      <vt:lpstr>Software:</vt:lpstr>
      <vt:lpstr>Configure RPI 0 W</vt:lpstr>
      <vt:lpstr>Sound Configuration</vt:lpstr>
      <vt:lpstr>TMUX</vt:lpstr>
      <vt:lpstr>Auto hotspot</vt:lpstr>
      <vt:lpstr>Starting the Digipeater</vt:lpstr>
      <vt:lpstr>Final Config and Access to Digipeater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McCrory</dc:creator>
  <cp:lastModifiedBy>Kevin McCrory</cp:lastModifiedBy>
  <cp:revision>2</cp:revision>
  <dcterms:created xsi:type="dcterms:W3CDTF">2025-01-05T20:49:05Z</dcterms:created>
  <dcterms:modified xsi:type="dcterms:W3CDTF">2025-01-17T23:47:52Z</dcterms:modified>
</cp:coreProperties>
</file>