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98" r:id="rId3"/>
    <p:sldId id="291" r:id="rId4"/>
    <p:sldId id="346" r:id="rId5"/>
    <p:sldId id="347" r:id="rId6"/>
    <p:sldId id="294" r:id="rId7"/>
    <p:sldId id="259" r:id="rId8"/>
    <p:sldId id="298" r:id="rId9"/>
    <p:sldId id="360" r:id="rId10"/>
    <p:sldId id="350" r:id="rId11"/>
    <p:sldId id="305" r:id="rId12"/>
    <p:sldId id="389" r:id="rId13"/>
    <p:sldId id="299" r:id="rId14"/>
    <p:sldId id="388" r:id="rId15"/>
    <p:sldId id="387" r:id="rId16"/>
    <p:sldId id="351" r:id="rId17"/>
    <p:sldId id="353" r:id="rId18"/>
    <p:sldId id="352" r:id="rId19"/>
    <p:sldId id="354" r:id="rId20"/>
    <p:sldId id="355" r:id="rId21"/>
    <p:sldId id="356" r:id="rId22"/>
    <p:sldId id="317" r:id="rId23"/>
    <p:sldId id="390" r:id="rId24"/>
    <p:sldId id="391" r:id="rId25"/>
    <p:sldId id="392" r:id="rId26"/>
    <p:sldId id="349" r:id="rId27"/>
    <p:sldId id="363" r:id="rId28"/>
    <p:sldId id="364" r:id="rId29"/>
    <p:sldId id="369" r:id="rId30"/>
    <p:sldId id="370" r:id="rId31"/>
    <p:sldId id="381" r:id="rId32"/>
    <p:sldId id="362" r:id="rId33"/>
    <p:sldId id="376" r:id="rId34"/>
    <p:sldId id="375" r:id="rId35"/>
    <p:sldId id="378" r:id="rId36"/>
    <p:sldId id="379" r:id="rId37"/>
    <p:sldId id="308" r:id="rId38"/>
    <p:sldId id="345" r:id="rId39"/>
    <p:sldId id="342" r:id="rId40"/>
    <p:sldId id="340" r:id="rId41"/>
    <p:sldId id="327" r:id="rId42"/>
    <p:sldId id="382" r:id="rId43"/>
    <p:sldId id="385" r:id="rId44"/>
    <p:sldId id="383" r:id="rId45"/>
    <p:sldId id="384" r:id="rId46"/>
    <p:sldId id="386" r:id="rId47"/>
    <p:sldId id="393" r:id="rId48"/>
    <p:sldId id="309" r:id="rId49"/>
    <p:sldId id="348" r:id="rId50"/>
    <p:sldId id="344" r:id="rId51"/>
    <p:sldId id="269" r:id="rId52"/>
    <p:sldId id="394" r:id="rId53"/>
    <p:sldId id="397" r:id="rId54"/>
    <p:sldId id="39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Zwirko" initials="AZ" lastIdx="1" clrIdx="0">
    <p:extLst>
      <p:ext uri="{19B8F6BF-5375-455C-9EA6-DF929625EA0E}">
        <p15:presenceInfo xmlns:p15="http://schemas.microsoft.com/office/powerpoint/2012/main" userId="S::azwirko@two-hops.com::dddcb54f-137f-49dc-85cc-ccda15228a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2AF68-A557-499E-A53A-5A02753751B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F344A-0A18-43A4-92A3-4346C379F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57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F344A-0A18-43A4-92A3-4346C379FD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20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F344A-0A18-43A4-92A3-4346C379FD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94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F344A-0A18-43A4-92A3-4346C379FD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02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F344A-0A18-43A4-92A3-4346C379FD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6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792A-6100-B9A3-B83B-25E755CE3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7AE2A4-A372-25D4-0331-6D5D7451C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B34C9-54BD-A70B-838E-2FC78E5E1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E22F8-5CB1-2C3F-0115-38322BB0A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9B650-40D2-7899-E205-26E6852E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D0DE1-4983-5835-2D20-70141389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00416-FD22-C2AE-AC9D-5F40956B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F90CC-E906-4560-E876-0AC780A98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8E50B-17F1-F83E-6768-0275ABB1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BED85-645A-EFAF-3125-4EA78DEB2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93F7B0-4378-AD3D-DB72-A2C924A3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2423D-CB13-285D-DC4F-B3AD163C2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EA17F-0A8F-FEB6-F982-B14EA605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6DBC6-DB43-48D2-BF04-775AC06A1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665E9-4949-5B9F-BB69-D8E55152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7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C944-EC46-6E08-D05A-AE53D60E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65851-7259-943F-C367-61523F0B3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D592F-63E7-66FB-DA14-4DF7FE592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9F454-A2CB-930F-F4AA-DC650FD8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62510-C9CD-9859-FCBE-33018668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7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0B0FA-39B6-1A71-3FE0-722AD8FEA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FC8BE-287A-2E73-E36E-8FC40CD8C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6BA57-661F-32F1-2F22-D3F3B55E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D892E-6385-0305-7302-6DEC5AFA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C0CE7-7B43-D874-9E56-464FEE913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9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09B59-567E-34BB-9320-AC762595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C368C-6536-2910-CE34-51B851F90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CCF2-FA21-4960-22C3-27F300C89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8F0FC-7E06-E758-B3AE-C4FA1F99D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0ECFF-5042-B4A1-A15C-C9B60E8B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C6FED-A237-1650-1AA0-AEBDE4FF8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0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90CCC-B735-1CC5-70AB-875BD50E2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D8A08-9714-7CA3-478A-67A2D6BC4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556DB-0410-0009-F2AB-BB8DC27A7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9CCE0D-2313-D309-E29E-B7407B0C0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3B51B2-9190-0398-8466-F47D808EF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710F58-08FD-4773-E2BF-6CC0037A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040D6E-C0F6-8293-0CDE-9358602B0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80B5DA-1F03-0A99-0887-26E06737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1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1B6C8-A7AD-0F20-5D77-4E584BDD7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64942-AD84-117D-C2ED-2BD4668D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0E626-1CE1-4782-B63A-50E6C8952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2B8F6-4F3F-B8CA-18ED-1AFE3552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2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1A9B1-53D7-9E3A-1362-D7621413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530B62-105A-55DA-24C1-9D71E1EA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BF522-7B74-531E-D2A2-8C3BADBA5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6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7275-A59F-11BA-914C-76446F05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205AE-2EB7-BC5A-FFE4-629DF4EA4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03D24-E257-712A-8108-49DFEF9CD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EF1AE-7309-F735-AB2B-43DB4276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48BE9-26B0-3706-DA80-F83A6BA5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2DE7B-B50E-E01A-0968-1CEB32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0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88F26-C5E5-FBD1-40B0-D9311EF32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1294B7-3550-0A3D-75DE-4DAB3DD50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3F398-743B-43C4-17CE-ECFF25432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FEC86-CA3E-F8A9-2023-492C7923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44090-E2C1-89F0-6E75-81590DF31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F1D8E-93F1-C248-4B9A-11B88E31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3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9A5C0D-886C-214E-5E57-D9B25183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435C7-BD6E-A6AB-A1A1-26D0AD111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4A2AA-55C5-3F56-E8B7-A0C89872A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4FB4F-29A2-4A6E-900C-8C9A7EBDA9E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347DF-814C-5199-4E94-734CD63CB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03B67-B3C8-1546-62FD-D82AC0B4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921C7-45FD-418A-AD0A-E17E61F50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7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k1ra@k1ra.u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eshtastic.org/docs/overview/radio-setting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meshtastic.org/docs/overview/radio-settings/#frequency-slot-calculator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hyperlink" Target="https://www.youtube.com/watch?v=ytr4yWl77NA&amp;ab_channel=TechnologyMaster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eshmap.k1ra.us:54321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meshmap.k1ra.us:54321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lasher.meshtastic.org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thingsnetwork.org/docs/lorawan/what-is-lorawan/#:~:text=LoRa%20is%20a%20wireless%20modulation,be%20received%20across%20great%20distances." TargetMode="External"/><Relationship Id="rId2" Type="http://schemas.openxmlformats.org/officeDocument/2006/relationships/hyperlink" Target="https://www.digikey.com/en/maker/blogs/introduction-to-lora-technology#:~:text=What%20is%20LoRa?,for%20M2M%20and%20IoT%20networks.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LoRa" TargetMode="External"/><Relationship Id="rId4" Type="http://schemas.openxmlformats.org/officeDocument/2006/relationships/hyperlink" Target="https://www.techtarget.com/searchnetworking/answer/LoRa-vs-5G-Can-they-coexist-for-IoT-network-connectivity#:~:text=What%20is%20LoRa?,wideband%20alternatives%2C%20including%20carrier%205G.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dxYY097QNs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rectivesystems.com/902-mhz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ispdesign.ui.com/" TargetMode="External"/><Relationship Id="rId13" Type="http://schemas.openxmlformats.org/officeDocument/2006/relationships/hyperlink" Target="https://github.com/richonguzman/LoRa_APRS_iGate" TargetMode="External"/><Relationship Id="rId3" Type="http://schemas.openxmlformats.org/officeDocument/2006/relationships/hyperlink" Target="https://groups.io/g/NoVa-Meshtastic/" TargetMode="External"/><Relationship Id="rId7" Type="http://schemas.openxmlformats.org/officeDocument/2006/relationships/hyperlink" Target="https://meshtastic.discourse.group/" TargetMode="External"/><Relationship Id="rId12" Type="http://schemas.openxmlformats.org/officeDocument/2006/relationships/hyperlink" Target="https://github.com/bmswens/Meshtastic-Web-API" TargetMode="External"/><Relationship Id="rId2" Type="http://schemas.openxmlformats.org/officeDocument/2006/relationships/hyperlink" Target="https://github.com/meshtastic/ap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scord.com/channels/1265715107657289862/1265715107657289865" TargetMode="External"/><Relationship Id="rId11" Type="http://schemas.openxmlformats.org/officeDocument/2006/relationships/hyperlink" Target="https://github.com/mkinney/Meshtastic-python" TargetMode="External"/><Relationship Id="rId5" Type="http://schemas.openxmlformats.org/officeDocument/2006/relationships/hyperlink" Target="http://meshmap.k1ra.us:54321/" TargetMode="External"/><Relationship Id="rId15" Type="http://schemas.openxmlformats.org/officeDocument/2006/relationships/hyperlink" Target="https://tinygs.com/" TargetMode="External"/><Relationship Id="rId10" Type="http://schemas.openxmlformats.org/officeDocument/2006/relationships/hyperlink" Target="https://github.com/pdxlocations/Meshtastic-Python-Examples" TargetMode="External"/><Relationship Id="rId4" Type="http://schemas.openxmlformats.org/officeDocument/2006/relationships/hyperlink" Target="https://signal.group/#CjQKIC1ef3BaLuECuPQn-tJFVpBvNY0J0al7_k7mia8QlrauEhBFIAdQeWcg47cS3wxubFbF" TargetMode="External"/><Relationship Id="rId9" Type="http://schemas.openxmlformats.org/officeDocument/2006/relationships/hyperlink" Target="https://github.com/meshtastic/python" TargetMode="External"/><Relationship Id="rId14" Type="http://schemas.openxmlformats.org/officeDocument/2006/relationships/hyperlink" Target="https://gitlab.com/crankylinuxuser/meshtastic_sdr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k1ra.us/" TargetMode="External"/><Relationship Id="rId2" Type="http://schemas.openxmlformats.org/officeDocument/2006/relationships/hyperlink" Target="mailto:k1ra@k1ra.us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tinygs.com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gs.com/station/K1RA@6059973945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gs.com/station/K1RA@6059973945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shtastic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ABC7-B91E-BB24-FEBF-4B84383B1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712" y="406111"/>
            <a:ext cx="9934575" cy="1981200"/>
          </a:xfrm>
        </p:spPr>
        <p:txBody>
          <a:bodyPr>
            <a:normAutofit/>
          </a:bodyPr>
          <a:lstStyle/>
          <a:p>
            <a:r>
              <a:rPr lang="en-US" sz="6000" b="1" dirty="0"/>
              <a:t>An Introduction to </a:t>
            </a:r>
            <a:br>
              <a:rPr lang="en-US" sz="6000" b="1" dirty="0"/>
            </a:br>
            <a:r>
              <a:rPr lang="en-US" sz="6000" b="1" dirty="0"/>
              <a:t>LoRa</a:t>
            </a:r>
            <a:r>
              <a:rPr lang="en-US" b="1" dirty="0"/>
              <a:t> &amp; The </a:t>
            </a:r>
            <a:r>
              <a:rPr lang="en-US" sz="6000" b="1" dirty="0" err="1"/>
              <a:t>Meshtastic</a:t>
            </a:r>
            <a:r>
              <a:rPr lang="en-US" sz="6000" b="1" dirty="0"/>
              <a:t> Project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E069F-15CF-2BF5-C5E6-AEAE696BA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39063"/>
            <a:ext cx="9144000" cy="982519"/>
          </a:xfrm>
        </p:spPr>
        <p:txBody>
          <a:bodyPr/>
          <a:lstStyle/>
          <a:p>
            <a:r>
              <a:rPr lang="en-US" sz="2400" dirty="0"/>
              <a:t>by Andy Z – K1RA</a:t>
            </a:r>
          </a:p>
          <a:p>
            <a:r>
              <a:rPr lang="en-US" sz="2400" dirty="0">
                <a:hlinkClick r:id="rId2"/>
              </a:rPr>
              <a:t>k1ra@k1ra.us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26" name="Picture 2" descr="Meshtastic">
            <a:extLst>
              <a:ext uri="{FF2B5EF4-FFF2-40B4-BE49-F238E27FC236}">
                <a16:creationId xmlns:a16="http://schemas.microsoft.com/office/drawing/2014/main" id="{E4380678-B702-9281-0D69-5BCD1A339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930" y="2571280"/>
            <a:ext cx="4124139" cy="25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270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A97967-FBA0-ECBB-734C-9261D5D36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27" y="1237440"/>
            <a:ext cx="4038379" cy="4383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E8BE60-24EE-9287-A302-E1AE38CC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73" y="1719191"/>
            <a:ext cx="5577155" cy="39854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B2293C4-8CCA-900B-509B-2CA621E94FAF}"/>
              </a:ext>
            </a:extLst>
          </p:cNvPr>
          <p:cNvSpPr txBox="1">
            <a:spLocks/>
          </p:cNvSpPr>
          <p:nvPr/>
        </p:nvSpPr>
        <p:spPr>
          <a:xfrm>
            <a:off x="990600" y="292388"/>
            <a:ext cx="10515600" cy="944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Other </a:t>
            </a:r>
            <a:r>
              <a:rPr lang="en-US" b="1" dirty="0" err="1"/>
              <a:t>Meshtastic</a:t>
            </a:r>
            <a:r>
              <a:rPr lang="en-US" b="1" dirty="0"/>
              <a:t> Radio Equipment Options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EF2A6E-F2A4-0913-D03C-131C07728275}"/>
              </a:ext>
            </a:extLst>
          </p:cNvPr>
          <p:cNvSpPr txBox="1"/>
          <p:nvPr/>
        </p:nvSpPr>
        <p:spPr>
          <a:xfrm>
            <a:off x="1512620" y="5926646"/>
            <a:ext cx="1865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LilyGo</a:t>
            </a:r>
            <a:r>
              <a:rPr lang="en-US" sz="2400" dirty="0"/>
              <a:t> T-Echo</a:t>
            </a:r>
          </a:p>
          <a:p>
            <a:pPr algn="ctr"/>
            <a:r>
              <a:rPr lang="en-US" sz="1600" dirty="0"/>
              <a:t>GPS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98B252-69AB-197B-A60A-DEE9EB8FDDC8}"/>
              </a:ext>
            </a:extLst>
          </p:cNvPr>
          <p:cNvSpPr txBox="1"/>
          <p:nvPr/>
        </p:nvSpPr>
        <p:spPr>
          <a:xfrm>
            <a:off x="8357331" y="5926646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LilyGo</a:t>
            </a:r>
            <a:r>
              <a:rPr lang="en-US" sz="2400" dirty="0"/>
              <a:t> T-Deck</a:t>
            </a:r>
          </a:p>
        </p:txBody>
      </p:sp>
    </p:spTree>
    <p:extLst>
      <p:ext uri="{BB962C8B-B14F-4D97-AF65-F5344CB8AC3E}">
        <p14:creationId xmlns:p14="http://schemas.microsoft.com/office/powerpoint/2010/main" val="71524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olar node intac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63445" y="60502"/>
            <a:ext cx="3328556" cy="429242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5A003E-F93E-3140-573C-EC03B727A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74516"/>
            <a:ext cx="2895600" cy="1564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79D32A-ADCC-5F78-7672-2AC52E77E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891" y="4255034"/>
            <a:ext cx="4752109" cy="26029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E1BF2E-1DE5-0533-EFEF-E77E8123F94F}"/>
              </a:ext>
            </a:extLst>
          </p:cNvPr>
          <p:cNvSpPr txBox="1">
            <a:spLocks/>
          </p:cNvSpPr>
          <p:nvPr/>
        </p:nvSpPr>
        <p:spPr>
          <a:xfrm>
            <a:off x="838200" y="258315"/>
            <a:ext cx="10515600" cy="944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Other </a:t>
            </a:r>
            <a:r>
              <a:rPr lang="en-US" b="1" dirty="0" err="1"/>
              <a:t>Meshtastic</a:t>
            </a:r>
            <a:r>
              <a:rPr lang="en-US" b="1" dirty="0"/>
              <a:t> Radio Equipment Options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873588-0102-A7CD-A8D3-ED89A739F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58" y="1202445"/>
            <a:ext cx="5383861" cy="27800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937926-D94E-5928-9C27-CCD7AF912C1D}"/>
              </a:ext>
            </a:extLst>
          </p:cNvPr>
          <p:cNvSpPr txBox="1"/>
          <p:nvPr/>
        </p:nvSpPr>
        <p:spPr>
          <a:xfrm>
            <a:off x="681367" y="4122092"/>
            <a:ext cx="327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Raspberry Pi &amp; LoRa HAT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DB1EF-9190-56DA-B814-1A67B305B078}"/>
              </a:ext>
            </a:extLst>
          </p:cNvPr>
          <p:cNvSpPr txBox="1"/>
          <p:nvPr/>
        </p:nvSpPr>
        <p:spPr>
          <a:xfrm>
            <a:off x="7076279" y="2690600"/>
            <a:ext cx="2161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nRF52 RAK4361</a:t>
            </a:r>
          </a:p>
          <a:p>
            <a:pPr algn="ctr"/>
            <a:r>
              <a:rPr lang="en-US" sz="2400" dirty="0"/>
              <a:t>Solar Node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A609D-6D32-8483-7A4B-728ACFC08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 with relatively inexpensive digital messaging radios </a:t>
            </a:r>
          </a:p>
          <a:p>
            <a:r>
              <a:rPr lang="en-US" dirty="0"/>
              <a:t>Attempt use of shorter wavelengths &amp; higher </a:t>
            </a:r>
            <a:r>
              <a:rPr lang="en-US" dirty="0" err="1"/>
              <a:t>freqs</a:t>
            </a:r>
            <a:r>
              <a:rPr lang="en-US" dirty="0"/>
              <a:t> (33cm &amp; 900 MHz)</a:t>
            </a:r>
          </a:p>
          <a:p>
            <a:r>
              <a:rPr lang="en-US" dirty="0"/>
              <a:t>Analyze usage of very wide bandwidth modes</a:t>
            </a:r>
          </a:p>
          <a:p>
            <a:r>
              <a:rPr lang="en-US" dirty="0"/>
              <a:t>DIY, build UHF antennas to observe extending local coverage</a:t>
            </a:r>
          </a:p>
          <a:p>
            <a:r>
              <a:rPr lang="en-US" dirty="0"/>
              <a:t>Contribute to the development and extension of open-source s/w</a:t>
            </a:r>
          </a:p>
          <a:p>
            <a:r>
              <a:rPr lang="en-US" dirty="0"/>
              <a:t>Involve non-hams in the radio frequency experimentation &amp; hobby</a:t>
            </a:r>
          </a:p>
          <a:p>
            <a:r>
              <a:rPr lang="en-US" dirty="0"/>
              <a:t>Learn or use a programming language (Python) to interact with radios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91FDB9-B202-CB4A-FC0C-138F5BCFD034}"/>
              </a:ext>
            </a:extLst>
          </p:cNvPr>
          <p:cNvSpPr txBox="1">
            <a:spLocks/>
          </p:cNvSpPr>
          <p:nvPr/>
        </p:nvSpPr>
        <p:spPr>
          <a:xfrm>
            <a:off x="838200" y="258315"/>
            <a:ext cx="10515600" cy="944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Why Use </a:t>
            </a:r>
            <a:r>
              <a:rPr lang="en-US" b="1" dirty="0" err="1"/>
              <a:t>Meshtastic</a:t>
            </a:r>
            <a:r>
              <a:rPr lang="en-US" b="1" dirty="0"/>
              <a:t> Radio Equipment?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65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2390"/>
            <a:ext cx="10515600" cy="632401"/>
          </a:xfrm>
        </p:spPr>
        <p:txBody>
          <a:bodyPr>
            <a:noAutofit/>
          </a:bodyPr>
          <a:lstStyle/>
          <a:p>
            <a:pPr algn="ctr"/>
            <a:r>
              <a:rPr lang="en-US" b="1" dirty="0" err="1"/>
              <a:t>Meshtastic</a:t>
            </a:r>
            <a:r>
              <a:rPr lang="en-US" b="1" dirty="0"/>
              <a:t> Networking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37" y="876301"/>
            <a:ext cx="9004588" cy="5953124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LoRa Region (Country/Continent) – dictates MHz band (433/868/915 MHz)</a:t>
            </a:r>
          </a:p>
          <a:p>
            <a:pPr marL="0" indent="0">
              <a:buNone/>
            </a:pPr>
            <a:r>
              <a:rPr lang="en-US" sz="2100" dirty="0">
                <a:hlinkClick r:id="rId3"/>
              </a:rPr>
              <a:t>https://meshtastic.org/docs/overview/radio-settings/</a:t>
            </a:r>
            <a:endParaRPr lang="en-US" sz="2100" dirty="0"/>
          </a:p>
          <a:p>
            <a:r>
              <a:rPr lang="en-US" sz="2600" dirty="0"/>
              <a:t>LoRa Radio Modem </a:t>
            </a:r>
            <a:r>
              <a:rPr lang="en-US" sz="2600" u="sng" dirty="0"/>
              <a:t>Modulation Presets</a:t>
            </a:r>
            <a:r>
              <a:rPr lang="en-US" sz="2600" dirty="0"/>
              <a:t> </a:t>
            </a:r>
          </a:p>
          <a:p>
            <a:pPr lvl="1"/>
            <a:r>
              <a:rPr lang="en-US" sz="2200" dirty="0"/>
              <a:t>  (</a:t>
            </a:r>
            <a:r>
              <a:rPr lang="en-US" sz="2200" i="1" dirty="0">
                <a:solidFill>
                  <a:srgbClr val="FF0000"/>
                </a:solidFill>
              </a:rPr>
              <a:t>Coding Rate</a:t>
            </a:r>
            <a:r>
              <a:rPr lang="en-US" sz="2200" i="1" dirty="0"/>
              <a:t> </a:t>
            </a:r>
            <a:r>
              <a:rPr lang="en-US" sz="2200" b="1" dirty="0"/>
              <a:t>bps</a:t>
            </a:r>
            <a:r>
              <a:rPr lang="en-US" sz="2200" dirty="0"/>
              <a:t> – </a:t>
            </a:r>
            <a:r>
              <a:rPr lang="en-US" sz="2200" i="1" dirty="0">
                <a:solidFill>
                  <a:srgbClr val="00B050"/>
                </a:solidFill>
              </a:rPr>
              <a:t>Spread</a:t>
            </a:r>
            <a:r>
              <a:rPr lang="en-US" sz="2200" i="1" dirty="0"/>
              <a:t> / </a:t>
            </a:r>
            <a:r>
              <a:rPr lang="en-US" sz="2200" i="1" dirty="0">
                <a:solidFill>
                  <a:srgbClr val="00B050"/>
                </a:solidFill>
              </a:rPr>
              <a:t>BW</a:t>
            </a:r>
            <a:r>
              <a:rPr lang="en-US" sz="2200" dirty="0"/>
              <a:t> </a:t>
            </a:r>
            <a:r>
              <a:rPr lang="en-US" sz="2200" b="1" dirty="0"/>
              <a:t>Hz </a:t>
            </a:r>
            <a:r>
              <a:rPr lang="en-US" sz="2200" dirty="0"/>
              <a:t>– </a:t>
            </a:r>
            <a:r>
              <a:rPr lang="en-US" sz="2200" i="1" dirty="0">
                <a:solidFill>
                  <a:srgbClr val="0070C0"/>
                </a:solidFill>
              </a:rPr>
              <a:t>Link SNR</a:t>
            </a:r>
            <a:r>
              <a:rPr lang="en-US" sz="2200" dirty="0"/>
              <a:t> </a:t>
            </a:r>
            <a:r>
              <a:rPr lang="en-US" sz="2200" b="1" dirty="0"/>
              <a:t>dB</a:t>
            </a:r>
            <a:r>
              <a:rPr lang="en-US" sz="2200" dirty="0"/>
              <a:t>)</a:t>
            </a:r>
          </a:p>
          <a:p>
            <a:pPr lvl="1"/>
            <a:r>
              <a:rPr lang="en-US" sz="2300" u="sng" dirty="0"/>
              <a:t>Short Fast </a:t>
            </a:r>
            <a:r>
              <a:rPr lang="en-US" sz="2300" dirty="0"/>
              <a:t>(</a:t>
            </a:r>
            <a:r>
              <a:rPr lang="en-US" sz="2300" i="1" dirty="0">
                <a:solidFill>
                  <a:srgbClr val="FF0000"/>
                </a:solidFill>
              </a:rPr>
              <a:t>10.94k</a:t>
            </a:r>
            <a:r>
              <a:rPr lang="en-US" sz="2300" i="1" dirty="0"/>
              <a:t> – </a:t>
            </a:r>
            <a:r>
              <a:rPr lang="en-US" sz="2300" i="1" dirty="0">
                <a:solidFill>
                  <a:srgbClr val="00B050"/>
                </a:solidFill>
              </a:rPr>
              <a:t>7 / 250K </a:t>
            </a:r>
            <a:r>
              <a:rPr lang="en-US" sz="2300" i="1" dirty="0"/>
              <a:t>– </a:t>
            </a:r>
            <a:r>
              <a:rPr lang="en-US" sz="2300" i="1" dirty="0">
                <a:solidFill>
                  <a:srgbClr val="0070C0"/>
                </a:solidFill>
              </a:rPr>
              <a:t>143dB</a:t>
            </a:r>
            <a:r>
              <a:rPr lang="en-US" sz="2300" dirty="0"/>
              <a:t>), </a:t>
            </a:r>
            <a:r>
              <a:rPr lang="en-US" sz="2300" u="sng" dirty="0"/>
              <a:t>Short Slow </a:t>
            </a:r>
            <a:r>
              <a:rPr lang="en-US" sz="2300" dirty="0"/>
              <a:t>(</a:t>
            </a:r>
            <a:r>
              <a:rPr lang="en-US" sz="2300" i="1" dirty="0">
                <a:solidFill>
                  <a:srgbClr val="FF0000"/>
                </a:solidFill>
              </a:rPr>
              <a:t>6.25k</a:t>
            </a:r>
            <a:r>
              <a:rPr lang="en-US" sz="2300" i="1" dirty="0"/>
              <a:t> – </a:t>
            </a:r>
            <a:r>
              <a:rPr lang="en-US" sz="2300" i="1" dirty="0">
                <a:solidFill>
                  <a:srgbClr val="00B050"/>
                </a:solidFill>
              </a:rPr>
              <a:t>8 / 250K </a:t>
            </a:r>
            <a:r>
              <a:rPr lang="en-US" sz="2300" i="1" dirty="0"/>
              <a:t>– </a:t>
            </a:r>
            <a:r>
              <a:rPr lang="en-US" sz="2300" i="1" dirty="0">
                <a:solidFill>
                  <a:srgbClr val="0070C0"/>
                </a:solidFill>
              </a:rPr>
              <a:t>145.5dB</a:t>
            </a:r>
            <a:r>
              <a:rPr lang="en-US" sz="2300" dirty="0"/>
              <a:t>)</a:t>
            </a:r>
          </a:p>
          <a:p>
            <a:pPr lvl="1"/>
            <a:r>
              <a:rPr lang="en-US" sz="2300" u="sng" dirty="0"/>
              <a:t>Medium Fast </a:t>
            </a:r>
            <a:r>
              <a:rPr lang="en-US" sz="2300" dirty="0"/>
              <a:t>(</a:t>
            </a:r>
            <a:r>
              <a:rPr lang="en-US" sz="2300" i="1" dirty="0">
                <a:solidFill>
                  <a:srgbClr val="FF0000"/>
                </a:solidFill>
              </a:rPr>
              <a:t>3.52k</a:t>
            </a:r>
            <a:r>
              <a:rPr lang="en-US" sz="2300" i="1" dirty="0"/>
              <a:t> – </a:t>
            </a:r>
            <a:r>
              <a:rPr lang="en-US" sz="2300" i="1" dirty="0">
                <a:solidFill>
                  <a:srgbClr val="00B050"/>
                </a:solidFill>
              </a:rPr>
              <a:t>9 / 250K </a:t>
            </a:r>
            <a:r>
              <a:rPr lang="en-US" sz="2300" i="1" dirty="0"/>
              <a:t>– </a:t>
            </a:r>
            <a:r>
              <a:rPr lang="en-US" sz="2300" i="1" dirty="0">
                <a:solidFill>
                  <a:srgbClr val="0070C0"/>
                </a:solidFill>
              </a:rPr>
              <a:t>148dB</a:t>
            </a:r>
            <a:r>
              <a:rPr lang="en-US" sz="2300" dirty="0"/>
              <a:t>), </a:t>
            </a:r>
            <a:r>
              <a:rPr lang="en-US" sz="2300" u="sng" dirty="0"/>
              <a:t>Medium Slow </a:t>
            </a:r>
            <a:r>
              <a:rPr lang="en-US" sz="2300" dirty="0"/>
              <a:t>(</a:t>
            </a:r>
            <a:r>
              <a:rPr lang="en-US" sz="2300" i="1" dirty="0">
                <a:solidFill>
                  <a:srgbClr val="FF0000"/>
                </a:solidFill>
              </a:rPr>
              <a:t>1.95k</a:t>
            </a:r>
            <a:r>
              <a:rPr lang="en-US" sz="2300" i="1" dirty="0"/>
              <a:t> – </a:t>
            </a:r>
            <a:r>
              <a:rPr lang="en-US" sz="2300" i="1" dirty="0">
                <a:solidFill>
                  <a:srgbClr val="00B050"/>
                </a:solidFill>
              </a:rPr>
              <a:t>10 / 250K </a:t>
            </a:r>
            <a:r>
              <a:rPr lang="en-US" sz="2300" i="1" dirty="0"/>
              <a:t>– </a:t>
            </a:r>
            <a:r>
              <a:rPr lang="en-US" sz="2300" i="1" dirty="0">
                <a:solidFill>
                  <a:srgbClr val="0070C0"/>
                </a:solidFill>
              </a:rPr>
              <a:t>150.5dB</a:t>
            </a:r>
            <a:r>
              <a:rPr lang="en-US" sz="2300" dirty="0"/>
              <a:t>)</a:t>
            </a:r>
          </a:p>
          <a:p>
            <a:pPr lvl="1"/>
            <a:r>
              <a:rPr lang="en-US" sz="2300" b="1" u="sng" dirty="0"/>
              <a:t>Long Fast </a:t>
            </a:r>
            <a:r>
              <a:rPr lang="en-US" sz="2300" dirty="0"/>
              <a:t>(</a:t>
            </a:r>
            <a:r>
              <a:rPr lang="en-US" sz="2300" i="1" dirty="0">
                <a:solidFill>
                  <a:srgbClr val="FF0000"/>
                </a:solidFill>
              </a:rPr>
              <a:t>1.07k</a:t>
            </a:r>
            <a:r>
              <a:rPr lang="en-US" sz="2300" i="1" dirty="0"/>
              <a:t> – </a:t>
            </a:r>
            <a:r>
              <a:rPr lang="en-US" sz="2300" i="1" dirty="0">
                <a:solidFill>
                  <a:srgbClr val="00B050"/>
                </a:solidFill>
              </a:rPr>
              <a:t>11 / 250K </a:t>
            </a:r>
            <a:r>
              <a:rPr lang="en-US" sz="2300" i="1" dirty="0"/>
              <a:t>– </a:t>
            </a:r>
            <a:r>
              <a:rPr lang="en-US" sz="2300" i="1" dirty="0">
                <a:solidFill>
                  <a:srgbClr val="0070C0"/>
                </a:solidFill>
              </a:rPr>
              <a:t>153dB</a:t>
            </a:r>
            <a:r>
              <a:rPr lang="en-US" sz="2300" dirty="0"/>
              <a:t>), </a:t>
            </a:r>
            <a:r>
              <a:rPr lang="en-US" sz="2300" u="sng" dirty="0"/>
              <a:t>Long Mod </a:t>
            </a:r>
            <a:r>
              <a:rPr lang="en-US" sz="2300" dirty="0"/>
              <a:t>(</a:t>
            </a:r>
            <a:r>
              <a:rPr lang="en-US" sz="2300" i="1" dirty="0">
                <a:solidFill>
                  <a:srgbClr val="FF0000"/>
                </a:solidFill>
              </a:rPr>
              <a:t>0.34k</a:t>
            </a:r>
            <a:r>
              <a:rPr lang="en-US" sz="2300" i="1" dirty="0"/>
              <a:t> – </a:t>
            </a:r>
            <a:r>
              <a:rPr lang="en-US" sz="2300" i="1" dirty="0">
                <a:solidFill>
                  <a:srgbClr val="00B050"/>
                </a:solidFill>
              </a:rPr>
              <a:t>11 / 125K </a:t>
            </a:r>
            <a:r>
              <a:rPr lang="en-US" sz="2300" i="1" dirty="0"/>
              <a:t>– </a:t>
            </a:r>
            <a:r>
              <a:rPr lang="en-US" sz="2300" i="1" dirty="0">
                <a:solidFill>
                  <a:srgbClr val="0070C0"/>
                </a:solidFill>
              </a:rPr>
              <a:t>156dB</a:t>
            </a:r>
            <a:r>
              <a:rPr lang="en-US" sz="2300" dirty="0"/>
              <a:t>)</a:t>
            </a:r>
          </a:p>
          <a:p>
            <a:pPr lvl="1"/>
            <a:r>
              <a:rPr lang="en-US" sz="2300" u="sng" dirty="0"/>
              <a:t>Long Slow </a:t>
            </a:r>
            <a:r>
              <a:rPr lang="en-US" sz="2300" dirty="0"/>
              <a:t>(</a:t>
            </a:r>
            <a:r>
              <a:rPr lang="en-US" sz="2300" i="1" dirty="0">
                <a:solidFill>
                  <a:srgbClr val="FF0000"/>
                </a:solidFill>
              </a:rPr>
              <a:t>0.18k</a:t>
            </a:r>
            <a:r>
              <a:rPr lang="en-US" sz="2300" i="1" dirty="0"/>
              <a:t> – </a:t>
            </a:r>
            <a:r>
              <a:rPr lang="en-US" sz="2300" i="1" dirty="0">
                <a:solidFill>
                  <a:srgbClr val="00B050"/>
                </a:solidFill>
              </a:rPr>
              <a:t>12 / 125K </a:t>
            </a:r>
            <a:r>
              <a:rPr lang="en-US" sz="2300" i="1" dirty="0"/>
              <a:t>– </a:t>
            </a:r>
            <a:r>
              <a:rPr lang="en-US" sz="2300" i="1" dirty="0">
                <a:solidFill>
                  <a:srgbClr val="0070C0"/>
                </a:solidFill>
              </a:rPr>
              <a:t>158.5dB</a:t>
            </a:r>
            <a:r>
              <a:rPr lang="en-US" sz="2300" dirty="0"/>
              <a:t>), </a:t>
            </a:r>
            <a:r>
              <a:rPr lang="en-US" sz="2300" u="sng" dirty="0"/>
              <a:t>Very Long Slow </a:t>
            </a:r>
            <a:r>
              <a:rPr lang="en-US" sz="2300" dirty="0"/>
              <a:t>(</a:t>
            </a:r>
            <a:r>
              <a:rPr lang="en-US" sz="2300" i="1" dirty="0">
                <a:solidFill>
                  <a:srgbClr val="FF0000"/>
                </a:solidFill>
              </a:rPr>
              <a:t>0.09k</a:t>
            </a:r>
            <a:r>
              <a:rPr lang="en-US" sz="2300" i="1" dirty="0"/>
              <a:t> – </a:t>
            </a:r>
            <a:r>
              <a:rPr lang="en-US" sz="2300" i="1" dirty="0">
                <a:solidFill>
                  <a:srgbClr val="00B050"/>
                </a:solidFill>
              </a:rPr>
              <a:t>12 / 62.5K </a:t>
            </a:r>
            <a:r>
              <a:rPr lang="en-US" sz="2300" i="1" dirty="0"/>
              <a:t>– </a:t>
            </a:r>
            <a:r>
              <a:rPr lang="en-US" sz="2300" i="1" dirty="0">
                <a:solidFill>
                  <a:srgbClr val="0070C0"/>
                </a:solidFill>
              </a:rPr>
              <a:t>161.5dB</a:t>
            </a:r>
            <a:r>
              <a:rPr lang="en-US" sz="2300" dirty="0"/>
              <a:t>)</a:t>
            </a:r>
          </a:p>
          <a:p>
            <a:endParaRPr lang="en-US" sz="2600" dirty="0"/>
          </a:p>
          <a:p>
            <a:r>
              <a:rPr lang="en-US" sz="2600" dirty="0"/>
              <a:t>LoRa Hop Limit (# of relaying nodes, Not including Source and Destination)</a:t>
            </a:r>
          </a:p>
          <a:p>
            <a:endParaRPr lang="en-US" sz="2600" dirty="0"/>
          </a:p>
          <a:p>
            <a:r>
              <a:rPr lang="en-US" sz="2600" dirty="0"/>
              <a:t>LoRa Slot (Carrier Frequency) </a:t>
            </a:r>
          </a:p>
          <a:p>
            <a:pPr lvl="1"/>
            <a:r>
              <a:rPr lang="en-US" sz="2100" dirty="0">
                <a:hlinkClick r:id="rId4"/>
              </a:rPr>
              <a:t>https://meshtastic.org/docs/overview/radio-settings/#frequency-slot-calculator</a:t>
            </a:r>
            <a:r>
              <a:rPr lang="en-US" sz="2100" dirty="0"/>
              <a:t> </a:t>
            </a:r>
          </a:p>
          <a:p>
            <a:pPr lvl="1"/>
            <a:r>
              <a:rPr lang="en-US" sz="2300" dirty="0" err="1"/>
              <a:t>ShortX</a:t>
            </a:r>
            <a:r>
              <a:rPr lang="en-US" sz="2300" dirty="0"/>
              <a:t> &amp; </a:t>
            </a:r>
            <a:r>
              <a:rPr lang="en-US" sz="2300" dirty="0" err="1"/>
              <a:t>LongX</a:t>
            </a:r>
            <a:r>
              <a:rPr lang="en-US" sz="2300" dirty="0"/>
              <a:t> = 104 slots</a:t>
            </a:r>
          </a:p>
          <a:p>
            <a:pPr lvl="1"/>
            <a:r>
              <a:rPr lang="en-US" sz="2300" dirty="0"/>
              <a:t>Very Long Slow = 416 slots (lower data rate = lower bandwidth = more slots)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Meshtastic</a:t>
            </a:r>
            <a:r>
              <a:rPr lang="en-US" dirty="0"/>
              <a:t> Payload over Network</a:t>
            </a:r>
          </a:p>
          <a:p>
            <a:pPr lvl="1"/>
            <a:r>
              <a:rPr lang="en-US" dirty="0"/>
              <a:t>Preamble (wake) + 12-byte packet header </a:t>
            </a:r>
          </a:p>
          <a:p>
            <a:pPr lvl="2"/>
            <a:r>
              <a:rPr lang="en-US" sz="2300" dirty="0"/>
              <a:t>addressing, message number, ACK/NACK, encryption data</a:t>
            </a:r>
          </a:p>
          <a:p>
            <a:pPr lvl="1"/>
            <a:r>
              <a:rPr lang="en-US" dirty="0"/>
              <a:t>237-byte max message (unused bytes not transmitted)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03CABA-A3DA-5229-53DB-0E60D1449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1" y="924791"/>
            <a:ext cx="3086099" cy="581890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291248E-D963-A9E1-24E0-FEEE06E8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967650"/>
            <a:ext cx="3044498" cy="2162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7555FF-8E0E-2B53-813C-34157454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288" y="967650"/>
            <a:ext cx="2908756" cy="21621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20F413-4548-BB05-74A9-3D29603EB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464" y="977175"/>
            <a:ext cx="2908756" cy="21621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EC572B-F628-8F39-ABF8-E41EFCBDB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4010" y="967650"/>
            <a:ext cx="2901313" cy="21621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192F70-D72B-1B58-1CF7-03A9522F9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" y="3824291"/>
            <a:ext cx="3044498" cy="21621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05F1BA-8D0E-0FFD-A94A-BD7BF3A53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289" y="3824291"/>
            <a:ext cx="2908756" cy="21621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550C19-76BF-B4C5-81CB-7BBFD6DB81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464" y="3824291"/>
            <a:ext cx="2908756" cy="21621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D1CDCD-09B8-054F-1405-E2F7BE6B34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6567" y="3824291"/>
            <a:ext cx="2908756" cy="21717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F21972C-6930-A10E-4755-B700057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390"/>
            <a:ext cx="10515600" cy="632401"/>
          </a:xfrm>
        </p:spPr>
        <p:txBody>
          <a:bodyPr>
            <a:noAutofit/>
          </a:bodyPr>
          <a:lstStyle/>
          <a:p>
            <a:pPr algn="ctr"/>
            <a:r>
              <a:rPr lang="en-US" b="1" dirty="0" err="1"/>
              <a:t>Meshtastic</a:t>
            </a:r>
            <a:r>
              <a:rPr lang="en-US" b="1" dirty="0"/>
              <a:t> Signal Identification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51B8A4-0213-3DAA-FC84-C5D44728AB9F}"/>
              </a:ext>
            </a:extLst>
          </p:cNvPr>
          <p:cNvSpPr txBox="1"/>
          <p:nvPr/>
        </p:nvSpPr>
        <p:spPr>
          <a:xfrm>
            <a:off x="1852613" y="6380944"/>
            <a:ext cx="8486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https://www.youtube.com/watch?v=ytr4yWl77NA&amp;ab_channel=TechnologyMaster</a:t>
            </a:r>
            <a:r>
              <a:rPr lang="en-US" dirty="0"/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BCE6F5-1391-6483-B6AF-C00051F5D984}"/>
              </a:ext>
            </a:extLst>
          </p:cNvPr>
          <p:cNvSpPr txBox="1"/>
          <p:nvPr/>
        </p:nvSpPr>
        <p:spPr>
          <a:xfrm>
            <a:off x="74679" y="3086959"/>
            <a:ext cx="2968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Long Fast </a:t>
            </a:r>
            <a:r>
              <a:rPr lang="en-US" i="1" dirty="0">
                <a:solidFill>
                  <a:srgbClr val="FF0000"/>
                </a:solidFill>
              </a:rPr>
              <a:t>1.07k/s</a:t>
            </a:r>
            <a:r>
              <a:rPr lang="en-US" i="1" dirty="0"/>
              <a:t> – </a:t>
            </a:r>
            <a:r>
              <a:rPr lang="en-US" i="1" dirty="0">
                <a:solidFill>
                  <a:srgbClr val="00B050"/>
                </a:solidFill>
              </a:rPr>
              <a:t>11 / 250K</a:t>
            </a:r>
            <a:r>
              <a:rPr lang="en-US" dirty="0"/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F1F754-69FA-C96A-FAE2-25A97A481D0E}"/>
              </a:ext>
            </a:extLst>
          </p:cNvPr>
          <p:cNvSpPr txBox="1"/>
          <p:nvPr/>
        </p:nvSpPr>
        <p:spPr>
          <a:xfrm>
            <a:off x="3138817" y="3073965"/>
            <a:ext cx="2968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Long Mod </a:t>
            </a:r>
            <a:r>
              <a:rPr lang="en-US" i="1" dirty="0">
                <a:solidFill>
                  <a:srgbClr val="FF0000"/>
                </a:solidFill>
              </a:rPr>
              <a:t>340b/s</a:t>
            </a:r>
            <a:r>
              <a:rPr lang="en-US" i="1" dirty="0"/>
              <a:t> – </a:t>
            </a:r>
            <a:r>
              <a:rPr lang="en-US" i="1" dirty="0">
                <a:solidFill>
                  <a:srgbClr val="00B050"/>
                </a:solidFill>
              </a:rPr>
              <a:t>11 / 125K</a:t>
            </a:r>
            <a:r>
              <a:rPr lang="en-US" dirty="0"/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9BC702-35B4-D698-EAB7-BB0C523BFB55}"/>
              </a:ext>
            </a:extLst>
          </p:cNvPr>
          <p:cNvSpPr txBox="1"/>
          <p:nvPr/>
        </p:nvSpPr>
        <p:spPr>
          <a:xfrm>
            <a:off x="6167271" y="3090629"/>
            <a:ext cx="29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Long Slow </a:t>
            </a:r>
            <a:r>
              <a:rPr lang="en-US" i="1" dirty="0">
                <a:solidFill>
                  <a:srgbClr val="FF0000"/>
                </a:solidFill>
              </a:rPr>
              <a:t>180b/s </a:t>
            </a:r>
            <a:r>
              <a:rPr lang="en-US" i="1" dirty="0"/>
              <a:t>– </a:t>
            </a:r>
            <a:r>
              <a:rPr lang="en-US" i="1" dirty="0">
                <a:solidFill>
                  <a:srgbClr val="00B050"/>
                </a:solidFill>
              </a:rPr>
              <a:t>12 / 125K</a:t>
            </a:r>
            <a:r>
              <a:rPr lang="en-US" dirty="0"/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82598C-2FB9-380E-66EF-901E66F2B7C0}"/>
              </a:ext>
            </a:extLst>
          </p:cNvPr>
          <p:cNvSpPr txBox="1"/>
          <p:nvPr/>
        </p:nvSpPr>
        <p:spPr>
          <a:xfrm>
            <a:off x="9089795" y="3089533"/>
            <a:ext cx="3195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Vy Long Slow </a:t>
            </a:r>
            <a:r>
              <a:rPr lang="en-US" i="1" dirty="0">
                <a:solidFill>
                  <a:srgbClr val="FF0000"/>
                </a:solidFill>
              </a:rPr>
              <a:t>90b/s</a:t>
            </a:r>
            <a:r>
              <a:rPr lang="en-US" i="1" dirty="0"/>
              <a:t> – </a:t>
            </a:r>
            <a:r>
              <a:rPr lang="en-US" i="1" dirty="0">
                <a:solidFill>
                  <a:srgbClr val="00B050"/>
                </a:solidFill>
              </a:rPr>
              <a:t>12 / 62.5K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6685C6D-3EC5-1C8E-ED14-7B212F3F10DC}"/>
              </a:ext>
            </a:extLst>
          </p:cNvPr>
          <p:cNvSpPr txBox="1"/>
          <p:nvPr/>
        </p:nvSpPr>
        <p:spPr>
          <a:xfrm>
            <a:off x="-56509" y="5944664"/>
            <a:ext cx="3128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/>
              <a:t>Medium Fast </a:t>
            </a:r>
            <a:r>
              <a:rPr lang="en-US" sz="1800" i="1" dirty="0">
                <a:solidFill>
                  <a:srgbClr val="FF0000"/>
                </a:solidFill>
              </a:rPr>
              <a:t>3.52k/s</a:t>
            </a:r>
            <a:r>
              <a:rPr lang="en-US" sz="1800" i="1" dirty="0"/>
              <a:t> – </a:t>
            </a:r>
            <a:r>
              <a:rPr lang="en-US" sz="1800" i="1" dirty="0">
                <a:solidFill>
                  <a:srgbClr val="00B050"/>
                </a:solidFill>
              </a:rPr>
              <a:t>9 / 250K</a:t>
            </a:r>
            <a:r>
              <a:rPr lang="en-US" sz="1800" dirty="0"/>
              <a:t> 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061BDB-1268-18F2-1952-9EC9A95C32D9}"/>
              </a:ext>
            </a:extLst>
          </p:cNvPr>
          <p:cNvSpPr txBox="1"/>
          <p:nvPr/>
        </p:nvSpPr>
        <p:spPr>
          <a:xfrm>
            <a:off x="2949137" y="5944664"/>
            <a:ext cx="3346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/>
              <a:t>Medium Slow </a:t>
            </a:r>
            <a:r>
              <a:rPr lang="en-US" sz="1800" i="1" dirty="0">
                <a:solidFill>
                  <a:srgbClr val="FF0000"/>
                </a:solidFill>
              </a:rPr>
              <a:t>1.95k/s</a:t>
            </a:r>
            <a:r>
              <a:rPr lang="en-US" sz="1800" i="1" dirty="0"/>
              <a:t> – </a:t>
            </a:r>
            <a:r>
              <a:rPr lang="en-US" sz="1800" i="1" dirty="0">
                <a:solidFill>
                  <a:srgbClr val="00B050"/>
                </a:solidFill>
              </a:rPr>
              <a:t>10 / 250K</a:t>
            </a:r>
            <a:r>
              <a:rPr lang="en-US" sz="1800" dirty="0"/>
              <a:t> 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4E3E1E-D6D0-D2F8-262A-3E10D0F540DD}"/>
              </a:ext>
            </a:extLst>
          </p:cNvPr>
          <p:cNvSpPr txBox="1"/>
          <p:nvPr/>
        </p:nvSpPr>
        <p:spPr>
          <a:xfrm>
            <a:off x="6173341" y="5943961"/>
            <a:ext cx="2965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/>
              <a:t>Short Fast </a:t>
            </a:r>
            <a:r>
              <a:rPr lang="en-US" sz="1800" i="1" dirty="0">
                <a:solidFill>
                  <a:srgbClr val="FF0000"/>
                </a:solidFill>
              </a:rPr>
              <a:t>10.94k/s</a:t>
            </a:r>
            <a:r>
              <a:rPr lang="en-US" sz="1800" i="1" dirty="0"/>
              <a:t> – </a:t>
            </a:r>
            <a:r>
              <a:rPr lang="en-US" sz="1800" i="1" dirty="0">
                <a:solidFill>
                  <a:srgbClr val="00B050"/>
                </a:solidFill>
              </a:rPr>
              <a:t>7 / 250K</a:t>
            </a:r>
            <a:r>
              <a:rPr lang="en-US" sz="1800" dirty="0"/>
              <a:t> 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9DF55CC-45D5-3849-E828-60FA9E529525}"/>
              </a:ext>
            </a:extLst>
          </p:cNvPr>
          <p:cNvSpPr txBox="1"/>
          <p:nvPr/>
        </p:nvSpPr>
        <p:spPr>
          <a:xfrm>
            <a:off x="9174443" y="5945025"/>
            <a:ext cx="2965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/>
              <a:t>Short Slow </a:t>
            </a:r>
            <a:r>
              <a:rPr lang="en-US" sz="1800" i="1" dirty="0">
                <a:solidFill>
                  <a:srgbClr val="FF0000"/>
                </a:solidFill>
              </a:rPr>
              <a:t>6.25k/s</a:t>
            </a:r>
            <a:r>
              <a:rPr lang="en-US" sz="1800" i="1" dirty="0"/>
              <a:t> – </a:t>
            </a:r>
            <a:r>
              <a:rPr lang="en-US" sz="1800" i="1" dirty="0">
                <a:solidFill>
                  <a:srgbClr val="00B050"/>
                </a:solidFill>
              </a:rPr>
              <a:t>8 / 250K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1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4300D9-CE12-EFAF-36EA-498DAD84F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23" y="3267075"/>
            <a:ext cx="3787827" cy="3557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804F5-ECA6-367F-C9B1-99A079931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50" y="338137"/>
            <a:ext cx="3867150" cy="64865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D0E632B-1485-A10F-A161-2547A80C3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175757"/>
            <a:ext cx="7048500" cy="632401"/>
          </a:xfrm>
        </p:spPr>
        <p:txBody>
          <a:bodyPr>
            <a:noAutofit/>
          </a:bodyPr>
          <a:lstStyle/>
          <a:p>
            <a:pPr algn="ctr"/>
            <a:r>
              <a:rPr lang="en-US" b="1" dirty="0" err="1"/>
              <a:t>Meshtastic</a:t>
            </a:r>
            <a:r>
              <a:rPr lang="en-US" b="1" dirty="0"/>
              <a:t> Networking Details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81000E-0D14-73E9-C036-9A92A6EAC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37" y="4054353"/>
            <a:ext cx="3645899" cy="27703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F095AF-F3E2-C4C5-24A3-1944A29EEA90}"/>
              </a:ext>
            </a:extLst>
          </p:cNvPr>
          <p:cNvSpPr txBox="1"/>
          <p:nvPr/>
        </p:nvSpPr>
        <p:spPr>
          <a:xfrm>
            <a:off x="450799" y="1460710"/>
            <a:ext cx="756284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Role (Client, Client-Mute, Router, Router-Late)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 (Chat Group(s)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Default is Modulation Preset Name)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User Config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“Ham” mode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increased power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encryption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3647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CCB94B0-82F3-7CCB-4912-0C092C016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" y="762000"/>
            <a:ext cx="342196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1DFE2E9-2BC2-E52D-A957-E5A518F8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360" y="762000"/>
            <a:ext cx="35826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C44819B-8B57-1A65-8375-06D863DE6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147" y="762001"/>
            <a:ext cx="409085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8D20F9-2101-1BF0-4F94-B845621AC84E}"/>
              </a:ext>
            </a:extLst>
          </p:cNvPr>
          <p:cNvSpPr txBox="1">
            <a:spLocks/>
          </p:cNvSpPr>
          <p:nvPr/>
        </p:nvSpPr>
        <p:spPr>
          <a:xfrm>
            <a:off x="990600" y="67252"/>
            <a:ext cx="10515600" cy="694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DIY </a:t>
            </a:r>
            <a:r>
              <a:rPr lang="en-US" b="1" dirty="0" err="1"/>
              <a:t>Meshtastic</a:t>
            </a:r>
            <a:r>
              <a:rPr lang="en-US" b="1" dirty="0"/>
              <a:t> Radio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81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DC34427-AC1A-4DD5-C22B-08093BB6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0454"/>
            <a:ext cx="6702136" cy="504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0F45115-9D4B-842E-452C-1BCB32414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36" y="1062180"/>
            <a:ext cx="4346864" cy="579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482250-622B-08F0-AEAE-FD89EE487D8D}"/>
              </a:ext>
            </a:extLst>
          </p:cNvPr>
          <p:cNvSpPr txBox="1">
            <a:spLocks/>
          </p:cNvSpPr>
          <p:nvPr/>
        </p:nvSpPr>
        <p:spPr>
          <a:xfrm>
            <a:off x="990600" y="67252"/>
            <a:ext cx="10515600" cy="694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DIY </a:t>
            </a:r>
            <a:r>
              <a:rPr lang="en-US" b="1" dirty="0" err="1"/>
              <a:t>Meshtastic</a:t>
            </a:r>
            <a:r>
              <a:rPr lang="en-US" b="1" dirty="0"/>
              <a:t> Radio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2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9E16714-C545-3303-E6E2-8726BF6B4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86" y="734290"/>
            <a:ext cx="3103014" cy="610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C38C558-15C5-21FF-A337-FD7B93021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36" y="7620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2F57391-996E-1669-1B52-8866829C39BC}"/>
              </a:ext>
            </a:extLst>
          </p:cNvPr>
          <p:cNvSpPr txBox="1">
            <a:spLocks/>
          </p:cNvSpPr>
          <p:nvPr/>
        </p:nvSpPr>
        <p:spPr>
          <a:xfrm>
            <a:off x="990600" y="67252"/>
            <a:ext cx="10515600" cy="694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DIY </a:t>
            </a:r>
            <a:r>
              <a:rPr lang="en-US" b="1" dirty="0" err="1"/>
              <a:t>Meshtastic</a:t>
            </a:r>
            <a:r>
              <a:rPr lang="en-US" b="1" dirty="0"/>
              <a:t> Radio Nodes</a:t>
            </a:r>
            <a:endParaRPr lang="en-US" dirty="0"/>
          </a:p>
        </p:txBody>
      </p:sp>
      <p:pic>
        <p:nvPicPr>
          <p:cNvPr id="5" name="Picture 6" descr="IMG_3943.HEIC">
            <a:extLst>
              <a:ext uri="{FF2B5EF4-FFF2-40B4-BE49-F238E27FC236}">
                <a16:creationId xmlns:a16="http://schemas.microsoft.com/office/drawing/2014/main" id="{6DC54D4C-1381-F6F5-D78D-D72C1155A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90406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40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3A7956-D2AA-18B2-8875-D6E8360FA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78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BF4A03-6576-235B-4D93-ABB7E1AD0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46" y="2234045"/>
            <a:ext cx="8215954" cy="46239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D7283CB-36B6-3019-FCF0-CD7F016772C1}"/>
              </a:ext>
            </a:extLst>
          </p:cNvPr>
          <p:cNvSpPr txBox="1">
            <a:spLocks/>
          </p:cNvSpPr>
          <p:nvPr/>
        </p:nvSpPr>
        <p:spPr>
          <a:xfrm>
            <a:off x="4419495" y="98425"/>
            <a:ext cx="7329055" cy="694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DIY </a:t>
            </a:r>
            <a:r>
              <a:rPr lang="en-US" b="1" dirty="0" err="1"/>
              <a:t>Meshtastic</a:t>
            </a:r>
            <a:r>
              <a:rPr lang="en-US" b="1" dirty="0"/>
              <a:t> Radio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1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2325F-3DCF-4112-A134-6397A5AE0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433"/>
            <a:ext cx="10515600" cy="5924938"/>
          </a:xfrm>
        </p:spPr>
        <p:txBody>
          <a:bodyPr>
            <a:normAutofit/>
          </a:bodyPr>
          <a:lstStyle/>
          <a:p>
            <a:r>
              <a:rPr lang="en-US" dirty="0"/>
              <a:t>What is LoRa?  </a:t>
            </a:r>
          </a:p>
          <a:p>
            <a:r>
              <a:rPr lang="en-US" dirty="0"/>
              <a:t>What does a </a:t>
            </a:r>
            <a:r>
              <a:rPr lang="en-US" dirty="0" err="1"/>
              <a:t>LoRA</a:t>
            </a:r>
            <a:r>
              <a:rPr lang="en-US" dirty="0"/>
              <a:t> signal look like?</a:t>
            </a:r>
          </a:p>
          <a:p>
            <a:r>
              <a:rPr lang="en-US" dirty="0"/>
              <a:t>Define </a:t>
            </a:r>
            <a:r>
              <a:rPr lang="en-US" dirty="0" err="1"/>
              <a:t>Meshtastic</a:t>
            </a:r>
            <a:r>
              <a:rPr lang="en-US" dirty="0"/>
              <a:t>. Hardware? Software?</a:t>
            </a:r>
          </a:p>
          <a:p>
            <a:r>
              <a:rPr lang="en-US" dirty="0"/>
              <a:t>COTS LoRa Radios</a:t>
            </a:r>
          </a:p>
          <a:p>
            <a:r>
              <a:rPr lang="en-US" dirty="0"/>
              <a:t>Why use </a:t>
            </a:r>
            <a:r>
              <a:rPr lang="en-US" dirty="0" err="1"/>
              <a:t>Meshtastic</a:t>
            </a:r>
            <a:r>
              <a:rPr lang="en-US" dirty="0"/>
              <a:t>?</a:t>
            </a:r>
          </a:p>
          <a:p>
            <a:r>
              <a:rPr lang="en-US" dirty="0" err="1"/>
              <a:t>Meshtastic</a:t>
            </a:r>
            <a:r>
              <a:rPr lang="en-US" dirty="0"/>
              <a:t> Networking Details</a:t>
            </a:r>
          </a:p>
          <a:p>
            <a:r>
              <a:rPr lang="en-US" dirty="0"/>
              <a:t>View DIY </a:t>
            </a:r>
            <a:r>
              <a:rPr lang="en-US" dirty="0" err="1"/>
              <a:t>Meshatastic</a:t>
            </a:r>
            <a:r>
              <a:rPr lang="en-US" dirty="0"/>
              <a:t> nodes in </a:t>
            </a:r>
            <a:r>
              <a:rPr lang="en-US" dirty="0" err="1"/>
              <a:t>NoVa</a:t>
            </a:r>
            <a:endParaRPr lang="en-US" dirty="0"/>
          </a:p>
          <a:p>
            <a:r>
              <a:rPr lang="en-US" dirty="0"/>
              <a:t>Review specific </a:t>
            </a:r>
            <a:r>
              <a:rPr lang="en-US" dirty="0" err="1"/>
              <a:t>NoVa</a:t>
            </a:r>
            <a:r>
              <a:rPr lang="en-US" dirty="0"/>
              <a:t> </a:t>
            </a:r>
            <a:r>
              <a:rPr lang="en-US" dirty="0" err="1"/>
              <a:t>Meshtastic</a:t>
            </a:r>
            <a:r>
              <a:rPr lang="en-US" dirty="0"/>
              <a:t> information</a:t>
            </a:r>
          </a:p>
          <a:p>
            <a:r>
              <a:rPr lang="en-US" dirty="0"/>
              <a:t>Basic </a:t>
            </a:r>
            <a:r>
              <a:rPr lang="en-US" dirty="0" err="1"/>
              <a:t>Meshtastic</a:t>
            </a:r>
            <a:r>
              <a:rPr lang="en-US" dirty="0"/>
              <a:t> Radio programming and usage</a:t>
            </a:r>
          </a:p>
          <a:p>
            <a:r>
              <a:rPr lang="en-US" dirty="0"/>
              <a:t>Setting expectations and real-world lessons learned</a:t>
            </a:r>
          </a:p>
          <a:p>
            <a:r>
              <a:rPr lang="en-US" dirty="0"/>
              <a:t>In conclusion and online resources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F5BC6B-8AEC-D42F-4D88-4DC7936A2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550"/>
            <a:ext cx="10515600" cy="727075"/>
          </a:xfrm>
        </p:spPr>
        <p:txBody>
          <a:bodyPr/>
          <a:lstStyle/>
          <a:p>
            <a:pPr algn="ctr"/>
            <a:r>
              <a:rPr lang="en-US" b="1" dirty="0"/>
              <a:t>Presentation Overview</a:t>
            </a:r>
          </a:p>
        </p:txBody>
      </p:sp>
    </p:spTree>
    <p:extLst>
      <p:ext uri="{BB962C8B-B14F-4D97-AF65-F5344CB8AC3E}">
        <p14:creationId xmlns:p14="http://schemas.microsoft.com/office/powerpoint/2010/main" val="3072306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FF240E-FAB3-B802-310B-AEAC919E3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0"/>
            <a:ext cx="1218545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14CFD73-B69B-1226-89CE-13FBFDDD6175}"/>
              </a:ext>
            </a:extLst>
          </p:cNvPr>
          <p:cNvSpPr txBox="1">
            <a:spLocks/>
          </p:cNvSpPr>
          <p:nvPr/>
        </p:nvSpPr>
        <p:spPr>
          <a:xfrm>
            <a:off x="990600" y="67252"/>
            <a:ext cx="10515600" cy="694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DIY </a:t>
            </a:r>
            <a:r>
              <a:rPr lang="en-US" b="1" dirty="0" err="1">
                <a:solidFill>
                  <a:schemeClr val="bg1"/>
                </a:solidFill>
              </a:rPr>
              <a:t>Meshtastic</a:t>
            </a:r>
            <a:r>
              <a:rPr lang="en-US" b="1" dirty="0">
                <a:solidFill>
                  <a:schemeClr val="bg1"/>
                </a:solidFill>
              </a:rPr>
              <a:t> Radio Nodes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28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609F9B-4A94-B578-42E4-02901F43C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0"/>
            <a:ext cx="1218545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F5EE49-7361-47BB-21E1-0DA8377401D2}"/>
              </a:ext>
            </a:extLst>
          </p:cNvPr>
          <p:cNvSpPr txBox="1">
            <a:spLocks/>
          </p:cNvSpPr>
          <p:nvPr/>
        </p:nvSpPr>
        <p:spPr>
          <a:xfrm>
            <a:off x="990600" y="67252"/>
            <a:ext cx="10515600" cy="694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DIY </a:t>
            </a:r>
            <a:r>
              <a:rPr lang="en-US" b="1" dirty="0" err="1"/>
              <a:t>Meshtastic</a:t>
            </a:r>
            <a:r>
              <a:rPr lang="en-US" b="1" dirty="0"/>
              <a:t> Radio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095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err="1"/>
              <a:t>NoVa</a:t>
            </a:r>
            <a:r>
              <a:rPr lang="en-US" b="1" dirty="0"/>
              <a:t> Long Fast / Slot 9 - </a:t>
            </a:r>
            <a:r>
              <a:rPr lang="en-US" b="1" dirty="0" err="1"/>
              <a:t>Meshtastic</a:t>
            </a:r>
            <a:r>
              <a:rPr lang="en-US" b="1" dirty="0"/>
              <a:t> Network Stats</a:t>
            </a:r>
            <a:endParaRPr b="1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512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Mesh grew out of FARA/W4VA club, Harv K2PI &amp; Andy K1RA July 2023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FARA member David KK4UYX leads area in node deployment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~100 Unique calls/names have participated on the Mesh since 2023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~300 Node names have been recorded on the Mesh @ K1RA FM18cr</a:t>
            </a:r>
            <a:endParaRPr dirty="0"/>
          </a:p>
          <a:p>
            <a:pPr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en-US" dirty="0"/>
              <a:t>~100 Nodes are active on any particular day</a:t>
            </a:r>
          </a:p>
          <a:p>
            <a:pPr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en-US" dirty="0"/>
              <a:t>Many users have several nodes in service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Furthest edge nodes of network: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North = </a:t>
            </a:r>
            <a:r>
              <a:rPr lang="en-US" dirty="0" err="1"/>
              <a:t>WLee</a:t>
            </a:r>
            <a:r>
              <a:rPr lang="en-US" dirty="0"/>
              <a:t> – West Leesburg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South = K4PFE – Culpeper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East = F018 Attic Omni – McLean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West = W8ZN – Winchester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81DA28-5149-B717-48A2-BC9C38FAC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0"/>
            <a:ext cx="118491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D1A46E-EB09-7CFF-DB00-9EE9022090FB}"/>
              </a:ext>
            </a:extLst>
          </p:cNvPr>
          <p:cNvSpPr txBox="1"/>
          <p:nvPr/>
        </p:nvSpPr>
        <p:spPr>
          <a:xfrm>
            <a:off x="8810625" y="91559"/>
            <a:ext cx="3381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http://meshmap.k1ra.us:54321/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B8C4D-AA7E-9EEE-8637-C7DAC12909F3}"/>
              </a:ext>
            </a:extLst>
          </p:cNvPr>
          <p:cNvSpPr txBox="1"/>
          <p:nvPr/>
        </p:nvSpPr>
        <p:spPr>
          <a:xfrm>
            <a:off x="5143500" y="91559"/>
            <a:ext cx="1552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All time nodes</a:t>
            </a:r>
          </a:p>
        </p:txBody>
      </p:sp>
    </p:spTree>
    <p:extLst>
      <p:ext uri="{BB962C8B-B14F-4D97-AF65-F5344CB8AC3E}">
        <p14:creationId xmlns:p14="http://schemas.microsoft.com/office/powerpoint/2010/main" val="1326397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10103-59D8-C306-44D3-6E02FE653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0"/>
            <a:ext cx="118776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C28E4-5BBF-CF8B-F32E-4D1183A15E36}"/>
              </a:ext>
            </a:extLst>
          </p:cNvPr>
          <p:cNvSpPr txBox="1"/>
          <p:nvPr/>
        </p:nvSpPr>
        <p:spPr>
          <a:xfrm>
            <a:off x="8810625" y="78343"/>
            <a:ext cx="3381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http://meshmap.k1ra.us:54321/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23F3F-386C-0431-FDF5-B10B5395BF7D}"/>
              </a:ext>
            </a:extLst>
          </p:cNvPr>
          <p:cNvSpPr txBox="1"/>
          <p:nvPr/>
        </p:nvSpPr>
        <p:spPr>
          <a:xfrm>
            <a:off x="4972050" y="91559"/>
            <a:ext cx="2173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Nodes last 24 hours</a:t>
            </a:r>
          </a:p>
        </p:txBody>
      </p:sp>
    </p:spTree>
    <p:extLst>
      <p:ext uri="{BB962C8B-B14F-4D97-AF65-F5344CB8AC3E}">
        <p14:creationId xmlns:p14="http://schemas.microsoft.com/office/powerpoint/2010/main" val="1715399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B7ECD-EC4D-C318-FC15-09FD29BDB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850"/>
            <a:ext cx="10515600" cy="55662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Plug USB cable between radio and PC</a:t>
            </a:r>
          </a:p>
          <a:p>
            <a:r>
              <a:rPr lang="en-US" dirty="0"/>
              <a:t>Use Device Manager to find the radios corresponding COM# port</a:t>
            </a:r>
          </a:p>
          <a:p>
            <a:r>
              <a:rPr lang="en-US" dirty="0"/>
              <a:t>Using Chrome, go to the online Web flasher tool</a:t>
            </a:r>
          </a:p>
          <a:p>
            <a:r>
              <a:rPr lang="en-US" dirty="0"/>
              <a:t>Select your device (or attempt Auto-detect)</a:t>
            </a:r>
          </a:p>
          <a:p>
            <a:r>
              <a:rPr lang="en-US" dirty="0"/>
              <a:t>Select the firmware to upload (Beta/stable – Alpha/bleeding edge)</a:t>
            </a:r>
          </a:p>
          <a:p>
            <a:r>
              <a:rPr lang="en-US" dirty="0"/>
              <a:t>Select Erase and Upload firmware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Download </a:t>
            </a:r>
            <a:r>
              <a:rPr lang="en-US" dirty="0" err="1"/>
              <a:t>Meshtastic</a:t>
            </a:r>
            <a:r>
              <a:rPr lang="en-US" dirty="0"/>
              <a:t> App from Play Store/App Store to smart phone</a:t>
            </a:r>
          </a:p>
          <a:p>
            <a:r>
              <a:rPr lang="en-US" dirty="0"/>
              <a:t>Enable Bluetooth on Phone, start the app and click + to add radio</a:t>
            </a:r>
          </a:p>
          <a:p>
            <a:r>
              <a:rPr lang="en-US" dirty="0"/>
              <a:t>Look at radio screen for Bluetooth PIN pairing</a:t>
            </a:r>
          </a:p>
          <a:p>
            <a:r>
              <a:rPr lang="en-US" dirty="0"/>
              <a:t>Set up User, Device &amp; LoRa Config screens at a minimum</a:t>
            </a:r>
          </a:p>
          <a:p>
            <a:r>
              <a:rPr lang="en-US" dirty="0"/>
              <a:t>Optionally set up Channels, Position/GPS, Network/Bluetooth &amp; Display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5AD150-8EB6-7B12-FFC9-4725828DE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942"/>
            <a:ext cx="10515600" cy="76228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First Time Configuring a </a:t>
            </a:r>
            <a:r>
              <a:rPr lang="en-US" b="1" dirty="0" err="1"/>
              <a:t>Meshtastic</a:t>
            </a:r>
            <a:r>
              <a:rPr lang="en-US" b="1" dirty="0"/>
              <a:t> Radio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77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C83D22-A04E-BF32-16C2-D920C9BBD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37" y="1065982"/>
            <a:ext cx="11282588" cy="57062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806E6F-8F3E-9818-ED5E-AFF3160D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942"/>
            <a:ext cx="10515600" cy="76228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Meshtastic</a:t>
            </a:r>
            <a:r>
              <a:rPr lang="en-US" b="1" dirty="0"/>
              <a:t> Radio Flashing / Programming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8B370-C296-E77F-F7E0-E3FA97839925}"/>
              </a:ext>
            </a:extLst>
          </p:cNvPr>
          <p:cNvSpPr txBox="1"/>
          <p:nvPr/>
        </p:nvSpPr>
        <p:spPr>
          <a:xfrm>
            <a:off x="5020187" y="713476"/>
            <a:ext cx="3083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https://flasher.meshtastic.org/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6D59E8-8483-5E00-00F7-73CD965CE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064" y="1462778"/>
            <a:ext cx="6078231" cy="4936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B8387C-ACB0-E2E1-CEF2-139A0A72DF63}"/>
              </a:ext>
            </a:extLst>
          </p:cNvPr>
          <p:cNvSpPr txBox="1"/>
          <p:nvPr/>
        </p:nvSpPr>
        <p:spPr>
          <a:xfrm>
            <a:off x="6784765" y="1690548"/>
            <a:ext cx="3369254" cy="661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2.Plug in USB LoRa Node to PC</a:t>
            </a:r>
          </a:p>
          <a:p>
            <a:r>
              <a:rPr lang="en-US" dirty="0">
                <a:solidFill>
                  <a:srgbClr val="FF0000"/>
                </a:solidFill>
              </a:rPr>
              <a:t>3.Run Windows Device Manager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C203E-B062-2B99-82E5-0E8038C85A5F}"/>
              </a:ext>
            </a:extLst>
          </p:cNvPr>
          <p:cNvSpPr txBox="1"/>
          <p:nvPr/>
        </p:nvSpPr>
        <p:spPr>
          <a:xfrm>
            <a:off x="8317354" y="4968640"/>
            <a:ext cx="2307098" cy="661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4.Find newly installed </a:t>
            </a:r>
          </a:p>
          <a:p>
            <a:r>
              <a:rPr lang="en-US" dirty="0">
                <a:solidFill>
                  <a:srgbClr val="FF0000"/>
                </a:solidFill>
              </a:rPr>
              <a:t>LoRa USB COM 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53D3EC-1B92-23B6-331F-9CAD00030E4F}"/>
              </a:ext>
            </a:extLst>
          </p:cNvPr>
          <p:cNvSpPr txBox="1"/>
          <p:nvPr/>
        </p:nvSpPr>
        <p:spPr>
          <a:xfrm>
            <a:off x="1969544" y="717596"/>
            <a:ext cx="305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1.Open browser and go to URL</a:t>
            </a:r>
          </a:p>
        </p:txBody>
      </p:sp>
    </p:spTree>
    <p:extLst>
      <p:ext uri="{BB962C8B-B14F-4D97-AF65-F5344CB8AC3E}">
        <p14:creationId xmlns:p14="http://schemas.microsoft.com/office/powerpoint/2010/main" val="3668003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593B30-F199-62C2-E24B-9AEF62656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968230"/>
            <a:ext cx="11677650" cy="5807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3C79B-632F-3C15-4ACB-132ACB603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942"/>
            <a:ext cx="10515600" cy="76228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Meshtastic</a:t>
            </a:r>
            <a:r>
              <a:rPr lang="en-US" b="1" dirty="0"/>
              <a:t> Radio Flashing / Programming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72BE7-D8BC-4208-5485-1A5A3AF47E43}"/>
              </a:ext>
            </a:extLst>
          </p:cNvPr>
          <p:cNvSpPr txBox="1"/>
          <p:nvPr/>
        </p:nvSpPr>
        <p:spPr>
          <a:xfrm>
            <a:off x="1496131" y="2568285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1.Select LoRa Radio Model</a:t>
            </a:r>
          </a:p>
        </p:txBody>
      </p:sp>
    </p:spTree>
    <p:extLst>
      <p:ext uri="{BB962C8B-B14F-4D97-AF65-F5344CB8AC3E}">
        <p14:creationId xmlns:p14="http://schemas.microsoft.com/office/powerpoint/2010/main" val="3488351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505890-3442-70BC-B6E3-ACF67F2B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895350"/>
            <a:ext cx="11820525" cy="5962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DD07F-1A93-3A64-E610-33BC4EEE8AA1}"/>
              </a:ext>
            </a:extLst>
          </p:cNvPr>
          <p:cNvSpPr/>
          <p:nvPr/>
        </p:nvSpPr>
        <p:spPr>
          <a:xfrm>
            <a:off x="9743209" y="3941234"/>
            <a:ext cx="748146" cy="3693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3396C4-77FB-F3A7-B364-C1D7AE8E7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942"/>
            <a:ext cx="10515600" cy="76228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Meshtastic</a:t>
            </a:r>
            <a:r>
              <a:rPr lang="en-US" b="1" dirty="0"/>
              <a:t> Radio Flashing / Programming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99F9A-F5D5-77C5-B53A-D33E47F1B05E}"/>
              </a:ext>
            </a:extLst>
          </p:cNvPr>
          <p:cNvSpPr txBox="1"/>
          <p:nvPr/>
        </p:nvSpPr>
        <p:spPr>
          <a:xfrm>
            <a:off x="4376684" y="3543783"/>
            <a:ext cx="295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2.Select Latest Beta Firmware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A7CFD-6267-9D44-16A0-5BF726FE88CA}"/>
              </a:ext>
            </a:extLst>
          </p:cNvPr>
          <p:cNvSpPr txBox="1"/>
          <p:nvPr/>
        </p:nvSpPr>
        <p:spPr>
          <a:xfrm>
            <a:off x="9277814" y="4310567"/>
            <a:ext cx="183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3.Then Click Flash</a:t>
            </a:r>
          </a:p>
        </p:txBody>
      </p:sp>
    </p:spTree>
    <p:extLst>
      <p:ext uri="{BB962C8B-B14F-4D97-AF65-F5344CB8AC3E}">
        <p14:creationId xmlns:p14="http://schemas.microsoft.com/office/powerpoint/2010/main" val="1238874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B9850F-0E9E-CB5E-C0DB-D1FBE4D0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828675"/>
            <a:ext cx="11820524" cy="58435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0B5931-BB65-FAFB-5831-23DF87F85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966" y="1146030"/>
            <a:ext cx="4029075" cy="406717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44847F-2705-7E5B-BB43-C4C513792EEC}"/>
              </a:ext>
            </a:extLst>
          </p:cNvPr>
          <p:cNvCxnSpPr>
            <a:cxnSpLocks/>
          </p:cNvCxnSpPr>
          <p:nvPr/>
        </p:nvCxnSpPr>
        <p:spPr>
          <a:xfrm flipV="1">
            <a:off x="6862822" y="3616037"/>
            <a:ext cx="2478605" cy="25472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DFAAA5C-5FB1-0D2A-A77B-2379DC64C41E}"/>
              </a:ext>
            </a:extLst>
          </p:cNvPr>
          <p:cNvSpPr txBox="1"/>
          <p:nvPr/>
        </p:nvSpPr>
        <p:spPr>
          <a:xfrm>
            <a:off x="879283" y="3478196"/>
            <a:ext cx="588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5.Full Erase only first time out of the box (Web UI optional)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313100-BA49-88B8-49D0-8A67CD1F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942"/>
            <a:ext cx="10515600" cy="76228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Meshtastic</a:t>
            </a:r>
            <a:r>
              <a:rPr lang="en-US" b="1" dirty="0"/>
              <a:t> Radio Flashing / Programming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66C0E-270A-CE1D-DADF-3535E8989954}"/>
              </a:ext>
            </a:extLst>
          </p:cNvPr>
          <p:cNvSpPr txBox="1"/>
          <p:nvPr/>
        </p:nvSpPr>
        <p:spPr>
          <a:xfrm>
            <a:off x="5455007" y="5978637"/>
            <a:ext cx="139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6.Click Install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2E8F6-BD6D-B8A2-B694-67129E3D201E}"/>
              </a:ext>
            </a:extLst>
          </p:cNvPr>
          <p:cNvSpPr txBox="1"/>
          <p:nvPr/>
        </p:nvSpPr>
        <p:spPr>
          <a:xfrm>
            <a:off x="8525801" y="2969706"/>
            <a:ext cx="3126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7.Choose COM port of LoRa</a:t>
            </a:r>
          </a:p>
          <a:p>
            <a:r>
              <a:rPr lang="en-US" dirty="0">
                <a:solidFill>
                  <a:srgbClr val="FF0000"/>
                </a:solidFill>
              </a:rPr>
              <a:t>Radio found in Device Manager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5A4EA-D0F4-AB56-7182-3F4A5D715564}"/>
              </a:ext>
            </a:extLst>
          </p:cNvPr>
          <p:cNvSpPr txBox="1"/>
          <p:nvPr/>
        </p:nvSpPr>
        <p:spPr>
          <a:xfrm>
            <a:off x="9803954" y="4251797"/>
            <a:ext cx="161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8.Click Connect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EAE6C6-1E12-968A-2914-87E54D86DDA7}"/>
              </a:ext>
            </a:extLst>
          </p:cNvPr>
          <p:cNvSpPr txBox="1"/>
          <p:nvPr/>
        </p:nvSpPr>
        <p:spPr>
          <a:xfrm>
            <a:off x="1960396" y="2825807"/>
            <a:ext cx="349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4.Select baud rate (all should work)</a:t>
            </a:r>
          </a:p>
        </p:txBody>
      </p:sp>
    </p:spTree>
    <p:extLst>
      <p:ext uri="{BB962C8B-B14F-4D97-AF65-F5344CB8AC3E}">
        <p14:creationId xmlns:p14="http://schemas.microsoft.com/office/powerpoint/2010/main" val="157163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A3F24-4D6F-592E-33CA-C33FEF7D0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36624"/>
            <a:ext cx="11252200" cy="5711826"/>
          </a:xfrm>
        </p:spPr>
        <p:txBody>
          <a:bodyPr>
            <a:normAutofit fontScale="92500"/>
          </a:bodyPr>
          <a:lstStyle/>
          <a:p>
            <a:r>
              <a:rPr lang="en-US" b="0" i="0" dirty="0">
                <a:solidFill>
                  <a:srgbClr val="001E2D"/>
                </a:solidFill>
                <a:effectLst/>
                <a:latin typeface="Google Sans"/>
              </a:rPr>
              <a:t>Long Range Radio and is designed and optimized for long-range, low-power IoT communications. </a:t>
            </a:r>
            <a:r>
              <a:rPr lang="en-US" b="0" i="0" u="none" strike="noStrike" dirty="0" err="1">
                <a:solidFill>
                  <a:srgbClr val="001E2D"/>
                </a:solidFill>
                <a:effectLst/>
                <a:latin typeface="Google Sans"/>
                <a:hlinkClick r:id="rId2"/>
              </a:rPr>
              <a:t>DigiKey</a:t>
            </a:r>
            <a:r>
              <a:rPr lang="en-US" b="0" i="0" u="none" strike="noStrike" dirty="0">
                <a:solidFill>
                  <a:srgbClr val="001E2D"/>
                </a:solidFill>
                <a:effectLst/>
                <a:latin typeface="Google Sans"/>
                <a:hlinkClick r:id="rId2"/>
              </a:rPr>
              <a:t>﻿</a:t>
            </a:r>
            <a:r>
              <a:rPr lang="en-US" b="0" i="0" dirty="0">
                <a:solidFill>
                  <a:srgbClr val="001E2D"/>
                </a:solidFill>
                <a:effectLst/>
                <a:latin typeface="Google Sans"/>
              </a:rPr>
              <a:t> </a:t>
            </a:r>
          </a:p>
          <a:p>
            <a:pPr algn="l"/>
            <a:r>
              <a:rPr lang="en-US" b="0" i="0" dirty="0">
                <a:solidFill>
                  <a:srgbClr val="001E2D"/>
                </a:solidFill>
                <a:effectLst/>
                <a:latin typeface="Google Sans"/>
              </a:rPr>
              <a:t>Uses unlicensed technology in the 433(EU/US), 868(EU), 915(US) MHz bands with channel bandwidths from 31.25-500 </a:t>
            </a:r>
            <a:r>
              <a:rPr lang="en-US" b="0" i="0" dirty="0" err="1">
                <a:solidFill>
                  <a:srgbClr val="001E2D"/>
                </a:solidFill>
                <a:effectLst/>
                <a:latin typeface="Google Sans"/>
              </a:rPr>
              <a:t>KHz</a:t>
            </a:r>
            <a:r>
              <a:rPr lang="en-US" b="0" i="0" dirty="0">
                <a:solidFill>
                  <a:srgbClr val="001E2D"/>
                </a:solidFill>
                <a:effectLst/>
                <a:latin typeface="Google Sans"/>
              </a:rPr>
              <a:t> wide. </a:t>
            </a:r>
          </a:p>
          <a:p>
            <a:pPr algn="l"/>
            <a:r>
              <a:rPr lang="en-US" b="0" i="0" dirty="0">
                <a:solidFill>
                  <a:srgbClr val="001E2D"/>
                </a:solidFill>
                <a:effectLst/>
                <a:latin typeface="Google Sans"/>
              </a:rPr>
              <a:t>A wireless modulation technique that encodes information on radio waves using chirp pulse and is based on Chirp Spread Spectrum (CSS) technology, which is similar to how dolphins and bats communicate. </a:t>
            </a:r>
            <a:r>
              <a:rPr lang="en-US" b="0" i="0" u="none" strike="noStrike" dirty="0">
                <a:solidFill>
                  <a:srgbClr val="001E2D"/>
                </a:solidFill>
                <a:effectLst/>
                <a:latin typeface="Google Sans"/>
                <a:hlinkClick r:id="rId3"/>
              </a:rPr>
              <a:t>The Things Network﻿</a:t>
            </a:r>
            <a:r>
              <a:rPr lang="en-US" b="0" i="0" dirty="0">
                <a:solidFill>
                  <a:srgbClr val="001E2D"/>
                </a:solidFill>
                <a:effectLst/>
                <a:latin typeface="Google Sans"/>
              </a:rPr>
              <a:t> </a:t>
            </a:r>
          </a:p>
          <a:p>
            <a:r>
              <a:rPr lang="en-US" dirty="0"/>
              <a:t>Can be decoded up to 20 dB below noise floor, depending on Spreading Factor</a:t>
            </a:r>
            <a:endParaRPr lang="en-US" b="0" i="0" dirty="0">
              <a:solidFill>
                <a:srgbClr val="001E2D"/>
              </a:solidFill>
              <a:effectLst/>
              <a:latin typeface="Google Sans"/>
            </a:endParaRPr>
          </a:p>
          <a:p>
            <a:pPr algn="l"/>
            <a:r>
              <a:rPr lang="en-US" b="0" i="0" dirty="0">
                <a:solidFill>
                  <a:srgbClr val="001E2D"/>
                </a:solidFill>
                <a:effectLst/>
                <a:latin typeface="Google Sans"/>
              </a:rPr>
              <a:t>Tends to be more robust against interference and can be received across great distances compared to other 3G/4G/5G technologies. </a:t>
            </a:r>
            <a:r>
              <a:rPr lang="en-US" b="0" i="0" u="none" strike="noStrike" dirty="0">
                <a:solidFill>
                  <a:srgbClr val="001E2D"/>
                </a:solidFill>
                <a:effectLst/>
                <a:latin typeface="Google Sans"/>
                <a:hlinkClick r:id="rId4"/>
              </a:rPr>
              <a:t>techtarget.com﻿</a:t>
            </a:r>
            <a:r>
              <a:rPr lang="en-US" b="0" i="0" dirty="0">
                <a:solidFill>
                  <a:srgbClr val="001E2D"/>
                </a:solidFill>
                <a:effectLst/>
                <a:latin typeface="Google Sans"/>
              </a:rPr>
              <a:t>, </a:t>
            </a:r>
            <a:r>
              <a:rPr lang="en-US" b="0" i="0" u="none" strike="noStrike" dirty="0">
                <a:solidFill>
                  <a:srgbClr val="001E2D"/>
                </a:solidFill>
                <a:effectLst/>
                <a:latin typeface="Google Sans"/>
                <a:hlinkClick r:id="rId3"/>
              </a:rPr>
              <a:t>The Things Network﻿</a:t>
            </a:r>
            <a:endParaRPr lang="en-US" b="0" i="0" u="none" strike="noStrike" dirty="0">
              <a:solidFill>
                <a:srgbClr val="001E2D"/>
              </a:solidFill>
              <a:effectLst/>
              <a:latin typeface="Google Sans"/>
            </a:endParaRPr>
          </a:p>
          <a:p>
            <a:pPr algn="l"/>
            <a:r>
              <a:rPr lang="en-US" b="0" i="0" dirty="0">
                <a:solidFill>
                  <a:srgbClr val="001E2D"/>
                </a:solidFill>
                <a:effectLst/>
                <a:latin typeface="Google Sans"/>
              </a:rPr>
              <a:t>Developed by </a:t>
            </a:r>
            <a:r>
              <a:rPr lang="en-US" b="0" i="0" dirty="0" err="1">
                <a:solidFill>
                  <a:srgbClr val="001E2D"/>
                </a:solidFill>
                <a:effectLst/>
                <a:latin typeface="Google Sans"/>
              </a:rPr>
              <a:t>Cycleo</a:t>
            </a:r>
            <a:r>
              <a:rPr lang="en-US" b="0" i="0" dirty="0">
                <a:solidFill>
                  <a:srgbClr val="001E2D"/>
                </a:solidFill>
                <a:effectLst/>
                <a:latin typeface="Google Sans"/>
              </a:rPr>
              <a:t> (Grenoble, France), and was later acquired by </a:t>
            </a:r>
            <a:r>
              <a:rPr lang="en-US" b="0" i="0" dirty="0" err="1">
                <a:solidFill>
                  <a:srgbClr val="001E2D"/>
                </a:solidFill>
                <a:effectLst/>
                <a:latin typeface="Google Sans"/>
              </a:rPr>
              <a:t>Semtech</a:t>
            </a:r>
            <a:r>
              <a:rPr lang="en-US" b="0" i="0" dirty="0">
                <a:solidFill>
                  <a:srgbClr val="001E2D"/>
                </a:solidFill>
                <a:effectLst/>
                <a:latin typeface="Google Sans"/>
              </a:rPr>
              <a:t> (Camarillo, CA) and is closed-source technology. </a:t>
            </a:r>
            <a:r>
              <a:rPr lang="en-US" b="0" i="0" u="none" strike="noStrike" dirty="0">
                <a:solidFill>
                  <a:srgbClr val="001E2D"/>
                </a:solidFill>
                <a:effectLst/>
                <a:latin typeface="Google Sans"/>
                <a:hlinkClick r:id="rId5"/>
              </a:rPr>
              <a:t>Wikipedia﻿</a:t>
            </a:r>
            <a:endParaRPr lang="en-US" b="0" i="0" dirty="0">
              <a:solidFill>
                <a:srgbClr val="001E2D"/>
              </a:solidFill>
              <a:effectLst/>
              <a:latin typeface="Google Sans"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D3A3D9-ED86-9006-58A1-D69A104D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550"/>
            <a:ext cx="10515600" cy="727075"/>
          </a:xfrm>
        </p:spPr>
        <p:txBody>
          <a:bodyPr/>
          <a:lstStyle/>
          <a:p>
            <a:pPr algn="ctr"/>
            <a:r>
              <a:rPr lang="en-US" b="1" dirty="0"/>
              <a:t>What is LoRa?</a:t>
            </a:r>
          </a:p>
        </p:txBody>
      </p:sp>
    </p:spTree>
    <p:extLst>
      <p:ext uri="{BB962C8B-B14F-4D97-AF65-F5344CB8AC3E}">
        <p14:creationId xmlns:p14="http://schemas.microsoft.com/office/powerpoint/2010/main" val="328226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78663C-2AC2-CCAF-2CF6-2D9D905BF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494" y="0"/>
            <a:ext cx="95130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A1C1E-C87E-C573-24B5-4DC54289038A}"/>
              </a:ext>
            </a:extLst>
          </p:cNvPr>
          <p:cNvSpPr txBox="1"/>
          <p:nvPr/>
        </p:nvSpPr>
        <p:spPr>
          <a:xfrm>
            <a:off x="4748645" y="6400800"/>
            <a:ext cx="508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9.Wait for 100% Completion then close browser tab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50DA5A-AEEB-3D8F-5F96-86237659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942"/>
            <a:ext cx="10515600" cy="76228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Meshtastic</a:t>
            </a:r>
            <a:r>
              <a:rPr lang="en-US" b="1" dirty="0">
                <a:solidFill>
                  <a:schemeClr val="bg1"/>
                </a:solidFill>
              </a:rPr>
              <a:t> Radio Flashing / Programming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27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344C6-7F0B-8C4E-7C66-9175E0AF5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2218"/>
            <a:ext cx="10515600" cy="5054745"/>
          </a:xfrm>
        </p:spPr>
        <p:txBody>
          <a:bodyPr/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Short node naming conventions, only one node (4-character limit)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K1RA -&gt; K1RA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K1HTV -&gt; 1HTV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KD9ATF -&gt; 9ATF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Short node naming conventions for calls with multiple nodes: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K1HTV Tower -&gt; </a:t>
            </a:r>
            <a:r>
              <a:rPr lang="en-US" dirty="0" err="1"/>
              <a:t>HTVt</a:t>
            </a:r>
            <a:endParaRPr lang="en-US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K1HTV Mobile -&gt; </a:t>
            </a:r>
            <a:r>
              <a:rPr lang="en-US" dirty="0" err="1"/>
              <a:t>HTVm</a:t>
            </a:r>
            <a:endParaRPr lang="en-US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K1HTV #3 -&gt; HTV3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KD9ATF #2 -&gt; ATF2</a:t>
            </a:r>
          </a:p>
          <a:p>
            <a:pPr>
              <a:spcBef>
                <a:spcPts val="500"/>
              </a:spcBef>
              <a:buClr>
                <a:schemeClr val="dk1"/>
              </a:buClr>
              <a:buSzPct val="100000"/>
            </a:pPr>
            <a:r>
              <a:rPr lang="en-US" dirty="0"/>
              <a:t>Long node names can be more verbose per names above on left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076EDD-8A71-B300-949A-A6E442AD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942"/>
            <a:ext cx="10515600" cy="76228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Meshtastic</a:t>
            </a:r>
            <a:r>
              <a:rPr lang="en-US" b="1" dirty="0"/>
              <a:t> Radio First Time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49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14142A-A9D5-95A5-2E1A-C2BF1158B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820" y="16359"/>
            <a:ext cx="3886200" cy="6791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B98598-C2BB-0ADD-FDD1-120A75F8275D}"/>
              </a:ext>
            </a:extLst>
          </p:cNvPr>
          <p:cNvSpPr txBox="1"/>
          <p:nvPr/>
        </p:nvSpPr>
        <p:spPr>
          <a:xfrm>
            <a:off x="7158886" y="5100746"/>
            <a:ext cx="9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2.Click 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99DF16-7F13-59D4-A575-6ACEBF6438E6}"/>
              </a:ext>
            </a:extLst>
          </p:cNvPr>
          <p:cNvSpPr txBox="1"/>
          <p:nvPr/>
        </p:nvSpPr>
        <p:spPr>
          <a:xfrm>
            <a:off x="4385538" y="5470078"/>
            <a:ext cx="2575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3.Find LoRa device in pop</a:t>
            </a:r>
          </a:p>
          <a:p>
            <a:r>
              <a:rPr lang="en-US" dirty="0">
                <a:solidFill>
                  <a:srgbClr val="FF0000"/>
                </a:solidFill>
              </a:rPr>
              <a:t>up, select and enter PIN </a:t>
            </a:r>
          </a:p>
          <a:p>
            <a:r>
              <a:rPr lang="en-US" dirty="0">
                <a:solidFill>
                  <a:srgbClr val="FF0000"/>
                </a:solidFill>
              </a:rPr>
              <a:t>(see radio screen)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03AE3F-68A4-B5A8-FFFA-CA8E60043688}"/>
              </a:ext>
            </a:extLst>
          </p:cNvPr>
          <p:cNvSpPr txBox="1"/>
          <p:nvPr/>
        </p:nvSpPr>
        <p:spPr>
          <a:xfrm>
            <a:off x="4389892" y="4600205"/>
            <a:ext cx="1706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1.Ensure phone </a:t>
            </a:r>
          </a:p>
          <a:p>
            <a:r>
              <a:rPr lang="en-US" dirty="0">
                <a:solidFill>
                  <a:srgbClr val="FF0000"/>
                </a:solidFill>
              </a:rPr>
              <a:t>Bluetooth is 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120718-F27E-08B3-71ED-F5E28AB5B49C}"/>
              </a:ext>
            </a:extLst>
          </p:cNvPr>
          <p:cNvSpPr txBox="1"/>
          <p:nvPr/>
        </p:nvSpPr>
        <p:spPr>
          <a:xfrm>
            <a:off x="6269188" y="2828835"/>
            <a:ext cx="20195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4.Click triple-dots </a:t>
            </a:r>
          </a:p>
          <a:p>
            <a:r>
              <a:rPr lang="en-US" dirty="0">
                <a:solidFill>
                  <a:srgbClr val="FF0000"/>
                </a:solidFill>
              </a:rPr>
              <a:t>in upper right open</a:t>
            </a:r>
          </a:p>
          <a:p>
            <a:r>
              <a:rPr lang="en-US" dirty="0">
                <a:solidFill>
                  <a:srgbClr val="FF0000"/>
                </a:solidFill>
              </a:rPr>
              <a:t>menu and select </a:t>
            </a:r>
          </a:p>
          <a:p>
            <a:r>
              <a:rPr lang="en-US" u="sng" dirty="0">
                <a:solidFill>
                  <a:srgbClr val="FF0000"/>
                </a:solidFill>
              </a:rPr>
              <a:t>Radio configuration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6E2CD9-1F23-E856-1463-161742C33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02" y="0"/>
            <a:ext cx="3857625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FD19DD-EFF3-D233-9FE3-90C154EA38D3}"/>
              </a:ext>
            </a:extLst>
          </p:cNvPr>
          <p:cNvSpPr txBox="1"/>
          <p:nvPr/>
        </p:nvSpPr>
        <p:spPr>
          <a:xfrm>
            <a:off x="8747586" y="3181988"/>
            <a:ext cx="3128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5.Click </a:t>
            </a:r>
            <a:r>
              <a:rPr lang="en-US" u="sng" dirty="0">
                <a:solidFill>
                  <a:srgbClr val="FF0000"/>
                </a:solidFill>
              </a:rPr>
              <a:t>LoRa</a:t>
            </a:r>
            <a:r>
              <a:rPr lang="en-US" dirty="0">
                <a:solidFill>
                  <a:srgbClr val="FF0000"/>
                </a:solidFill>
              </a:rPr>
              <a:t> then see next page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6B3EA50-45C5-7206-6BDC-B03578F64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8" y="2448064"/>
            <a:ext cx="3613504" cy="18702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FD67A3-2729-3054-44EB-2F46B9318A2D}"/>
              </a:ext>
            </a:extLst>
          </p:cNvPr>
          <p:cNvSpPr txBox="1"/>
          <p:nvPr/>
        </p:nvSpPr>
        <p:spPr>
          <a:xfrm>
            <a:off x="233162" y="1432401"/>
            <a:ext cx="3058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Download </a:t>
            </a:r>
            <a:r>
              <a:rPr lang="en-US" dirty="0" err="1">
                <a:solidFill>
                  <a:srgbClr val="FF0000"/>
                </a:solidFill>
              </a:rPr>
              <a:t>Meshtastic</a:t>
            </a:r>
            <a:r>
              <a:rPr lang="en-US" dirty="0">
                <a:solidFill>
                  <a:srgbClr val="FF0000"/>
                </a:solidFill>
              </a:rPr>
              <a:t> App for</a:t>
            </a:r>
          </a:p>
          <a:p>
            <a:r>
              <a:rPr lang="en-US" dirty="0">
                <a:solidFill>
                  <a:srgbClr val="FF0000"/>
                </a:solidFill>
              </a:rPr>
              <a:t>smartphone from </a:t>
            </a:r>
            <a:r>
              <a:rPr lang="en-US" b="1" dirty="0">
                <a:solidFill>
                  <a:srgbClr val="FF0000"/>
                </a:solidFill>
              </a:rPr>
              <a:t>Google Play </a:t>
            </a:r>
          </a:p>
          <a:p>
            <a:r>
              <a:rPr lang="en-US" dirty="0">
                <a:solidFill>
                  <a:srgbClr val="FF0000"/>
                </a:solidFill>
              </a:rPr>
              <a:t>or </a:t>
            </a:r>
            <a:r>
              <a:rPr lang="en-US" i="1" dirty="0">
                <a:solidFill>
                  <a:srgbClr val="FF0000"/>
                </a:solidFill>
              </a:rPr>
              <a:t>Apple iOS Store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0A69AA-CEB8-1A29-2FE7-B51CF4D2D698}"/>
              </a:ext>
            </a:extLst>
          </p:cNvPr>
          <p:cNvSpPr txBox="1"/>
          <p:nvPr/>
        </p:nvSpPr>
        <p:spPr>
          <a:xfrm>
            <a:off x="74998" y="4290353"/>
            <a:ext cx="347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After installation open and run app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392E5E-72F8-CCBC-BC0C-8EC39F6F2067}"/>
              </a:ext>
            </a:extLst>
          </p:cNvPr>
          <p:cNvSpPr txBox="1"/>
          <p:nvPr/>
        </p:nvSpPr>
        <p:spPr>
          <a:xfrm>
            <a:off x="8747586" y="1512424"/>
            <a:ext cx="3300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6.Click </a:t>
            </a:r>
            <a:r>
              <a:rPr lang="en-US" u="sng" dirty="0">
                <a:solidFill>
                  <a:srgbClr val="FF0000"/>
                </a:solidFill>
              </a:rPr>
              <a:t>Device</a:t>
            </a:r>
            <a:r>
              <a:rPr lang="en-US" dirty="0">
                <a:solidFill>
                  <a:srgbClr val="FF0000"/>
                </a:solidFill>
              </a:rPr>
              <a:t> then see next page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8F2B607-ADC9-5C2E-AEE4-219A9F3D3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8"/>
            <a:ext cx="4177145" cy="145660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Meshtastic</a:t>
            </a:r>
            <a:r>
              <a:rPr lang="en-US" b="1" dirty="0"/>
              <a:t> Phone </a:t>
            </a:r>
            <a:br>
              <a:rPr lang="en-US" b="1" dirty="0"/>
            </a:br>
            <a:r>
              <a:rPr lang="en-US" b="1" dirty="0"/>
              <a:t>App Configuration</a:t>
            </a:r>
            <a:endParaRPr lang="en-US" dirty="0"/>
          </a:p>
        </p:txBody>
      </p:sp>
      <p:sp>
        <p:nvSpPr>
          <p:cNvPr id="32" name="Arrow: Bent-Up 31">
            <a:extLst>
              <a:ext uri="{FF2B5EF4-FFF2-40B4-BE49-F238E27FC236}">
                <a16:creationId xmlns:a16="http://schemas.microsoft.com/office/drawing/2014/main" id="{73D6C795-8AD4-0E18-6784-59BCA796B3C5}"/>
              </a:ext>
            </a:extLst>
          </p:cNvPr>
          <p:cNvSpPr/>
          <p:nvPr/>
        </p:nvSpPr>
        <p:spPr>
          <a:xfrm rot="5400000">
            <a:off x="3363812" y="4400884"/>
            <a:ext cx="614012" cy="1012654"/>
          </a:xfrm>
          <a:prstGeom prst="bentUpArrow">
            <a:avLst>
              <a:gd name="adj1" fmla="val 12611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2075B07-6B8A-6E0E-E898-AFA241B89FB6}"/>
              </a:ext>
            </a:extLst>
          </p:cNvPr>
          <p:cNvSpPr/>
          <p:nvPr/>
        </p:nvSpPr>
        <p:spPr>
          <a:xfrm>
            <a:off x="7934176" y="641383"/>
            <a:ext cx="545037" cy="1829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47C0324-1AE7-6BDE-AC42-F7DA1E173D87}"/>
              </a:ext>
            </a:extLst>
          </p:cNvPr>
          <p:cNvSpPr/>
          <p:nvPr/>
        </p:nvSpPr>
        <p:spPr>
          <a:xfrm rot="5400000" flipH="1">
            <a:off x="5474892" y="1489930"/>
            <a:ext cx="2304402" cy="545036"/>
          </a:xfrm>
          <a:prstGeom prst="bentUpArrow">
            <a:avLst>
              <a:gd name="adj1" fmla="val 12611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80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36BCDE-7454-5ABE-E043-B10DE8CCD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8" y="0"/>
            <a:ext cx="358003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52FED1-6044-1CB2-B405-E694841B2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374" y="0"/>
            <a:ext cx="385762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ABD80D-DD48-A50A-5B98-C67EBD4345B6}"/>
              </a:ext>
            </a:extLst>
          </p:cNvPr>
          <p:cNvSpPr txBox="1"/>
          <p:nvPr/>
        </p:nvSpPr>
        <p:spPr>
          <a:xfrm>
            <a:off x="944341" y="1235865"/>
            <a:ext cx="163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Set LoRa Preset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F6FE26-13F1-565D-0754-1E57F9A0A2F8}"/>
              </a:ext>
            </a:extLst>
          </p:cNvPr>
          <p:cNvSpPr txBox="1"/>
          <p:nvPr/>
        </p:nvSpPr>
        <p:spPr>
          <a:xfrm>
            <a:off x="1027056" y="2517945"/>
            <a:ext cx="151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Set LoRa Hops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EBA7B-0785-B1E4-E9A7-A81EEB1B5455}"/>
              </a:ext>
            </a:extLst>
          </p:cNvPr>
          <p:cNvSpPr txBox="1"/>
          <p:nvPr/>
        </p:nvSpPr>
        <p:spPr>
          <a:xfrm>
            <a:off x="1086591" y="3601392"/>
            <a:ext cx="140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Set LoRa Slot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66AE30-144B-E741-B935-2872649B8C92}"/>
              </a:ext>
            </a:extLst>
          </p:cNvPr>
          <p:cNvSpPr txBox="1"/>
          <p:nvPr/>
        </p:nvSpPr>
        <p:spPr>
          <a:xfrm>
            <a:off x="3578502" y="6204886"/>
            <a:ext cx="310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Send when done. Wait for Reboot watch radio screen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278C3F-BA2A-B633-84B1-52496E6F6BAF}"/>
              </a:ext>
            </a:extLst>
          </p:cNvPr>
          <p:cNvSpPr txBox="1"/>
          <p:nvPr/>
        </p:nvSpPr>
        <p:spPr>
          <a:xfrm>
            <a:off x="8603814" y="966635"/>
            <a:ext cx="162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Set Device Role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6E17AD-BF1F-1FCF-5BE2-E282A24C4E56}"/>
              </a:ext>
            </a:extLst>
          </p:cNvPr>
          <p:cNvSpPr txBox="1"/>
          <p:nvPr/>
        </p:nvSpPr>
        <p:spPr>
          <a:xfrm>
            <a:off x="8603814" y="3244334"/>
            <a:ext cx="214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Set Device Broadcast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50612D-C6B7-1A19-E1F4-4CE5358BBA68}"/>
              </a:ext>
            </a:extLst>
          </p:cNvPr>
          <p:cNvSpPr txBox="1"/>
          <p:nvPr/>
        </p:nvSpPr>
        <p:spPr>
          <a:xfrm>
            <a:off x="9545923" y="5522033"/>
            <a:ext cx="180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Send when done</a:t>
            </a:r>
          </a:p>
          <a:p>
            <a:r>
              <a:rPr lang="en-US" dirty="0">
                <a:solidFill>
                  <a:srgbClr val="FF0000"/>
                </a:solidFill>
              </a:rPr>
              <a:t>Wait for Reboot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8B25CE-727D-1AA6-8D03-E7C7FF83C338}"/>
              </a:ext>
            </a:extLst>
          </p:cNvPr>
          <p:cNvSpPr txBox="1"/>
          <p:nvPr/>
        </p:nvSpPr>
        <p:spPr>
          <a:xfrm>
            <a:off x="944341" y="2009784"/>
            <a:ext cx="1684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Set LoRa Region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4860E2-D6DC-2598-1AE2-E1A512ECAAA4}"/>
              </a:ext>
            </a:extLst>
          </p:cNvPr>
          <p:cNvSpPr txBox="1"/>
          <p:nvPr/>
        </p:nvSpPr>
        <p:spPr>
          <a:xfrm>
            <a:off x="6227397" y="6198103"/>
            <a:ext cx="331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Then return to previous page using upper left &lt;-. Goto 6. above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7B617C-05D8-BAC8-554B-DE319922A637}"/>
              </a:ext>
            </a:extLst>
          </p:cNvPr>
          <p:cNvSpPr txBox="1"/>
          <p:nvPr/>
        </p:nvSpPr>
        <p:spPr>
          <a:xfrm>
            <a:off x="-1528" y="597303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5.-&gt;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C2C38D-9A0C-14F9-2F70-B3FCA2B7861C}"/>
              </a:ext>
            </a:extLst>
          </p:cNvPr>
          <p:cNvSpPr txBox="1"/>
          <p:nvPr/>
        </p:nvSpPr>
        <p:spPr>
          <a:xfrm>
            <a:off x="7492374" y="412637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6.-&gt;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6DC49BD-D2A5-A288-FA51-2979CF55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027" y="1075165"/>
            <a:ext cx="3318526" cy="2499735"/>
          </a:xfrm>
        </p:spPr>
        <p:txBody>
          <a:bodyPr>
            <a:noAutofit/>
          </a:bodyPr>
          <a:lstStyle/>
          <a:p>
            <a:pPr algn="ctr"/>
            <a:r>
              <a:rPr lang="en-US" b="1" dirty="0" err="1"/>
              <a:t>Meshtastic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Phone </a:t>
            </a:r>
            <a:br>
              <a:rPr lang="en-US" b="1" dirty="0"/>
            </a:br>
            <a:r>
              <a:rPr lang="en-US" b="1" dirty="0"/>
              <a:t>App </a:t>
            </a:r>
            <a:br>
              <a:rPr lang="en-US" b="1" dirty="0"/>
            </a:br>
            <a:r>
              <a:rPr lang="en-US" b="1" dirty="0"/>
              <a:t>Configuration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36B2D-7011-69D2-213B-BC1762CC7BA3}"/>
              </a:ext>
            </a:extLst>
          </p:cNvPr>
          <p:cNvSpPr txBox="1"/>
          <p:nvPr/>
        </p:nvSpPr>
        <p:spPr>
          <a:xfrm>
            <a:off x="966458" y="5916506"/>
            <a:ext cx="202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Enable OK to MQTT</a:t>
            </a:r>
          </a:p>
        </p:txBody>
      </p:sp>
    </p:spTree>
    <p:extLst>
      <p:ext uri="{BB962C8B-B14F-4D97-AF65-F5344CB8AC3E}">
        <p14:creationId xmlns:p14="http://schemas.microsoft.com/office/powerpoint/2010/main" val="1194536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1E9595-D457-2F2D-5CA4-ACB0D0F6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798657"/>
          </a:xfrm>
        </p:spPr>
        <p:txBody>
          <a:bodyPr/>
          <a:lstStyle/>
          <a:p>
            <a:pPr algn="ctr"/>
            <a:r>
              <a:rPr lang="en-US" b="1" dirty="0"/>
              <a:t>You Are On The Air! Navigating App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CEB6C-8C21-06F6-4D22-77F793D72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883227"/>
            <a:ext cx="3857625" cy="5974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A7F96-E327-79C1-4478-1233E4AFD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883227"/>
            <a:ext cx="3857625" cy="5974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EA42C-7241-A811-84E3-8B9210270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227"/>
            <a:ext cx="3857625" cy="59747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9BE553-2DBB-9AD0-79B4-3319751A2A54}"/>
              </a:ext>
            </a:extLst>
          </p:cNvPr>
          <p:cNvSpPr txBox="1"/>
          <p:nvPr/>
        </p:nvSpPr>
        <p:spPr>
          <a:xfrm>
            <a:off x="1974103" y="3471930"/>
            <a:ext cx="1935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local Node(s) </a:t>
            </a:r>
          </a:p>
          <a:p>
            <a:r>
              <a:rPr lang="en-US" dirty="0">
                <a:solidFill>
                  <a:srgbClr val="FF0000"/>
                </a:solidFill>
              </a:rPr>
              <a:t>Connection Page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3424E8-A678-61C6-2782-883141D4F117}"/>
              </a:ext>
            </a:extLst>
          </p:cNvPr>
          <p:cNvCxnSpPr>
            <a:cxnSpLocks/>
          </p:cNvCxnSpPr>
          <p:nvPr/>
        </p:nvCxnSpPr>
        <p:spPr>
          <a:xfrm flipV="1">
            <a:off x="2732809" y="1735282"/>
            <a:ext cx="727364" cy="182269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A424E2-E10E-A790-1343-A66AB1A05188}"/>
              </a:ext>
            </a:extLst>
          </p:cNvPr>
          <p:cNvSpPr txBox="1"/>
          <p:nvPr/>
        </p:nvSpPr>
        <p:spPr>
          <a:xfrm>
            <a:off x="5527669" y="1628486"/>
            <a:ext cx="18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Remote Node List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26548C-CA54-85D0-B1D6-8ED501F0EEE7}"/>
              </a:ext>
            </a:extLst>
          </p:cNvPr>
          <p:cNvCxnSpPr>
            <a:cxnSpLocks/>
          </p:cNvCxnSpPr>
          <p:nvPr/>
        </p:nvCxnSpPr>
        <p:spPr>
          <a:xfrm flipH="1" flipV="1">
            <a:off x="5309755" y="1628486"/>
            <a:ext cx="196423" cy="1846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FF49357-F899-11DC-893B-F88C5302DC5B}"/>
              </a:ext>
            </a:extLst>
          </p:cNvPr>
          <p:cNvSpPr txBox="1"/>
          <p:nvPr/>
        </p:nvSpPr>
        <p:spPr>
          <a:xfrm>
            <a:off x="9393135" y="997072"/>
            <a:ext cx="196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Remote Node Map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A4C7CF-4400-9E4A-B186-20019A815EB2}"/>
              </a:ext>
            </a:extLst>
          </p:cNvPr>
          <p:cNvSpPr txBox="1"/>
          <p:nvPr/>
        </p:nvSpPr>
        <p:spPr>
          <a:xfrm>
            <a:off x="50575" y="4111065"/>
            <a:ext cx="3308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Cloud check = connected to radio</a:t>
            </a:r>
          </a:p>
          <a:p>
            <a:r>
              <a:rPr lang="en-US" dirty="0">
                <a:solidFill>
                  <a:srgbClr val="FF0000"/>
                </a:solidFill>
              </a:rPr>
              <a:t>Cloud slash = disconnected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77590A-031D-66F5-3F28-AAD02BC8E1A3}"/>
              </a:ext>
            </a:extLst>
          </p:cNvPr>
          <p:cNvCxnSpPr>
            <a:cxnSpLocks/>
          </p:cNvCxnSpPr>
          <p:nvPr/>
        </p:nvCxnSpPr>
        <p:spPr>
          <a:xfrm flipV="1">
            <a:off x="353474" y="1267691"/>
            <a:ext cx="2941743" cy="284337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FDAC87-44B5-01CF-0E9D-208E1D510278}"/>
              </a:ext>
            </a:extLst>
          </p:cNvPr>
          <p:cNvCxnSpPr>
            <a:cxnSpLocks/>
          </p:cNvCxnSpPr>
          <p:nvPr/>
        </p:nvCxnSpPr>
        <p:spPr>
          <a:xfrm>
            <a:off x="9798627" y="1366404"/>
            <a:ext cx="280555" cy="11384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834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13D55-4BCC-68FE-1A10-27EE6445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798657"/>
          </a:xfrm>
        </p:spPr>
        <p:txBody>
          <a:bodyPr/>
          <a:lstStyle/>
          <a:p>
            <a:pPr algn="ctr"/>
            <a:r>
              <a:rPr lang="en-US" b="1" dirty="0"/>
              <a:t>You Are On The Air! Traceroute / Hops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4F6E3-BAE0-4071-D244-9D5C5B30335F}"/>
              </a:ext>
            </a:extLst>
          </p:cNvPr>
          <p:cNvSpPr txBox="1"/>
          <p:nvPr/>
        </p:nvSpPr>
        <p:spPr>
          <a:xfrm>
            <a:off x="1023653" y="5334503"/>
            <a:ext cx="1276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Tap </a:t>
            </a:r>
          </a:p>
          <a:p>
            <a:r>
              <a:rPr lang="en-US" dirty="0">
                <a:solidFill>
                  <a:srgbClr val="FF0000"/>
                </a:solidFill>
              </a:rPr>
              <a:t>Short name</a:t>
            </a:r>
          </a:p>
          <a:p>
            <a:r>
              <a:rPr lang="en-US" dirty="0">
                <a:solidFill>
                  <a:srgbClr val="FF0000"/>
                </a:solidFill>
              </a:rPr>
              <a:t>Color oval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050DF3-4846-E248-C3BF-63D642F25B3C}"/>
              </a:ext>
            </a:extLst>
          </p:cNvPr>
          <p:cNvSpPr txBox="1"/>
          <p:nvPr/>
        </p:nvSpPr>
        <p:spPr>
          <a:xfrm>
            <a:off x="1023653" y="3752850"/>
            <a:ext cx="119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2.Tap </a:t>
            </a:r>
          </a:p>
          <a:p>
            <a:r>
              <a:rPr lang="en-US" dirty="0">
                <a:solidFill>
                  <a:srgbClr val="FF0000"/>
                </a:solidFill>
              </a:rPr>
              <a:t>Traceroute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7FA3A-2679-4B0F-8897-701BE4FEEDA0}"/>
              </a:ext>
            </a:extLst>
          </p:cNvPr>
          <p:cNvSpPr txBox="1"/>
          <p:nvPr/>
        </p:nvSpPr>
        <p:spPr>
          <a:xfrm>
            <a:off x="10162186" y="3556972"/>
            <a:ext cx="1953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3.Wait for possible</a:t>
            </a:r>
          </a:p>
          <a:p>
            <a:r>
              <a:rPr lang="en-US" dirty="0">
                <a:solidFill>
                  <a:srgbClr val="FF0000"/>
                </a:solidFill>
              </a:rPr>
              <a:t>response 1-30 secs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1B56794-704B-AA89-0E31-DE61A08A34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D97FB7-A2D7-6D26-CBAA-8C1875305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389" y="809623"/>
            <a:ext cx="3728211" cy="5953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764057-C055-F686-B2ED-3CF2D2D4A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616" y="809624"/>
            <a:ext cx="372821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24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BAB6B0-AA35-EEEB-6D14-A09EE4BC6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162" y="800097"/>
            <a:ext cx="3857625" cy="5974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BB4A19-636A-72D3-73B0-62893D7F8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3" y="800098"/>
            <a:ext cx="3857625" cy="59747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3E21C6-4BF7-B61C-AED8-46AD2721D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798657"/>
          </a:xfrm>
        </p:spPr>
        <p:txBody>
          <a:bodyPr/>
          <a:lstStyle/>
          <a:p>
            <a:pPr algn="ctr"/>
            <a:r>
              <a:rPr lang="en-US" b="1" dirty="0"/>
              <a:t>You Are On The Air! Sending / Receiving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E1CCF-FBAB-CACC-E132-FC17438B28A8}"/>
              </a:ext>
            </a:extLst>
          </p:cNvPr>
          <p:cNvSpPr txBox="1"/>
          <p:nvPr/>
        </p:nvSpPr>
        <p:spPr>
          <a:xfrm>
            <a:off x="1700213" y="3424533"/>
            <a:ext cx="3808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Chat groups (#) and direct node chats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Tap Long name to enter texting mode</a:t>
            </a:r>
          </a:p>
        </p:txBody>
      </p:sp>
    </p:spTree>
    <p:extLst>
      <p:ext uri="{BB962C8B-B14F-4D97-AF65-F5344CB8AC3E}">
        <p14:creationId xmlns:p14="http://schemas.microsoft.com/office/powerpoint/2010/main" val="938711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3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Setting Expectation &amp; Caveats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114426"/>
            <a:ext cx="11610975" cy="5610224"/>
          </a:xfrm>
        </p:spPr>
        <p:txBody>
          <a:bodyPr>
            <a:normAutofit/>
          </a:bodyPr>
          <a:lstStyle/>
          <a:p>
            <a:r>
              <a:rPr lang="en-US" dirty="0"/>
              <a:t>Mesh only effective when nodes stay powered on and always active</a:t>
            </a:r>
          </a:p>
          <a:p>
            <a:r>
              <a:rPr lang="en-US" dirty="0"/>
              <a:t>Height/altitude is key on UHF frequencies (radio </a:t>
            </a:r>
            <a:r>
              <a:rPr lang="en-US" dirty="0" err="1"/>
              <a:t>LoS</a:t>
            </a:r>
            <a:r>
              <a:rPr lang="en-US" dirty="0"/>
              <a:t> 1/3 past visual horizon)</a:t>
            </a:r>
          </a:p>
          <a:p>
            <a:r>
              <a:rPr lang="en-US" dirty="0"/>
              <a:t>Outside, high gain antennas are needed to greatly extend coverage</a:t>
            </a:r>
          </a:p>
          <a:p>
            <a:r>
              <a:rPr lang="en-US" dirty="0"/>
              <a:t>33cm more affected by attenuation of foliage, structures, terrain than 70cm</a:t>
            </a:r>
          </a:p>
          <a:p>
            <a:r>
              <a:rPr lang="en-US" dirty="0"/>
              <a:t>Interference issues - 902 MHz is ISM band the “Arm Pit” of the RF spectrum </a:t>
            </a:r>
          </a:p>
          <a:p>
            <a:endParaRPr lang="en-US" dirty="0"/>
          </a:p>
          <a:p>
            <a:r>
              <a:rPr lang="en-US" dirty="0"/>
              <a:t>Data passing is “best effort” broadcast and more like internet UDP</a:t>
            </a:r>
          </a:p>
          <a:p>
            <a:r>
              <a:rPr lang="en-US" dirty="0"/>
              <a:t>Open-source app is free and therefore at developers' leisure time</a:t>
            </a:r>
          </a:p>
          <a:p>
            <a:r>
              <a:rPr lang="en-US" dirty="0"/>
              <a:t>Frequent updates and bug fixes lead to manual re-flashing, no OTA updates</a:t>
            </a:r>
          </a:p>
          <a:p>
            <a:r>
              <a:rPr lang="en-US" dirty="0"/>
              <a:t>Android, iOS and Web apps differ substantially in UI and functionality</a:t>
            </a:r>
          </a:p>
        </p:txBody>
      </p:sp>
    </p:spTree>
    <p:extLst>
      <p:ext uri="{BB962C8B-B14F-4D97-AF65-F5344CB8AC3E}">
        <p14:creationId xmlns:p14="http://schemas.microsoft.com/office/powerpoint/2010/main" val="127789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089C3-C688-D489-1E15-E8919A7D1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55"/>
            <a:ext cx="12192000" cy="658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3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E81E5-0B52-A508-D904-74825E17C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" y="0"/>
            <a:ext cx="12088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1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2DAC6E-A19A-A85D-3435-F8588FEF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550"/>
            <a:ext cx="10515600" cy="727075"/>
          </a:xfrm>
        </p:spPr>
        <p:txBody>
          <a:bodyPr/>
          <a:lstStyle/>
          <a:p>
            <a:pPr algn="ctr"/>
            <a:r>
              <a:rPr lang="en-US" b="1" dirty="0"/>
              <a:t>Viewing LoRa Signal in Time &amp; 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CE8F27-EA25-A7B2-190F-881C7E3F7585}"/>
              </a:ext>
            </a:extLst>
          </p:cNvPr>
          <p:cNvSpPr txBox="1"/>
          <p:nvPr/>
        </p:nvSpPr>
        <p:spPr>
          <a:xfrm>
            <a:off x="4924425" y="6463784"/>
            <a:ext cx="3232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https://youtu.be/dxYY097QNs0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6CF06-3D71-0B8E-C12F-798996F12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36625"/>
            <a:ext cx="7356764" cy="5527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88414C-B554-0DE9-9593-EFA460034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899" y="936625"/>
            <a:ext cx="3848100" cy="5527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7AA28E-8937-EA62-F124-D9528CA8A976}"/>
              </a:ext>
            </a:extLst>
          </p:cNvPr>
          <p:cNvSpPr txBox="1"/>
          <p:nvPr/>
        </p:nvSpPr>
        <p:spPr>
          <a:xfrm>
            <a:off x="9239851" y="6463784"/>
            <a:ext cx="2179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Spreading Factor</a:t>
            </a:r>
          </a:p>
        </p:txBody>
      </p:sp>
    </p:spTree>
    <p:extLst>
      <p:ext uri="{BB962C8B-B14F-4D97-AF65-F5344CB8AC3E}">
        <p14:creationId xmlns:p14="http://schemas.microsoft.com/office/powerpoint/2010/main" val="2727303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B55AE0-C724-BACD-B128-48D7B89CE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3" y="0"/>
            <a:ext cx="11507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30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2"/>
          <p:cNvSpPr txBox="1"/>
          <p:nvPr/>
        </p:nvSpPr>
        <p:spPr>
          <a:xfrm>
            <a:off x="812223" y="142009"/>
            <a:ext cx="1056755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DSE 902 MHz (33cm) Loopers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https://directivesystems.com/902-mhz/</a:t>
            </a:r>
            <a:r>
              <a:rPr lang="en-US"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DCEE4B-2D8D-72FD-DDE6-6EE4B5658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1059873"/>
            <a:ext cx="7981950" cy="19240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E03AF82-430C-44E8-27B2-5283643CB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55"/>
            <a:ext cx="10515600" cy="81049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KK5UYX-5 Ashby St. Warrenton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F852267-6975-90B1-6C19-D65142CFA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5" y="3345872"/>
            <a:ext cx="11284527" cy="3512127"/>
          </a:xfrm>
        </p:spPr>
        <p:txBody>
          <a:bodyPr>
            <a:normAutofit/>
          </a:bodyPr>
          <a:lstStyle/>
          <a:p>
            <a:r>
              <a:rPr lang="en-US" dirty="0"/>
              <a:t>Severe interference and overload issues due to line of site (&lt;1 mi) cell tower and radiating signals in the 870-890 MHz band</a:t>
            </a:r>
          </a:p>
          <a:p>
            <a:r>
              <a:rPr lang="en-US" dirty="0"/>
              <a:t>LoRa radios little adjacent band filtering leading to poor receiver selectivity</a:t>
            </a:r>
          </a:p>
          <a:p>
            <a:r>
              <a:rPr lang="en-US" dirty="0"/>
              <a:t>Some form of bandpass filtering may be required depending on location</a:t>
            </a:r>
          </a:p>
          <a:p>
            <a:r>
              <a:rPr lang="en-US" dirty="0"/>
              <a:t>K1RA (LCOM &amp; </a:t>
            </a:r>
            <a:r>
              <a:rPr lang="en-US" dirty="0" err="1"/>
              <a:t>SigFox</a:t>
            </a:r>
            <a:r>
              <a:rPr lang="en-US" dirty="0"/>
              <a:t>) &amp; KK4UYX (Data Alliance) BPF filter analysis follows</a:t>
            </a:r>
          </a:p>
        </p:txBody>
      </p:sp>
    </p:spTree>
    <p:extLst>
      <p:ext uri="{BB962C8B-B14F-4D97-AF65-F5344CB8AC3E}">
        <p14:creationId xmlns:p14="http://schemas.microsoft.com/office/powerpoint/2010/main" val="311612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E8EACC-3D17-058D-B5C9-1D5353133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4" y="0"/>
            <a:ext cx="804909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7C6E41-A90E-0845-7468-BB7CBBDA8E7E}"/>
              </a:ext>
            </a:extLst>
          </p:cNvPr>
          <p:cNvSpPr txBox="1"/>
          <p:nvPr/>
        </p:nvSpPr>
        <p:spPr>
          <a:xfrm>
            <a:off x="8520545" y="987136"/>
            <a:ext cx="294202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LCOM 900 MHz BPF</a:t>
            </a:r>
          </a:p>
          <a:p>
            <a:pPr algn="ctr"/>
            <a:r>
              <a:rPr lang="en-US" dirty="0"/>
              <a:t>4-pole N Block ($275)</a:t>
            </a:r>
          </a:p>
          <a:p>
            <a:endParaRPr lang="en-US" dirty="0"/>
          </a:p>
          <a:p>
            <a:r>
              <a:rPr lang="en-US" dirty="0"/>
              <a:t>     Frequency – Insertion Loss</a:t>
            </a:r>
          </a:p>
          <a:p>
            <a:pPr marL="342900" indent="-342900">
              <a:buAutoNum type="arabicPeriod"/>
            </a:pPr>
            <a:r>
              <a:rPr lang="en-US" dirty="0"/>
              <a:t>904 MHz – 2.26 dB</a:t>
            </a:r>
          </a:p>
          <a:p>
            <a:pPr marL="342900" indent="-342900">
              <a:buAutoNum type="arabicPeriod"/>
            </a:pPr>
            <a:r>
              <a:rPr lang="en-US" dirty="0"/>
              <a:t>950 MHz – 10 dB</a:t>
            </a:r>
          </a:p>
          <a:p>
            <a:pPr marL="342900" indent="-342900">
              <a:buAutoNum type="arabicPeriod"/>
            </a:pPr>
            <a:r>
              <a:rPr lang="en-US" dirty="0"/>
              <a:t>890 MHz – 3 dB</a:t>
            </a:r>
          </a:p>
          <a:p>
            <a:pPr marL="342900" indent="-342900">
              <a:buAutoNum type="arabicPeriod"/>
            </a:pPr>
            <a:r>
              <a:rPr lang="en-US" dirty="0"/>
              <a:t>885 MHz – 8 dB</a:t>
            </a:r>
          </a:p>
          <a:p>
            <a:pPr marL="342900" indent="-342900">
              <a:buAutoNum type="arabicPeriod"/>
            </a:pPr>
            <a:r>
              <a:rPr lang="en-US" dirty="0"/>
              <a:t>880 MHz – 12 dB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870 MHz – 21 dB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860 MHz – 27 dB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@ &gt;=40 dB insertion loss</a:t>
            </a:r>
          </a:p>
          <a:p>
            <a:r>
              <a:rPr lang="en-US" dirty="0"/>
              <a:t>BPF bandwidth = ~140 MHz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FBA8CE-DFC1-D6D3-07AD-050382570D8E}"/>
              </a:ext>
            </a:extLst>
          </p:cNvPr>
          <p:cNvSpPr txBox="1"/>
          <p:nvPr/>
        </p:nvSpPr>
        <p:spPr>
          <a:xfrm>
            <a:off x="4384963" y="16313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7ED20E-1110-34E3-A53F-32951AECF2F6}"/>
              </a:ext>
            </a:extLst>
          </p:cNvPr>
          <p:cNvSpPr txBox="1"/>
          <p:nvPr/>
        </p:nvSpPr>
        <p:spPr>
          <a:xfrm>
            <a:off x="6095999" y="2043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01E3FB-CF91-CC5D-D210-315ED2C4D06E}"/>
              </a:ext>
            </a:extLst>
          </p:cNvPr>
          <p:cNvSpPr txBox="1"/>
          <p:nvPr/>
        </p:nvSpPr>
        <p:spPr>
          <a:xfrm>
            <a:off x="3886896" y="16556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6084B9-1160-B39D-3871-1DDB44DF3EC1}"/>
              </a:ext>
            </a:extLst>
          </p:cNvPr>
          <p:cNvSpPr txBox="1"/>
          <p:nvPr/>
        </p:nvSpPr>
        <p:spPr>
          <a:xfrm>
            <a:off x="3691374" y="18413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930901-B4B7-2434-65DC-EEB739C56989}"/>
              </a:ext>
            </a:extLst>
          </p:cNvPr>
          <p:cNvSpPr txBox="1"/>
          <p:nvPr/>
        </p:nvSpPr>
        <p:spPr>
          <a:xfrm>
            <a:off x="3494458" y="2149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D1C7E2-B4B1-85AE-E631-B8F4763A6D73}"/>
              </a:ext>
            </a:extLst>
          </p:cNvPr>
          <p:cNvSpPr txBox="1"/>
          <p:nvPr/>
        </p:nvSpPr>
        <p:spPr>
          <a:xfrm>
            <a:off x="3096140" y="26555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791A54-D627-CDFB-9EC8-540EDF12D205}"/>
              </a:ext>
            </a:extLst>
          </p:cNvPr>
          <p:cNvSpPr txBox="1"/>
          <p:nvPr/>
        </p:nvSpPr>
        <p:spPr>
          <a:xfrm>
            <a:off x="2739386" y="30181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62497C-D62B-2D62-BAD2-5652ED729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782" y="4857750"/>
            <a:ext cx="2495550" cy="200025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E3F91BE2-D638-70F7-11C0-9E2D0622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318" y="83128"/>
            <a:ext cx="4173682" cy="81049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BPF Filter Analysis</a:t>
            </a:r>
          </a:p>
        </p:txBody>
      </p:sp>
    </p:spTree>
    <p:extLst>
      <p:ext uri="{BB962C8B-B14F-4D97-AF65-F5344CB8AC3E}">
        <p14:creationId xmlns:p14="http://schemas.microsoft.com/office/powerpoint/2010/main" val="3088057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9278CA6-805A-2791-3389-7F983030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48565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3662C37-290E-2B99-ED3E-1D7A2050A6DB}"/>
              </a:ext>
            </a:extLst>
          </p:cNvPr>
          <p:cNvSpPr txBox="1"/>
          <p:nvPr/>
        </p:nvSpPr>
        <p:spPr>
          <a:xfrm>
            <a:off x="8520547" y="987136"/>
            <a:ext cx="294202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Alliance 915 MHz </a:t>
            </a:r>
          </a:p>
          <a:p>
            <a:pPr algn="ctr"/>
            <a:r>
              <a:rPr lang="en-US" dirty="0"/>
              <a:t>BPF SMA Bullet ($20)</a:t>
            </a:r>
          </a:p>
          <a:p>
            <a:endParaRPr lang="en-US" dirty="0"/>
          </a:p>
          <a:p>
            <a:r>
              <a:rPr lang="en-US" dirty="0"/>
              <a:t>     Frequency – Insertion Loss</a:t>
            </a:r>
          </a:p>
          <a:p>
            <a:pPr marL="342900" indent="-342900">
              <a:buAutoNum type="arabicPeriod"/>
            </a:pPr>
            <a:r>
              <a:rPr lang="en-US" dirty="0"/>
              <a:t>904 MHz – 2.93 dB</a:t>
            </a:r>
          </a:p>
          <a:p>
            <a:pPr marL="342900" indent="-342900">
              <a:buAutoNum type="arabicPeriod"/>
            </a:pPr>
            <a:r>
              <a:rPr lang="en-US" dirty="0"/>
              <a:t>950 MHz – 40 dB</a:t>
            </a:r>
          </a:p>
          <a:p>
            <a:pPr marL="342900" indent="-342900">
              <a:buAutoNum type="arabicPeriod"/>
            </a:pPr>
            <a:r>
              <a:rPr lang="en-US" dirty="0"/>
              <a:t>890 MHz – 42 dB</a:t>
            </a:r>
          </a:p>
          <a:p>
            <a:pPr marL="342900" indent="-342900">
              <a:buAutoNum type="arabicPeriod"/>
            </a:pPr>
            <a:r>
              <a:rPr lang="en-US" dirty="0"/>
              <a:t>887 MHz – 24 dB</a:t>
            </a:r>
          </a:p>
          <a:p>
            <a:pPr marL="342900" indent="-342900">
              <a:buAutoNum type="arabicPeriod"/>
            </a:pPr>
            <a:r>
              <a:rPr lang="en-US" dirty="0"/>
              <a:t>885 MHz – 43 dB</a:t>
            </a:r>
          </a:p>
          <a:p>
            <a:pPr marL="342900" indent="-342900">
              <a:buAutoNum type="arabicPeriod"/>
            </a:pPr>
            <a:r>
              <a:rPr lang="en-US" dirty="0"/>
              <a:t>880 MHz – 37 dB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@ &gt;=40 dB insertion loss</a:t>
            </a:r>
          </a:p>
          <a:p>
            <a:r>
              <a:rPr lang="en-US" dirty="0"/>
              <a:t>BPF bandwidth = ~70 MHz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1E969B-724C-00AF-9892-1E8055471CFC}"/>
              </a:ext>
            </a:extLst>
          </p:cNvPr>
          <p:cNvSpPr txBox="1"/>
          <p:nvPr/>
        </p:nvSpPr>
        <p:spPr>
          <a:xfrm>
            <a:off x="4312227" y="16937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DAA95E-4912-5260-4E8F-E8AF22A3BFE0}"/>
              </a:ext>
            </a:extLst>
          </p:cNvPr>
          <p:cNvSpPr txBox="1"/>
          <p:nvPr/>
        </p:nvSpPr>
        <p:spPr>
          <a:xfrm>
            <a:off x="6023263" y="35086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E9B382-D072-AA91-2944-0FA8B6DE6555}"/>
              </a:ext>
            </a:extLst>
          </p:cNvPr>
          <p:cNvSpPr txBox="1"/>
          <p:nvPr/>
        </p:nvSpPr>
        <p:spPr>
          <a:xfrm>
            <a:off x="3814160" y="39935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EAB616-DD96-FE31-05DE-AE834CD49C7C}"/>
              </a:ext>
            </a:extLst>
          </p:cNvPr>
          <p:cNvSpPr txBox="1"/>
          <p:nvPr/>
        </p:nvSpPr>
        <p:spPr>
          <a:xfrm>
            <a:off x="3712157" y="25700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AC45A-9532-1289-4931-D195305CA980}"/>
              </a:ext>
            </a:extLst>
          </p:cNvPr>
          <p:cNvSpPr txBox="1"/>
          <p:nvPr/>
        </p:nvSpPr>
        <p:spPr>
          <a:xfrm>
            <a:off x="3618638" y="3877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A4EB72-FF49-3987-C4D5-BB7E8EEAB967}"/>
              </a:ext>
            </a:extLst>
          </p:cNvPr>
          <p:cNvSpPr txBox="1"/>
          <p:nvPr/>
        </p:nvSpPr>
        <p:spPr>
          <a:xfrm>
            <a:off x="3421722" y="33239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C1E08DB-2B3F-6A30-F038-F12BBEB0C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625" y="4680455"/>
            <a:ext cx="1857541" cy="14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Title 1">
            <a:extLst>
              <a:ext uri="{FF2B5EF4-FFF2-40B4-BE49-F238E27FC236}">
                <a16:creationId xmlns:a16="http://schemas.microsoft.com/office/drawing/2014/main" id="{D7D6EA03-81E2-44C9-735C-70B420B3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318" y="83128"/>
            <a:ext cx="4173682" cy="81049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BPF Filter Analysis</a:t>
            </a:r>
          </a:p>
        </p:txBody>
      </p:sp>
    </p:spTree>
    <p:extLst>
      <p:ext uri="{BB962C8B-B14F-4D97-AF65-F5344CB8AC3E}">
        <p14:creationId xmlns:p14="http://schemas.microsoft.com/office/powerpoint/2010/main" val="1468269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9A8223-4C10-74A7-31F8-5FEFD35B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466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6E8143-E465-01F8-9957-7C546CB977EB}"/>
              </a:ext>
            </a:extLst>
          </p:cNvPr>
          <p:cNvSpPr txBox="1"/>
          <p:nvPr/>
        </p:nvSpPr>
        <p:spPr>
          <a:xfrm>
            <a:off x="8520546" y="987136"/>
            <a:ext cx="294202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SigFox</a:t>
            </a:r>
            <a:r>
              <a:rPr lang="en-US" dirty="0"/>
              <a:t> 900 MHz BPF</a:t>
            </a:r>
          </a:p>
          <a:p>
            <a:pPr algn="ctr"/>
            <a:r>
              <a:rPr lang="en-US" dirty="0"/>
              <a:t>Block SMA ($775)</a:t>
            </a:r>
          </a:p>
          <a:p>
            <a:endParaRPr lang="en-US" dirty="0"/>
          </a:p>
          <a:p>
            <a:r>
              <a:rPr lang="en-US" dirty="0"/>
              <a:t>     Frequency – Insertion Loss</a:t>
            </a:r>
          </a:p>
          <a:p>
            <a:pPr marL="342900" indent="-342900">
              <a:buAutoNum type="arabicPeriod"/>
            </a:pPr>
            <a:r>
              <a:rPr lang="en-US" dirty="0"/>
              <a:t>904 MHz – 2.80 dB</a:t>
            </a:r>
          </a:p>
          <a:p>
            <a:pPr marL="342900" indent="-342900">
              <a:buAutoNum type="arabicPeriod"/>
            </a:pPr>
            <a:r>
              <a:rPr lang="en-US" dirty="0"/>
              <a:t>950 MHz – 48 dB</a:t>
            </a:r>
          </a:p>
          <a:p>
            <a:pPr marL="342900" indent="-342900">
              <a:buAutoNum type="arabicPeriod"/>
            </a:pPr>
            <a:r>
              <a:rPr lang="en-US" dirty="0"/>
              <a:t>890 MHz – 45 dB</a:t>
            </a:r>
          </a:p>
          <a:p>
            <a:pPr marL="342900" indent="-342900">
              <a:buAutoNum type="arabicPeriod"/>
            </a:pPr>
            <a:r>
              <a:rPr lang="en-US" dirty="0"/>
              <a:t>885 MHz – 65 dB</a:t>
            </a:r>
          </a:p>
          <a:p>
            <a:pPr marL="342900" indent="-342900">
              <a:buAutoNum type="arabicPeriod"/>
            </a:pPr>
            <a:r>
              <a:rPr lang="en-US" dirty="0"/>
              <a:t>880 MHz – 46 dB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870 MHz – 54 dB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860 MHz – 47 dB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@ &gt;=40 dB insertion loss</a:t>
            </a:r>
          </a:p>
          <a:p>
            <a:r>
              <a:rPr lang="en-US" dirty="0"/>
              <a:t>BPF bandwidth = ~20 MHz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96D61-C89B-84C2-2DF5-171547C1E8C0}"/>
              </a:ext>
            </a:extLst>
          </p:cNvPr>
          <p:cNvSpPr txBox="1"/>
          <p:nvPr/>
        </p:nvSpPr>
        <p:spPr>
          <a:xfrm>
            <a:off x="4312226" y="16313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774760-DD0B-70E7-062B-E56A90E5825A}"/>
              </a:ext>
            </a:extLst>
          </p:cNvPr>
          <p:cNvSpPr txBox="1"/>
          <p:nvPr/>
        </p:nvSpPr>
        <p:spPr>
          <a:xfrm>
            <a:off x="6023262" y="39970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11F5A-E662-AC91-F3AD-34E42E749CDC}"/>
              </a:ext>
            </a:extLst>
          </p:cNvPr>
          <p:cNvSpPr txBox="1"/>
          <p:nvPr/>
        </p:nvSpPr>
        <p:spPr>
          <a:xfrm>
            <a:off x="3814159" y="3806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C7280-8CAD-6E3D-1D56-656FDEBAC6B0}"/>
              </a:ext>
            </a:extLst>
          </p:cNvPr>
          <p:cNvSpPr txBox="1"/>
          <p:nvPr/>
        </p:nvSpPr>
        <p:spPr>
          <a:xfrm>
            <a:off x="3618637" y="5010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05A612-5656-B6DD-88C9-EEC7EAF5D3FD}"/>
              </a:ext>
            </a:extLst>
          </p:cNvPr>
          <p:cNvSpPr txBox="1"/>
          <p:nvPr/>
        </p:nvSpPr>
        <p:spPr>
          <a:xfrm>
            <a:off x="3421721" y="38954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1A374F-9803-2BBF-773A-B035F48477F0}"/>
              </a:ext>
            </a:extLst>
          </p:cNvPr>
          <p:cNvSpPr txBox="1"/>
          <p:nvPr/>
        </p:nvSpPr>
        <p:spPr>
          <a:xfrm>
            <a:off x="3023403" y="43388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3BE571-6C0B-AF25-5946-E21817F7D215}"/>
              </a:ext>
            </a:extLst>
          </p:cNvPr>
          <p:cNvSpPr txBox="1"/>
          <p:nvPr/>
        </p:nvSpPr>
        <p:spPr>
          <a:xfrm>
            <a:off x="2666649" y="39429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BBBFD32-3C14-2A43-8DC3-86DDFC063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318" y="83128"/>
            <a:ext cx="4173682" cy="81049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BPF Filter Analysis</a:t>
            </a:r>
          </a:p>
        </p:txBody>
      </p:sp>
    </p:spTree>
    <p:extLst>
      <p:ext uri="{BB962C8B-B14F-4D97-AF65-F5344CB8AC3E}">
        <p14:creationId xmlns:p14="http://schemas.microsoft.com/office/powerpoint/2010/main" val="1345379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E8B57F-A6E9-9311-B237-B1909C19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25" y="853786"/>
            <a:ext cx="7981950" cy="1943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B379F4-213F-6136-ABF3-A202778C9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3232150"/>
            <a:ext cx="7981950" cy="36258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346369-4089-3DBC-863C-8FB21F4C4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55"/>
            <a:ext cx="10515600" cy="81049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KK5UYX-5 After Filter Installation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9E79E-4934-C483-11BA-78E98B4CC4F4}"/>
              </a:ext>
            </a:extLst>
          </p:cNvPr>
          <p:cNvSpPr txBox="1"/>
          <p:nvPr/>
        </p:nvSpPr>
        <p:spPr>
          <a:xfrm>
            <a:off x="155863" y="1814946"/>
            <a:ext cx="1949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Offending Cellular signal reduced more than 40 dB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C5FDA-2984-6FF2-DA7A-DBDACF317D7A}"/>
              </a:ext>
            </a:extLst>
          </p:cNvPr>
          <p:cNvSpPr txBox="1"/>
          <p:nvPr/>
        </p:nvSpPr>
        <p:spPr>
          <a:xfrm>
            <a:off x="83127" y="5542549"/>
            <a:ext cx="2021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Noise floor of 900 MHz band reduced.</a:t>
            </a:r>
          </a:p>
          <a:p>
            <a:r>
              <a:rPr lang="en-US" dirty="0"/>
              <a:t>Note other spread spectrum signals.</a:t>
            </a:r>
          </a:p>
        </p:txBody>
      </p:sp>
    </p:spTree>
    <p:extLst>
      <p:ext uri="{BB962C8B-B14F-4D97-AF65-F5344CB8AC3E}">
        <p14:creationId xmlns:p14="http://schemas.microsoft.com/office/powerpoint/2010/main" val="185935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1D1045-5FA8-EB6A-63B2-F2AA50169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574"/>
            <a:ext cx="12192000" cy="60674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733612-9C88-C66B-2F6B-BA679FA60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55"/>
            <a:ext cx="10515600" cy="81049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NB3A (</a:t>
            </a:r>
            <a:r>
              <a:rPr lang="en-US" b="1" dirty="0" err="1"/>
              <a:t>escrap</a:t>
            </a:r>
            <a:r>
              <a:rPr lang="en-US" b="1" dirty="0"/>
              <a:t>) Manassas</a:t>
            </a:r>
          </a:p>
        </p:txBody>
      </p:sp>
    </p:spTree>
    <p:extLst>
      <p:ext uri="{BB962C8B-B14F-4D97-AF65-F5344CB8AC3E}">
        <p14:creationId xmlns:p14="http://schemas.microsoft.com/office/powerpoint/2010/main" val="3309406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266"/>
          </a:xfrm>
        </p:spPr>
        <p:txBody>
          <a:bodyPr/>
          <a:lstStyle/>
          <a:p>
            <a:pPr algn="ctr"/>
            <a:r>
              <a:rPr lang="en-US" b="1" dirty="0"/>
              <a:t>In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604" y="1153393"/>
            <a:ext cx="10830791" cy="5002790"/>
          </a:xfrm>
        </p:spPr>
        <p:txBody>
          <a:bodyPr>
            <a:normAutofit/>
          </a:bodyPr>
          <a:lstStyle/>
          <a:p>
            <a:r>
              <a:rPr lang="en-US" dirty="0"/>
              <a:t>Enjoy the fun of tinkering, discovering and radiating microwave signals</a:t>
            </a:r>
          </a:p>
          <a:p>
            <a:r>
              <a:rPr lang="en-US" dirty="0"/>
              <a:t>It’s a bit DIY that can save on the budget, but mostly COTS</a:t>
            </a:r>
          </a:p>
          <a:p>
            <a:r>
              <a:rPr lang="en-US" dirty="0"/>
              <a:t>Its a cool science project but may never replace other comms</a:t>
            </a:r>
          </a:p>
          <a:p>
            <a:r>
              <a:rPr lang="en-US" dirty="0"/>
              <a:t>Typical range coverage of stock equipment is 1-2 miles</a:t>
            </a:r>
          </a:p>
          <a:p>
            <a:r>
              <a:rPr lang="en-US" dirty="0"/>
              <a:t>COTS radios are $25-120 (Amazon, Rockland, AliExpress)</a:t>
            </a:r>
          </a:p>
          <a:p>
            <a:r>
              <a:rPr lang="en-US" dirty="0"/>
              <a:t>COTS antenna are $30-150 (</a:t>
            </a:r>
            <a:r>
              <a:rPr lang="en-US" dirty="0" err="1"/>
              <a:t>omnis-yagis</a:t>
            </a:r>
            <a:r>
              <a:rPr lang="en-US" dirty="0"/>
              <a:t>)</a:t>
            </a:r>
          </a:p>
          <a:p>
            <a:r>
              <a:rPr lang="en-US" dirty="0"/>
              <a:t>Using external antennas? Coax runs should be short and/or low loss</a:t>
            </a:r>
          </a:p>
          <a:p>
            <a:r>
              <a:rPr lang="en-US" dirty="0"/>
              <a:t>Radios tend to use SMA and coax and antennas tend to use N</a:t>
            </a:r>
          </a:p>
          <a:p>
            <a:r>
              <a:rPr lang="en-US" dirty="0"/>
              <a:t>Alternative text app that even XYL and kids can use with their phones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2BC6-FEBE-6241-0015-907CB16C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6"/>
            <a:ext cx="10515600" cy="767484"/>
          </a:xfrm>
        </p:spPr>
        <p:txBody>
          <a:bodyPr/>
          <a:lstStyle/>
          <a:p>
            <a:pPr algn="ctr"/>
            <a:r>
              <a:rPr lang="en-US" b="1"/>
              <a:t>Discussion Groups </a:t>
            </a:r>
            <a:r>
              <a:rPr lang="en-US" b="1" dirty="0"/>
              <a:t>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8EF06-D1B8-65D5-C044-3D1C4A575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8536"/>
            <a:ext cx="10515600" cy="609946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Getting Started</a:t>
            </a:r>
          </a:p>
          <a:p>
            <a:r>
              <a:rPr lang="en-US" dirty="0">
                <a:hlinkClick r:id="rId2"/>
              </a:rPr>
              <a:t>https://meshtastic.org/</a:t>
            </a:r>
          </a:p>
          <a:p>
            <a:r>
              <a:rPr lang="en-US" dirty="0">
                <a:hlinkClick r:id="rId2"/>
              </a:rPr>
              <a:t>https://meshtastic.org/docs/introduction/</a:t>
            </a:r>
          </a:p>
          <a:p>
            <a:r>
              <a:rPr lang="en-US" dirty="0">
                <a:hlinkClick r:id="rId2"/>
              </a:rPr>
              <a:t>https://flasher.meshtastic.org/</a:t>
            </a:r>
          </a:p>
          <a:p>
            <a:pPr marL="0" indent="0">
              <a:buNone/>
            </a:pPr>
            <a:r>
              <a:rPr lang="en-US" b="1" dirty="0" err="1"/>
              <a:t>NoVa</a:t>
            </a:r>
            <a:r>
              <a:rPr lang="en-US" b="1" dirty="0"/>
              <a:t> </a:t>
            </a:r>
            <a:r>
              <a:rPr lang="en-US" b="1" dirty="0" err="1"/>
              <a:t>Meshtastic</a:t>
            </a:r>
            <a:r>
              <a:rPr lang="en-US" b="1" dirty="0"/>
              <a:t> Discussion Groups &amp; Resources</a:t>
            </a:r>
            <a:endParaRPr lang="en-US" b="1" dirty="0">
              <a:hlinkClick r:id="rId2"/>
            </a:endParaRPr>
          </a:p>
          <a:p>
            <a:r>
              <a:rPr lang="en-US" dirty="0"/>
              <a:t>Groups.io - </a:t>
            </a:r>
            <a:r>
              <a:rPr lang="en-US" dirty="0">
                <a:hlinkClick r:id="rId3"/>
              </a:rPr>
              <a:t>https://groups.io/g/NoVa-Meshtastic/</a:t>
            </a:r>
            <a:endParaRPr lang="en-US" dirty="0"/>
          </a:p>
          <a:p>
            <a:r>
              <a:rPr lang="en-US" dirty="0"/>
              <a:t>Signal - </a:t>
            </a:r>
            <a:r>
              <a:rPr lang="en-US" dirty="0">
                <a:hlinkClick r:id="rId4"/>
              </a:rPr>
              <a:t>https://signal.group/#CjQKIC1ef3BaLuECuPQn-tJFVpBvNY0J0al7_k7mia8QlrauEhBFIAdQeWcg47cS3wxubFbF</a:t>
            </a:r>
            <a:endParaRPr lang="en-US" dirty="0"/>
          </a:p>
          <a:p>
            <a:r>
              <a:rPr lang="en-US" dirty="0" err="1"/>
              <a:t>NoVa</a:t>
            </a:r>
            <a:r>
              <a:rPr lang="en-US" dirty="0"/>
              <a:t> Long Fast Slot 9 Mesh Map – </a:t>
            </a:r>
            <a:r>
              <a:rPr lang="en-US" dirty="0">
                <a:hlinkClick r:id="rId5"/>
              </a:rPr>
              <a:t>http://meshmap.k1ra.us:54321/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/>
              <a:t>Other Area </a:t>
            </a:r>
            <a:r>
              <a:rPr lang="en-US" b="1" dirty="0" err="1"/>
              <a:t>Meshtastic</a:t>
            </a:r>
            <a:r>
              <a:rPr lang="en-US" b="1" dirty="0"/>
              <a:t> Groups</a:t>
            </a:r>
          </a:p>
          <a:p>
            <a:r>
              <a:rPr lang="en-US" dirty="0" err="1"/>
              <a:t>DCMesh</a:t>
            </a:r>
            <a:r>
              <a:rPr lang="en-US" dirty="0"/>
              <a:t> Discord - </a:t>
            </a:r>
            <a:r>
              <a:rPr lang="en-US" dirty="0">
                <a:hlinkClick r:id="rId6"/>
              </a:rPr>
              <a:t>https://discord.com/channels/1265715107657289862/1265715107657289865</a:t>
            </a:r>
            <a:endParaRPr lang="en-US" dirty="0"/>
          </a:p>
          <a:p>
            <a:r>
              <a:rPr lang="en-US" dirty="0"/>
              <a:t>Global - </a:t>
            </a:r>
            <a:r>
              <a:rPr lang="en-US" dirty="0">
                <a:hlinkClick r:id="rId7"/>
              </a:rPr>
              <a:t>https://meshtastic.discourse.group/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RF Path Line of Sight Mapping Tool</a:t>
            </a:r>
          </a:p>
          <a:p>
            <a:r>
              <a:rPr lang="en-US" dirty="0">
                <a:hlinkClick r:id="rId8"/>
              </a:rPr>
              <a:t>https://ispdesign.ui.com/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 err="1"/>
              <a:t>Meshtastic</a:t>
            </a:r>
            <a:r>
              <a:rPr lang="en-US" b="1" dirty="0"/>
              <a:t> Application Programming Interfaces</a:t>
            </a:r>
          </a:p>
          <a:p>
            <a:r>
              <a:rPr lang="en-US" dirty="0">
                <a:hlinkClick r:id="rId2"/>
              </a:rPr>
              <a:t>https://github.com/meshtastic/api</a:t>
            </a:r>
            <a:r>
              <a:rPr lang="en-US" dirty="0"/>
              <a:t> </a:t>
            </a:r>
          </a:p>
          <a:p>
            <a:r>
              <a:rPr lang="en-US" dirty="0">
                <a:hlinkClick r:id="rId9"/>
              </a:rPr>
              <a:t>https://github.com/meshtastic/python</a:t>
            </a:r>
            <a:r>
              <a:rPr lang="en-US" dirty="0"/>
              <a:t> </a:t>
            </a:r>
          </a:p>
          <a:p>
            <a:r>
              <a:rPr lang="en-US" dirty="0">
                <a:hlinkClick r:id="rId10"/>
              </a:rPr>
              <a:t>https://github.com/pdxlocations/Meshtastic-Python-Examples</a:t>
            </a:r>
            <a:r>
              <a:rPr lang="en-US" dirty="0"/>
              <a:t> </a:t>
            </a:r>
          </a:p>
          <a:p>
            <a:r>
              <a:rPr lang="en-US" dirty="0">
                <a:hlinkClick r:id="rId11"/>
              </a:rPr>
              <a:t>https://github.com/mkinney/Meshtastic-python</a:t>
            </a:r>
            <a:r>
              <a:rPr lang="en-US" dirty="0"/>
              <a:t> </a:t>
            </a:r>
          </a:p>
          <a:p>
            <a:r>
              <a:rPr lang="en-US" dirty="0">
                <a:hlinkClick r:id="rId12"/>
              </a:rPr>
              <a:t>https://github.com/bmswens/Meshtastic-Web-API</a:t>
            </a:r>
            <a:endParaRPr lang="en-US" dirty="0">
              <a:hlinkClick r:id="rId2"/>
            </a:endParaRPr>
          </a:p>
          <a:p>
            <a:pPr marL="0" indent="0">
              <a:buNone/>
            </a:pPr>
            <a:r>
              <a:rPr lang="en-US" b="1" dirty="0"/>
              <a:t>Other LoRa Radio App Projects</a:t>
            </a:r>
          </a:p>
          <a:p>
            <a:r>
              <a:rPr lang="en-US" dirty="0"/>
              <a:t>LoRa-APRS-</a:t>
            </a:r>
            <a:r>
              <a:rPr lang="en-US" dirty="0" err="1"/>
              <a:t>iGate</a:t>
            </a:r>
            <a:r>
              <a:rPr lang="en-US" dirty="0"/>
              <a:t> - </a:t>
            </a:r>
            <a:r>
              <a:rPr lang="en-US" dirty="0">
                <a:hlinkClick r:id="rId13"/>
              </a:rPr>
              <a:t>https://github.com/richonguzman/LoRa_APRS_iGate</a:t>
            </a:r>
            <a:r>
              <a:rPr lang="en-US" dirty="0"/>
              <a:t> </a:t>
            </a:r>
          </a:p>
          <a:p>
            <a:r>
              <a:rPr lang="en-US" dirty="0" err="1"/>
              <a:t>Meshtastic</a:t>
            </a:r>
            <a:r>
              <a:rPr lang="en-US" dirty="0"/>
              <a:t> SDR Receiver - </a:t>
            </a:r>
            <a:r>
              <a:rPr lang="en-US" dirty="0">
                <a:hlinkClick r:id="rId14"/>
              </a:rPr>
              <a:t>https://gitlab.com/crankylinuxuser/meshtastic_sdr</a:t>
            </a:r>
            <a:r>
              <a:rPr lang="en-US" dirty="0"/>
              <a:t> </a:t>
            </a:r>
          </a:p>
          <a:p>
            <a:r>
              <a:rPr lang="en-US" dirty="0" err="1"/>
              <a:t>TinyGS</a:t>
            </a:r>
            <a:r>
              <a:rPr lang="en-US" dirty="0"/>
              <a:t> LoRa Satellites - </a:t>
            </a:r>
            <a:r>
              <a:rPr lang="en-US" dirty="0">
                <a:hlinkClick r:id="rId15"/>
              </a:rPr>
              <a:t>https://tinygs.com/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6727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3FC3-13BC-66C7-3566-C10D4A3E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36526"/>
            <a:ext cx="10782299" cy="944130"/>
          </a:xfrm>
        </p:spPr>
        <p:txBody>
          <a:bodyPr/>
          <a:lstStyle/>
          <a:p>
            <a:pPr algn="ctr"/>
            <a:r>
              <a:rPr lang="en-US" b="1" dirty="0"/>
              <a:t>LoRa RF Viewed with </a:t>
            </a:r>
            <a:r>
              <a:rPr lang="en-US" b="1" dirty="0" err="1"/>
              <a:t>SDRSharp</a:t>
            </a:r>
            <a:r>
              <a:rPr lang="en-US" b="1" dirty="0"/>
              <a:t> &amp; RTL-SDR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28178D-F67D-972F-492D-11FF1E9A0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184564"/>
            <a:ext cx="10782300" cy="54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880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41DCAA-F003-FCC8-2752-BCA8A70EEFC4}"/>
              </a:ext>
            </a:extLst>
          </p:cNvPr>
          <p:cNvSpPr txBox="1"/>
          <p:nvPr/>
        </p:nvSpPr>
        <p:spPr>
          <a:xfrm>
            <a:off x="3694029" y="1166842"/>
            <a:ext cx="480394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/>
              <a:t>The End</a:t>
            </a:r>
          </a:p>
          <a:p>
            <a:pPr algn="ctr"/>
            <a:r>
              <a:rPr lang="en-US" sz="7200" dirty="0"/>
              <a:t>Thanks &amp; 73</a:t>
            </a:r>
          </a:p>
          <a:p>
            <a:pPr algn="ctr"/>
            <a:endParaRPr lang="en-US" sz="4800" dirty="0"/>
          </a:p>
          <a:p>
            <a:pPr algn="ctr"/>
            <a:r>
              <a:rPr lang="en-US" sz="4000" dirty="0"/>
              <a:t>Andy Z – K1RA</a:t>
            </a:r>
          </a:p>
          <a:p>
            <a:pPr algn="ctr"/>
            <a:r>
              <a:rPr lang="en-US" sz="4000" dirty="0">
                <a:hlinkClick r:id="rId2"/>
              </a:rPr>
              <a:t>k1ra@k1ra.us</a:t>
            </a:r>
            <a:r>
              <a:rPr lang="en-US" sz="4000" dirty="0"/>
              <a:t> </a:t>
            </a:r>
          </a:p>
          <a:p>
            <a:pPr algn="ctr"/>
            <a:r>
              <a:rPr lang="en-US" sz="4000" dirty="0">
                <a:hlinkClick r:id="rId3"/>
              </a:rPr>
              <a:t>https://k1ra.us/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95604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809EBDB-423B-A300-B6B2-E8E38D9D18EA}"/>
              </a:ext>
            </a:extLst>
          </p:cNvPr>
          <p:cNvSpPr txBox="1"/>
          <p:nvPr/>
        </p:nvSpPr>
        <p:spPr>
          <a:xfrm>
            <a:off x="4978400" y="6424612"/>
            <a:ext cx="2006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https://tinygs.com/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A06D3-74B4-ADDF-B5EB-59B1DB88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549" y="64056"/>
            <a:ext cx="9746901" cy="63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65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CA785-0827-E024-7D48-D9C81CA65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0032C3-C1F4-1907-0F16-8A502C0F9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42862"/>
            <a:ext cx="8572500" cy="6772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D43FC1-D51D-8E57-99F9-1B28E525986D}"/>
              </a:ext>
            </a:extLst>
          </p:cNvPr>
          <p:cNvSpPr txBox="1"/>
          <p:nvPr/>
        </p:nvSpPr>
        <p:spPr>
          <a:xfrm>
            <a:off x="8373758" y="812800"/>
            <a:ext cx="3194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Active 400-437 MHz sats.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9 Active 430 MHz balloons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4 Active 137 MHz sats. (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Starlink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5 Active 869-915 MHz sats.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0F51C1-68DB-41B8-1DA6-6EF4AF7862D2}"/>
              </a:ext>
            </a:extLst>
          </p:cNvPr>
          <p:cNvSpPr txBox="1"/>
          <p:nvPr/>
        </p:nvSpPr>
        <p:spPr>
          <a:xfrm>
            <a:off x="321958" y="2616200"/>
            <a:ext cx="31959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Server controls Ground Station’s reception by calculating satellite in range and tuning GS receiver to proper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Server aggregates packets received from Ground Stations, decodes and makes data available thru Web UI and API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68AF2-6F8C-D749-D7CD-796086EADE93}"/>
              </a:ext>
            </a:extLst>
          </p:cNvPr>
          <p:cNvSpPr txBox="1"/>
          <p:nvPr/>
        </p:nvSpPr>
        <p:spPr>
          <a:xfrm>
            <a:off x="2447216" y="1006364"/>
            <a:ext cx="1905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4300+ world wide Ground Stations forward received telemetry packets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3A3F71-5F3B-6C47-F71B-8E9FF9F4DB6C}"/>
              </a:ext>
            </a:extLst>
          </p:cNvPr>
          <p:cNvSpPr txBox="1"/>
          <p:nvPr/>
        </p:nvSpPr>
        <p:spPr>
          <a:xfrm>
            <a:off x="9034158" y="5016856"/>
            <a:ext cx="262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Telegram BOT provides registration, usernames and passwords thru text message interactions</a:t>
            </a:r>
          </a:p>
        </p:txBody>
      </p:sp>
    </p:spTree>
    <p:extLst>
      <p:ext uri="{BB962C8B-B14F-4D97-AF65-F5344CB8AC3E}">
        <p14:creationId xmlns:p14="http://schemas.microsoft.com/office/powerpoint/2010/main" val="733979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75C9-5FB0-556E-3A60-F015D00F3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A3EA34-C214-DB3A-B8C7-1DD937AA7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1" y="575198"/>
            <a:ext cx="5873218" cy="5601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AFC454-03A0-1738-A474-223E004BB9DA}"/>
              </a:ext>
            </a:extLst>
          </p:cNvPr>
          <p:cNvSpPr txBox="1"/>
          <p:nvPr/>
        </p:nvSpPr>
        <p:spPr>
          <a:xfrm>
            <a:off x="3784069" y="6346302"/>
            <a:ext cx="461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https://tinygs.com/station/K1RA@6059973945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9A271-6333-BAEF-2147-D82BA02CE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7270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TinyGS.com Satellite Map for K1RA FM18cr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DA5AF6-0109-992D-511E-E55D56549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333" y="575197"/>
            <a:ext cx="5867461" cy="560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99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406C1-E657-789C-03E0-AA62155E2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1C141-49B9-DFF5-273F-8FD4B8E6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8997A-5705-BF0D-83F2-4D131D59E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7B66C-EBA1-29EB-92FC-6AC41ABF6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73" y="0"/>
            <a:ext cx="1057705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4B496B-FBAC-23C9-6C64-52859112EF8A}"/>
              </a:ext>
            </a:extLst>
          </p:cNvPr>
          <p:cNvSpPr txBox="1"/>
          <p:nvPr/>
        </p:nvSpPr>
        <p:spPr>
          <a:xfrm>
            <a:off x="1003300" y="6311900"/>
            <a:ext cx="461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https://tinygs.com/station/K1RA@6059973945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EC8DB-89D1-5DA6-5EAA-C0A39AD922E1}"/>
              </a:ext>
            </a:extLst>
          </p:cNvPr>
          <p:cNvSpPr txBox="1"/>
          <p:nvPr/>
        </p:nvSpPr>
        <p:spPr>
          <a:xfrm>
            <a:off x="855046" y="5145891"/>
            <a:ext cx="50002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TinyGS.com Dashboard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 for K1RA</a:t>
            </a:r>
          </a:p>
        </p:txBody>
      </p:sp>
    </p:spTree>
    <p:extLst>
      <p:ext uri="{BB962C8B-B14F-4D97-AF65-F5344CB8AC3E}">
        <p14:creationId xmlns:p14="http://schemas.microsoft.com/office/powerpoint/2010/main" val="1599311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0628C03-A5AD-3068-70A0-80888937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948"/>
            <a:ext cx="12192000" cy="62546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7AFE46-4A6F-2441-3F28-9D748A2A42BD}"/>
              </a:ext>
            </a:extLst>
          </p:cNvPr>
          <p:cNvSpPr txBox="1"/>
          <p:nvPr/>
        </p:nvSpPr>
        <p:spPr>
          <a:xfrm>
            <a:off x="4912735" y="6444386"/>
            <a:ext cx="2366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https://meshtastic.org/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82BC8-2258-0240-92BF-95AA87120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6702"/>
          </a:xfrm>
        </p:spPr>
        <p:txBody>
          <a:bodyPr/>
          <a:lstStyle/>
          <a:p>
            <a:pPr algn="ctr"/>
            <a:r>
              <a:rPr lang="en-US" b="1" dirty="0"/>
              <a:t>What is </a:t>
            </a:r>
            <a:r>
              <a:rPr lang="en-US" b="1" dirty="0" err="1"/>
              <a:t>Meshtastic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F4F9D-8C24-7C3D-8A9C-1B84B2D30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18" y="1243879"/>
            <a:ext cx="11274137" cy="5167311"/>
          </a:xfrm>
        </p:spPr>
        <p:txBody>
          <a:bodyPr>
            <a:normAutofit/>
          </a:bodyPr>
          <a:lstStyle/>
          <a:p>
            <a:r>
              <a:rPr lang="en-US" dirty="0"/>
              <a:t>A digital, texting app built on top of Semtech based LoRa radios </a:t>
            </a:r>
          </a:p>
          <a:p>
            <a:r>
              <a:rPr lang="en-US" dirty="0"/>
              <a:t>It does NOT rely on the Cellular Network or Internet (but can use later)</a:t>
            </a:r>
          </a:p>
          <a:p>
            <a:r>
              <a:rPr lang="en-US" dirty="0"/>
              <a:t>Implements encrypted Mesh Networking</a:t>
            </a:r>
          </a:p>
          <a:p>
            <a:r>
              <a:rPr lang="en-US" dirty="0"/>
              <a:t>Runs on ESP32 (</a:t>
            </a:r>
            <a:r>
              <a:rPr lang="en-US" dirty="0" err="1"/>
              <a:t>Espressif</a:t>
            </a:r>
            <a:r>
              <a:rPr lang="en-US" dirty="0"/>
              <a:t>) or nRF52 (RAK) based processors</a:t>
            </a:r>
          </a:p>
          <a:p>
            <a:r>
              <a:rPr lang="en-US" dirty="0"/>
              <a:t>Radios are using 902-928 MHz, ~250mw @ 31.25-500 </a:t>
            </a:r>
            <a:r>
              <a:rPr lang="en-US" dirty="0" err="1"/>
              <a:t>KHz</a:t>
            </a:r>
            <a:r>
              <a:rPr lang="en-US" dirty="0"/>
              <a:t> bandwidth</a:t>
            </a:r>
          </a:p>
          <a:p>
            <a:r>
              <a:rPr lang="en-US" dirty="0"/>
              <a:t>Radios have data rates anywhere from 90 bit/s –&gt; 37.50 kbps</a:t>
            </a:r>
          </a:p>
          <a:p>
            <a:r>
              <a:rPr lang="en-US" dirty="0"/>
              <a:t>Radios are accessed via an iOS or Android device and app OR web or CLI</a:t>
            </a:r>
          </a:p>
          <a:p>
            <a:r>
              <a:rPr lang="en-US" dirty="0"/>
              <a:t>Requires Smartphones or PCs + </a:t>
            </a:r>
            <a:r>
              <a:rPr lang="en-US" dirty="0" err="1"/>
              <a:t>BlueStacks</a:t>
            </a:r>
            <a:r>
              <a:rPr lang="en-US" dirty="0"/>
              <a:t> that can run the </a:t>
            </a:r>
            <a:r>
              <a:rPr lang="en-US" dirty="0" err="1"/>
              <a:t>Meshtastic</a:t>
            </a:r>
            <a:r>
              <a:rPr lang="en-US" dirty="0"/>
              <a:t> app</a:t>
            </a:r>
          </a:p>
          <a:p>
            <a:r>
              <a:rPr lang="en-US" dirty="0"/>
              <a:t>App talks to the radio via </a:t>
            </a:r>
            <a:r>
              <a:rPr lang="en-US" dirty="0" err="1"/>
              <a:t>BlueTooth</a:t>
            </a:r>
            <a:r>
              <a:rPr lang="en-US" dirty="0"/>
              <a:t> or </a:t>
            </a:r>
            <a:r>
              <a:rPr lang="en-US" dirty="0" err="1"/>
              <a:t>WiFi</a:t>
            </a:r>
            <a:r>
              <a:rPr lang="en-US" dirty="0"/>
              <a:t> or Serial/USB</a:t>
            </a:r>
          </a:p>
          <a:p>
            <a:r>
              <a:rPr lang="en-US" dirty="0"/>
              <a:t>Radios/nodes act as relays/repeaters to build and extend a Mesh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4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348"/>
          </a:xfrm>
        </p:spPr>
        <p:txBody>
          <a:bodyPr/>
          <a:lstStyle/>
          <a:p>
            <a:pPr algn="ctr"/>
            <a:r>
              <a:rPr lang="en-US" b="1" dirty="0" err="1"/>
              <a:t>Meshtastic</a:t>
            </a:r>
            <a:r>
              <a:rPr lang="en-US" b="1" dirty="0"/>
              <a:t>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563" y="981075"/>
            <a:ext cx="11578937" cy="580072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3000" dirty="0" err="1"/>
              <a:t>Meshtastic</a:t>
            </a:r>
            <a:r>
              <a:rPr lang="en-US" sz="3000" dirty="0"/>
              <a:t> = A message-based protocol running over LoRa</a:t>
            </a:r>
          </a:p>
          <a:p>
            <a:r>
              <a:rPr lang="en-US" sz="3000" dirty="0"/>
              <a:t>Mesh = A group of nodes that communicate and repeats packets</a:t>
            </a:r>
          </a:p>
          <a:p>
            <a:r>
              <a:rPr lang="en-US" sz="3000" dirty="0"/>
              <a:t>Node = A user consisting of a LoRa TX/RX and Mesh firmware &amp; app</a:t>
            </a:r>
          </a:p>
          <a:p>
            <a:r>
              <a:rPr lang="en-US" sz="3000" dirty="0"/>
              <a:t>Preset = Modulation scheme</a:t>
            </a:r>
          </a:p>
          <a:p>
            <a:r>
              <a:rPr lang="en-US" sz="3000" dirty="0"/>
              <a:t>Roles = Client, Client-Mute, Router, etc.</a:t>
            </a:r>
          </a:p>
          <a:p>
            <a:r>
              <a:rPr lang="en-US" sz="3000" dirty="0"/>
              <a:t>Slot = Frequency</a:t>
            </a:r>
          </a:p>
          <a:p>
            <a:r>
              <a:rPr lang="en-US" sz="3000" dirty="0"/>
              <a:t>Hop = Relay, repeater count</a:t>
            </a:r>
          </a:p>
          <a:p>
            <a:r>
              <a:rPr lang="en-US" sz="3000" dirty="0"/>
              <a:t>Channel = Chat room, chat group</a:t>
            </a:r>
          </a:p>
          <a:p>
            <a:r>
              <a:rPr lang="en-US" sz="3000" dirty="0"/>
              <a:t>PSK = Pre-shared Key (for encryption of group and direct messages)</a:t>
            </a:r>
          </a:p>
          <a:p>
            <a:r>
              <a:rPr lang="en-US" sz="3000" dirty="0"/>
              <a:t>Device Metrics = Node health, location, telemetry info (SNR, </a:t>
            </a:r>
            <a:r>
              <a:rPr lang="en-US" sz="3000" dirty="0" err="1"/>
              <a:t>RSSi</a:t>
            </a:r>
            <a:r>
              <a:rPr lang="en-US" sz="3000" dirty="0"/>
              <a:t>, hops)</a:t>
            </a:r>
          </a:p>
        </p:txBody>
      </p:sp>
      <p:pic>
        <p:nvPicPr>
          <p:cNvPr id="1026" name="Picture 2" descr="C:\Users\Robert and Janeth\AppData\Local\Microsoft\Windows\INetCache\IE\YQFJTYAX\shutterstock_44967943_result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4555" y="2980627"/>
            <a:ext cx="2344882" cy="2109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78945E-3011-CC70-1749-3D17CA052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3" y="1842452"/>
            <a:ext cx="4011670" cy="37934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08DF5E-1FBB-5D23-FA54-EBA22AD38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294" y="1928081"/>
            <a:ext cx="3402924" cy="3622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8C41E7-648D-CB39-6650-E9760807B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616" y="1433466"/>
            <a:ext cx="3663475" cy="461143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B533FEA-C3E8-24C9-9F28-271D6AC24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13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Common </a:t>
            </a:r>
            <a:r>
              <a:rPr lang="en-US" b="1" dirty="0" err="1"/>
              <a:t>Meshtastic</a:t>
            </a:r>
            <a:r>
              <a:rPr lang="en-US" b="1" dirty="0"/>
              <a:t> Radio Equipment Options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B27F3-BD04-9135-9BC6-72EB71795577}"/>
              </a:ext>
            </a:extLst>
          </p:cNvPr>
          <p:cNvSpPr txBox="1"/>
          <p:nvPr/>
        </p:nvSpPr>
        <p:spPr>
          <a:xfrm>
            <a:off x="1089363" y="6138429"/>
            <a:ext cx="24768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Heltec</a:t>
            </a:r>
            <a:r>
              <a:rPr lang="en-US" sz="2400" dirty="0"/>
              <a:t> V3 (2” x 1”)</a:t>
            </a:r>
          </a:p>
          <a:p>
            <a:pPr algn="ctr"/>
            <a:r>
              <a:rPr lang="en-US" sz="1400" dirty="0"/>
              <a:t>No GPS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D43061-91CB-F4FD-3666-470F35025BD0}"/>
              </a:ext>
            </a:extLst>
          </p:cNvPr>
          <p:cNvSpPr txBox="1"/>
          <p:nvPr/>
        </p:nvSpPr>
        <p:spPr>
          <a:xfrm>
            <a:off x="4843010" y="6138429"/>
            <a:ext cx="28714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LilyGo</a:t>
            </a:r>
            <a:r>
              <a:rPr lang="en-US" sz="2400" dirty="0"/>
              <a:t> ESP32 (3” x 1”)</a:t>
            </a:r>
          </a:p>
          <a:p>
            <a:pPr algn="ctr"/>
            <a:r>
              <a:rPr lang="en-US" sz="1400" dirty="0"/>
              <a:t>No GPS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7711E-4025-3B0E-8113-427E2F251654}"/>
              </a:ext>
            </a:extLst>
          </p:cNvPr>
          <p:cNvSpPr txBox="1"/>
          <p:nvPr/>
        </p:nvSpPr>
        <p:spPr>
          <a:xfrm>
            <a:off x="7834231" y="6142758"/>
            <a:ext cx="38779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LilyGo</a:t>
            </a:r>
            <a:r>
              <a:rPr lang="en-US" sz="2400" dirty="0"/>
              <a:t> T-Beam v1.x (4” x 1.5”)</a:t>
            </a:r>
          </a:p>
          <a:p>
            <a:pPr algn="ctr"/>
            <a:r>
              <a:rPr lang="en-US" sz="1400" dirty="0"/>
              <a:t>GPS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3372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3853</TotalTime>
  <Words>2617</Words>
  <Application>Microsoft Office PowerPoint</Application>
  <PresentationFormat>Widescreen</PresentationFormat>
  <Paragraphs>373</Paragraphs>
  <Slides>54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Google Sans</vt:lpstr>
      <vt:lpstr>Office Theme</vt:lpstr>
      <vt:lpstr>An Introduction to  LoRa &amp; The Meshtastic Project</vt:lpstr>
      <vt:lpstr>Presentation Overview</vt:lpstr>
      <vt:lpstr>What is LoRa?</vt:lpstr>
      <vt:lpstr>Viewing LoRa Signal in Time &amp; Frequency</vt:lpstr>
      <vt:lpstr>LoRa RF Viewed with SDRSharp &amp; RTL-SDR</vt:lpstr>
      <vt:lpstr>PowerPoint Presentation</vt:lpstr>
      <vt:lpstr>What is Meshtastic?</vt:lpstr>
      <vt:lpstr>Meshtastic Definitions</vt:lpstr>
      <vt:lpstr>Common Meshtastic Radio Equipment Options</vt:lpstr>
      <vt:lpstr>PowerPoint Presentation</vt:lpstr>
      <vt:lpstr>PowerPoint Presentation</vt:lpstr>
      <vt:lpstr>PowerPoint Presentation</vt:lpstr>
      <vt:lpstr>Meshtastic Networking Details</vt:lpstr>
      <vt:lpstr>Meshtastic Signal Identification</vt:lpstr>
      <vt:lpstr>Meshtastic Networking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NoVa Long Fast / Slot 9 - Meshtastic Network Stats</vt:lpstr>
      <vt:lpstr>PowerPoint Presentation</vt:lpstr>
      <vt:lpstr>PowerPoint Presentation</vt:lpstr>
      <vt:lpstr>First Time Configuring a Meshtastic Radio</vt:lpstr>
      <vt:lpstr>Meshtastic Radio Flashing / Programming</vt:lpstr>
      <vt:lpstr>Meshtastic Radio Flashing / Programming</vt:lpstr>
      <vt:lpstr>Meshtastic Radio Flashing / Programming</vt:lpstr>
      <vt:lpstr>Meshtastic Radio Flashing / Programming</vt:lpstr>
      <vt:lpstr>Meshtastic Radio Flashing / Programming</vt:lpstr>
      <vt:lpstr>Meshtastic Radio First Time Configuration</vt:lpstr>
      <vt:lpstr>Meshtastic Phone  App Configuration</vt:lpstr>
      <vt:lpstr>Meshtastic  Phone  App  Configuration</vt:lpstr>
      <vt:lpstr>You Are On The Air! Navigating App</vt:lpstr>
      <vt:lpstr>You Are On The Air! Traceroute / Hops</vt:lpstr>
      <vt:lpstr>You Are On The Air! Sending / Receiving</vt:lpstr>
      <vt:lpstr>Setting Expectation &amp; Caveats</vt:lpstr>
      <vt:lpstr>PowerPoint Presentation</vt:lpstr>
      <vt:lpstr>PowerPoint Presentation</vt:lpstr>
      <vt:lpstr>PowerPoint Presentation</vt:lpstr>
      <vt:lpstr>PowerPoint Presentation</vt:lpstr>
      <vt:lpstr>KK5UYX-5 Ashby St. Warrenton</vt:lpstr>
      <vt:lpstr>BPF Filter Analysis</vt:lpstr>
      <vt:lpstr>BPF Filter Analysis</vt:lpstr>
      <vt:lpstr>BPF Filter Analysis</vt:lpstr>
      <vt:lpstr>KK5UYX-5 After Filter Installation</vt:lpstr>
      <vt:lpstr>NB3A (escrap) Manassas</vt:lpstr>
      <vt:lpstr>In Conclusion</vt:lpstr>
      <vt:lpstr>Discussion Groups &amp; Resources</vt:lpstr>
      <vt:lpstr>PowerPoint Presentation</vt:lpstr>
      <vt:lpstr>PowerPoint Presentation</vt:lpstr>
      <vt:lpstr>PowerPoint Presentation</vt:lpstr>
      <vt:lpstr>TinyGS.com Satellite Map for K1RA FM18cr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Andy Zwirko</dc:creator>
  <cp:lastModifiedBy>Andy Zwirko</cp:lastModifiedBy>
  <cp:revision>53</cp:revision>
  <dcterms:created xsi:type="dcterms:W3CDTF">2024-08-17T14:54:10Z</dcterms:created>
  <dcterms:modified xsi:type="dcterms:W3CDTF">2025-04-18T01:04:57Z</dcterms:modified>
</cp:coreProperties>
</file>