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_rels/slide19.xml.rels" ContentType="application/vnd.openxmlformats-package.relationships+xml"/>
  <Override PartName="/ppt/slides/_rels/slide1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1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28.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35.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3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C5CE9991-916D-48A8-9A64-577598AA9189}"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28"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D765F7A-9B45-4775-B855-CC9BA0590B1A}"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EC610BBA-A7EF-4CA1-98C7-4D074BC9A4C7}"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5"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40"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913F696-D4F3-49BB-AE40-912324899102}"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74AAA81-FCE9-4760-8F7C-2EF2230C83C5}" type="slidenum">
              <a:t>&lt;#&gt;</a:t>
            </a:fld>
          </a:p>
        </p:txBody>
      </p:sp>
      <p:sp>
        <p:nvSpPr>
          <p:cNvPr id="4" name="PlaceHolder 3"/>
          <p:cNvSpPr>
            <a:spLocks noGrp="1"/>
          </p:cNvSpPr>
          <p:nvPr>
            <p:ph type="dt" idx="6"/>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7"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7A8C9B9-8749-46F8-AD8E-F872EDECD891}"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6442710-EA46-49ED-A323-B213EB5FEBD0}"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52"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002C91B-F47B-4BD3-ADF8-16A5963D41B5}"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EF62F1A-AD0F-49DE-9F84-72A31CDD9B95}"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02389EAD-979E-4509-BEE9-94C0418F3A93}"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5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58"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AEEB915-9A43-4BAF-ADE0-87D7AF911D07}"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1983E65-2096-4E9B-AEF3-66571ADBACDA}"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6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2"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39DB573-C47B-467C-A480-535BCDBD617C}"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5"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6"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A9CC3F5-9EB8-4AA7-AF0B-9ACFB87AE325}"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8"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9"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FB50873-9E7A-4F5D-8CFB-1FCB3B43CF98}"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4"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017B9AD9-9464-4578-BD16-97AD30616FCA}" type="slidenum">
              <a:t>&lt;#&gt;</a:t>
            </a:fld>
          </a:p>
        </p:txBody>
      </p:sp>
      <p:sp>
        <p:nvSpPr>
          <p:cNvPr id="9" name="PlaceHolder 8"/>
          <p:cNvSpPr>
            <a:spLocks noGrp="1"/>
          </p:cNvSpPr>
          <p:nvPr>
            <p:ph type="dt" idx="6"/>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6"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7"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8"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79"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80"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81"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7BF46D1-F70E-48BC-97A0-A913318877E7}" type="slidenum">
              <a:t>&lt;#&gt;</a:t>
            </a:fld>
          </a:p>
        </p:txBody>
      </p:sp>
      <p:sp>
        <p:nvSpPr>
          <p:cNvPr id="11" name="PlaceHolder 10"/>
          <p:cNvSpPr>
            <a:spLocks noGrp="1"/>
          </p:cNvSpPr>
          <p:nvPr>
            <p:ph type="dt" idx="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B33D647-37FC-4AB2-BD5F-ACD2822605C4}"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1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F4D9D83-5D4F-43FD-B8A5-96E591B7FA9D}"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92BDC34-DCEF-4F2A-90F5-4B2225D5477F}"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BD7747F-F12F-41AF-938C-BC6F4C13531E}"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16"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17"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7B7ED1C-8376-439F-A0C7-475B68D2FD57}"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21"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41511B5-C2B7-40D4-A1E4-6FCBBC8C912E}"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2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endParaRPr b="0" lang="en-US" sz="3200" spc="-1" strike="noStrike">
              <a:latin typeface="Arial"/>
            </a:endParaRPr>
          </a:p>
        </p:txBody>
      </p:sp>
      <p:sp>
        <p:nvSpPr>
          <p:cNvPr id="25"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FC2B645-A70B-445C-8A18-72DB71E7C822}"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ftr" idx="1"/>
          </p:nvPr>
        </p:nvSpPr>
        <p:spPr>
          <a:xfrm>
            <a:off x="3447360" y="5165280"/>
            <a:ext cx="3184560" cy="380160"/>
          </a:xfrm>
          <a:prstGeom prst="rect">
            <a:avLst/>
          </a:prstGeom>
          <a:noFill/>
          <a:ln w="0">
            <a:noFill/>
          </a:ln>
        </p:spPr>
        <p:txBody>
          <a:bodyPr lIns="0" rIns="0" tIns="0" bIns="0" anchor="t">
            <a:noAutofit/>
          </a:bodyPr>
          <a:lstStyle>
            <a:lvl1pPr algn="ctr">
              <a:lnSpc>
                <a:spcPct val="100000"/>
              </a:lnSpc>
              <a:buNone/>
              <a:defRPr b="0" lang="en-US" sz="1400" spc="-1" strike="noStrike">
                <a:latin typeface="Times New Roman"/>
              </a:defRPr>
            </a:lvl1pPr>
          </a:lstStyle>
          <a:p>
            <a:pPr algn="ctr">
              <a:lnSpc>
                <a:spcPct val="100000"/>
              </a:lnSpc>
              <a:buNone/>
            </a:pPr>
            <a:r>
              <a:rPr b="0" lang="en-US" sz="1400" spc="-1" strike="noStrike">
                <a:latin typeface="Times New Roman"/>
              </a:rPr>
              <a:t>&lt;footer&gt;</a:t>
            </a:r>
            <a:endParaRPr b="0" lang="en-US" sz="1400" spc="-1" strike="noStrike">
              <a:latin typeface="Times New Roman"/>
            </a:endParaRPr>
          </a:p>
        </p:txBody>
      </p:sp>
      <p:sp>
        <p:nvSpPr>
          <p:cNvPr id="1" name="PlaceHolder 2"/>
          <p:cNvSpPr>
            <a:spLocks noGrp="1"/>
          </p:cNvSpPr>
          <p:nvPr>
            <p:ph type="sldNum" idx="2"/>
          </p:nvPr>
        </p:nvSpPr>
        <p:spPr>
          <a:xfrm>
            <a:off x="7227360" y="5165280"/>
            <a:ext cx="2337840" cy="380160"/>
          </a:xfrm>
          <a:prstGeom prst="rect">
            <a:avLst/>
          </a:prstGeom>
          <a:noFill/>
          <a:ln w="0">
            <a:noFill/>
          </a:ln>
        </p:spPr>
        <p:txBody>
          <a:bodyPr lIns="0" rIns="0" tIns="0" bIns="0" anchor="t">
            <a:noAutofit/>
          </a:bodyPr>
          <a:lstStyle>
            <a:lvl1pPr algn="r">
              <a:lnSpc>
                <a:spcPct val="100000"/>
              </a:lnSpc>
              <a:buNone/>
              <a:defRPr b="0" lang="en-US" sz="1400" spc="-1" strike="noStrike">
                <a:latin typeface="Times New Roman"/>
              </a:defRPr>
            </a:lvl1pPr>
          </a:lstStyle>
          <a:p>
            <a:pPr algn="r">
              <a:lnSpc>
                <a:spcPct val="100000"/>
              </a:lnSpc>
              <a:buNone/>
            </a:pPr>
            <a:fld id="{FFB6ABB7-9BAE-49D1-BD3C-D4370494218B}" type="slidenum">
              <a:rPr b="0" lang="en-US" sz="1400" spc="-1" strike="noStrike">
                <a:latin typeface="Times New Roman"/>
              </a:rPr>
              <a:t>&lt;number&gt;</a:t>
            </a:fld>
            <a:endParaRPr b="0" lang="en-US" sz="1400" spc="-1" strike="noStrike">
              <a:latin typeface="Times New Roman"/>
            </a:endParaRPr>
          </a:p>
        </p:txBody>
      </p:sp>
      <p:sp>
        <p:nvSpPr>
          <p:cNvPr id="2" name="PlaceHolder 3"/>
          <p:cNvSpPr>
            <a:spLocks noGrp="1"/>
          </p:cNvSpPr>
          <p:nvPr>
            <p:ph type="dt" idx="3"/>
          </p:nvPr>
        </p:nvSpPr>
        <p:spPr>
          <a:xfrm>
            <a:off x="504000" y="5165280"/>
            <a:ext cx="2337840" cy="380160"/>
          </a:xfrm>
          <a:prstGeom prst="rect">
            <a:avLst/>
          </a:prstGeom>
          <a:noFill/>
          <a:ln w="0">
            <a:noFill/>
          </a:ln>
        </p:spPr>
        <p:txBody>
          <a:bodyPr lIns="0" rIns="0" tIns="0" bIns="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3"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ftr" idx="4"/>
          </p:nvPr>
        </p:nvSpPr>
        <p:spPr>
          <a:xfrm>
            <a:off x="3447360" y="5165280"/>
            <a:ext cx="3184560" cy="380160"/>
          </a:xfrm>
          <a:prstGeom prst="rect">
            <a:avLst/>
          </a:prstGeom>
          <a:noFill/>
          <a:ln w="0">
            <a:noFill/>
          </a:ln>
        </p:spPr>
        <p:txBody>
          <a:bodyPr lIns="0" rIns="0" tIns="0" bIns="0" anchor="t">
            <a:noAutofit/>
          </a:bodyPr>
          <a:lstStyle>
            <a:lvl1pPr algn="ctr">
              <a:lnSpc>
                <a:spcPct val="100000"/>
              </a:lnSpc>
              <a:buNone/>
              <a:defRPr b="0" lang="en-US" sz="1400" spc="-1" strike="noStrike">
                <a:latin typeface="Times New Roman"/>
              </a:defRPr>
            </a:lvl1pPr>
          </a:lstStyle>
          <a:p>
            <a:pPr algn="ctr">
              <a:lnSpc>
                <a:spcPct val="100000"/>
              </a:lnSpc>
              <a:buNone/>
            </a:pPr>
            <a:r>
              <a:rPr b="0" lang="en-US" sz="1400" spc="-1" strike="noStrike">
                <a:latin typeface="Times New Roman"/>
              </a:rPr>
              <a:t>&lt;footer&gt;</a:t>
            </a:r>
            <a:endParaRPr b="0" lang="en-US" sz="1400" spc="-1" strike="noStrike">
              <a:latin typeface="Times New Roman"/>
            </a:endParaRPr>
          </a:p>
        </p:txBody>
      </p:sp>
      <p:sp>
        <p:nvSpPr>
          <p:cNvPr id="42" name="PlaceHolder 2"/>
          <p:cNvSpPr>
            <a:spLocks noGrp="1"/>
          </p:cNvSpPr>
          <p:nvPr>
            <p:ph type="sldNum" idx="5"/>
          </p:nvPr>
        </p:nvSpPr>
        <p:spPr>
          <a:xfrm>
            <a:off x="7227360" y="5165280"/>
            <a:ext cx="2337840" cy="380160"/>
          </a:xfrm>
          <a:prstGeom prst="rect">
            <a:avLst/>
          </a:prstGeom>
          <a:noFill/>
          <a:ln w="0">
            <a:noFill/>
          </a:ln>
        </p:spPr>
        <p:txBody>
          <a:bodyPr lIns="0" rIns="0" tIns="0" bIns="0" anchor="t">
            <a:noAutofit/>
          </a:bodyPr>
          <a:lstStyle>
            <a:lvl1pPr algn="r">
              <a:lnSpc>
                <a:spcPct val="100000"/>
              </a:lnSpc>
              <a:buNone/>
              <a:defRPr b="0" lang="en-US" sz="1400" spc="-1" strike="noStrike">
                <a:latin typeface="Times New Roman"/>
              </a:defRPr>
            </a:lvl1pPr>
          </a:lstStyle>
          <a:p>
            <a:pPr algn="r">
              <a:lnSpc>
                <a:spcPct val="100000"/>
              </a:lnSpc>
              <a:buNone/>
            </a:pPr>
            <a:fld id="{7DDD299A-1741-4AC4-A330-3015D7877124}" type="slidenum">
              <a:rPr b="0" lang="en-US" sz="1400" spc="-1" strike="noStrike">
                <a:latin typeface="Times New Roman"/>
              </a:rPr>
              <a:t>&lt;number&gt;</a:t>
            </a:fld>
            <a:endParaRPr b="0" lang="en-US" sz="1400" spc="-1" strike="noStrike">
              <a:latin typeface="Times New Roman"/>
            </a:endParaRPr>
          </a:p>
        </p:txBody>
      </p:sp>
      <p:sp>
        <p:nvSpPr>
          <p:cNvPr id="43" name="PlaceHolder 3"/>
          <p:cNvSpPr>
            <a:spLocks noGrp="1"/>
          </p:cNvSpPr>
          <p:nvPr>
            <p:ph type="dt" idx="6"/>
          </p:nvPr>
        </p:nvSpPr>
        <p:spPr>
          <a:xfrm>
            <a:off x="504000" y="5165280"/>
            <a:ext cx="2337840" cy="380160"/>
          </a:xfrm>
          <a:prstGeom prst="rect">
            <a:avLst/>
          </a:prstGeom>
          <a:noFill/>
          <a:ln w="0">
            <a:noFill/>
          </a:ln>
        </p:spPr>
        <p:txBody>
          <a:bodyPr lIns="0" rIns="0" tIns="0" bIns="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44"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5"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
          <p:cNvSpPr/>
          <p:nvPr/>
        </p:nvSpPr>
        <p:spPr>
          <a:xfrm>
            <a:off x="1600200" y="1143000"/>
            <a:ext cx="7076160" cy="3270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200" spc="-1" strike="noStrike">
                <a:solidFill>
                  <a:srgbClr val="000000"/>
                </a:solidFill>
                <a:latin typeface="Arial"/>
                <a:ea typeface="DejaVu Sans"/>
              </a:rPr>
              <a:t>What we don’t know about VHF/UHF FM</a:t>
            </a:r>
            <a:endParaRPr b="0" lang="en-US" sz="3200" spc="-1" strike="noStrike">
              <a:latin typeface="Arial"/>
            </a:endParaRPr>
          </a:p>
          <a:p>
            <a:pPr algn="ctr">
              <a:lnSpc>
                <a:spcPct val="100000"/>
              </a:lnSpc>
              <a:buNone/>
            </a:pPr>
            <a:endParaRPr b="0" lang="en-US" sz="3200" spc="-1" strike="noStrike">
              <a:latin typeface="Arial"/>
            </a:endParaRPr>
          </a:p>
          <a:p>
            <a:pPr algn="ctr">
              <a:lnSpc>
                <a:spcPct val="100000"/>
              </a:lnSpc>
              <a:buNone/>
            </a:pPr>
            <a:r>
              <a:rPr b="0" lang="en-US" sz="2800" spc="-1" strike="noStrike">
                <a:solidFill>
                  <a:srgbClr val="000000"/>
                </a:solidFill>
                <a:latin typeface="Arial"/>
                <a:ea typeface="DejaVu Sans"/>
              </a:rPr>
              <a:t>by</a:t>
            </a:r>
            <a:endParaRPr b="0" lang="en-US" sz="2800" spc="-1" strike="noStrike">
              <a:latin typeface="Arial"/>
            </a:endParaRPr>
          </a:p>
          <a:p>
            <a:pPr algn="ctr">
              <a:lnSpc>
                <a:spcPct val="100000"/>
              </a:lnSpc>
              <a:buNone/>
            </a:pPr>
            <a:endParaRPr b="0" lang="en-US" sz="2800" spc="-1" strike="noStrike">
              <a:latin typeface="Arial"/>
            </a:endParaRPr>
          </a:p>
          <a:p>
            <a:pPr algn="ctr">
              <a:lnSpc>
                <a:spcPct val="100000"/>
              </a:lnSpc>
              <a:buNone/>
            </a:pPr>
            <a:r>
              <a:rPr b="0" lang="en-US" sz="2800" spc="-1" strike="noStrike">
                <a:solidFill>
                  <a:srgbClr val="000000"/>
                </a:solidFill>
                <a:latin typeface="Arial"/>
                <a:ea typeface="DejaVu Sans"/>
              </a:rPr>
              <a:t>K2BFY</a:t>
            </a:r>
            <a:endParaRPr b="0" lang="en-US" sz="2800" spc="-1" strike="noStrike">
              <a:latin typeface="Arial"/>
            </a:endParaRPr>
          </a:p>
          <a:p>
            <a:pPr>
              <a:lnSpc>
                <a:spcPct val="100000"/>
              </a:lnSpc>
              <a:buNone/>
            </a:pPr>
            <a:endParaRPr b="0" lang="en-US" sz="3200" spc="-1" strike="noStrike">
              <a:latin typeface="Arial"/>
            </a:endParaRPr>
          </a:p>
          <a:p>
            <a:pPr algn="ctr">
              <a:lnSpc>
                <a:spcPct val="100000"/>
              </a:lnSpc>
              <a:buNone/>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
          <p:cNvSpPr/>
          <p:nvPr/>
        </p:nvSpPr>
        <p:spPr>
          <a:xfrm>
            <a:off x="228600" y="685800"/>
            <a:ext cx="9591840" cy="477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Arial"/>
                <a:ea typeface="DejaVu Sans"/>
              </a:rPr>
              <a:t>TYT 9000 mobile 1.25m transceiver specifications</a:t>
            </a:r>
            <a:endParaRPr b="0" lang="en-US" sz="2800" spc="-1" strike="noStrike">
              <a:latin typeface="Arial"/>
            </a:endParaRPr>
          </a:p>
        </p:txBody>
      </p:sp>
      <p:graphicFrame>
        <p:nvGraphicFramePr>
          <p:cNvPr id="93" name=""/>
          <p:cNvGraphicFramePr/>
          <p:nvPr/>
        </p:nvGraphicFramePr>
        <p:xfrm>
          <a:off x="2013840" y="1656720"/>
          <a:ext cx="6397200" cy="1506600"/>
        </p:xfrm>
        <a:graphic>
          <a:graphicData uri="http://schemas.openxmlformats.org/drawingml/2006/table">
            <a:tbl>
              <a:tblPr/>
              <a:tblGrid>
                <a:gridCol w="2131920"/>
                <a:gridCol w="2131920"/>
                <a:gridCol w="2133720"/>
              </a:tblGrid>
              <a:tr h="395280">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nSpc>
                          <a:spcPct val="100000"/>
                        </a:lnSpc>
                        <a:buNone/>
                      </a:pPr>
                      <a:r>
                        <a:rPr b="0" lang="en-US" sz="1800" spc="-1" strike="noStrike">
                          <a:latin typeface="Arial"/>
                        </a:rPr>
                        <a:t>Wide Band</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nSpc>
                          <a:spcPct val="100000"/>
                        </a:lnSpc>
                        <a:buNone/>
                      </a:pPr>
                      <a:r>
                        <a:rPr b="0" lang="en-US" sz="1800" spc="-1" strike="noStrike">
                          <a:latin typeface="Arial"/>
                        </a:rPr>
                        <a:t>Narrow Band</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391320">
                <a:tc>
                  <a:txBody>
                    <a:bodyPr lIns="90000" rIns="90000" anchor="t">
                      <a:noAutofit/>
                    </a:bodyPr>
                    <a:p>
                      <a:pPr>
                        <a:lnSpc>
                          <a:spcPct val="100000"/>
                        </a:lnSpc>
                        <a:buNone/>
                      </a:pPr>
                      <a:r>
                        <a:rPr b="0" lang="en-US" sz="1800" spc="-1" strike="noStrike">
                          <a:latin typeface="Arial"/>
                        </a:rPr>
                        <a:t>Power Output</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en-US" sz="1800" spc="-1" strike="noStrike">
                          <a:latin typeface="Arial"/>
                        </a:rPr>
                        <a:t>60w/25w/10w</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en-US" sz="1800" spc="-1" strike="noStrike">
                          <a:latin typeface="Arial"/>
                        </a:rPr>
                        <a:t>60w/25w/10w</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720360">
                <a:tc>
                  <a:txBody>
                    <a:bodyPr lIns="90000" rIns="90000" anchor="t">
                      <a:noAutofit/>
                    </a:bodyPr>
                    <a:p>
                      <a:pPr>
                        <a:lnSpc>
                          <a:spcPct val="100000"/>
                        </a:lnSpc>
                        <a:buNone/>
                      </a:pPr>
                      <a:r>
                        <a:rPr b="0" lang="en-US" sz="1800" spc="-1" strike="noStrike">
                          <a:latin typeface="Arial"/>
                        </a:rPr>
                        <a:t>Modulation</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en-US" sz="1800" spc="-1" strike="noStrike">
                          <a:latin typeface="Arial"/>
                        </a:rPr>
                        <a:t>16K F3E</a:t>
                      </a:r>
                      <a:endParaRPr b="0" lang="en-US" sz="1800" spc="-1" strike="noStrike">
                        <a:latin typeface="Arial"/>
                      </a:endParaRPr>
                    </a:p>
                    <a:p>
                      <a:pPr>
                        <a:lnSpc>
                          <a:spcPct val="100000"/>
                        </a:lnSpc>
                        <a:buNone/>
                      </a:pPr>
                      <a:r>
                        <a:rPr b="0" lang="en-US" sz="1800" spc="-1" strike="noStrike">
                          <a:latin typeface="Arial"/>
                        </a:rPr>
                        <a:t>(5kHz deviation)</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nSpc>
                          <a:spcPct val="100000"/>
                        </a:lnSpc>
                        <a:buNone/>
                      </a:pPr>
                      <a:r>
                        <a:rPr b="0" lang="en-US" sz="1800" spc="-1" strike="noStrike">
                          <a:latin typeface="Arial"/>
                        </a:rPr>
                        <a:t>11K F3E</a:t>
                      </a:r>
                      <a:endParaRPr b="0" lang="en-US" sz="1800" spc="-1" strike="noStrike">
                        <a:latin typeface="Arial"/>
                      </a:endParaRPr>
                    </a:p>
                    <a:p>
                      <a:pPr>
                        <a:lnSpc>
                          <a:spcPct val="100000"/>
                        </a:lnSpc>
                        <a:buNone/>
                      </a:pPr>
                      <a:r>
                        <a:rPr b="0" lang="en-US" sz="1800" spc="-1" strike="noStrike">
                          <a:latin typeface="Arial"/>
                        </a:rPr>
                        <a:t>(2.5kHz deviation)</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
          <p:cNvSpPr/>
          <p:nvPr/>
        </p:nvSpPr>
        <p:spPr>
          <a:xfrm>
            <a:off x="228600" y="685800"/>
            <a:ext cx="9591840" cy="477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Arial"/>
                <a:ea typeface="DejaVu Sans"/>
              </a:rPr>
              <a:t>TYT 9000 mobile 1.25m transceiver settings</a:t>
            </a:r>
            <a:endParaRPr b="0" lang="en-US" sz="2800" spc="-1" strike="noStrike">
              <a:latin typeface="Arial"/>
            </a:endParaRPr>
          </a:p>
          <a:p>
            <a:pPr algn="ctr">
              <a:lnSpc>
                <a:spcPct val="100000"/>
              </a:lnSpc>
              <a:buNone/>
            </a:pPr>
            <a:endParaRPr b="0" lang="en-US" sz="2800" spc="-1" strike="noStrike">
              <a:latin typeface="Arial"/>
            </a:endParaRPr>
          </a:p>
          <a:p>
            <a:pPr algn="ctr">
              <a:lnSpc>
                <a:spcPct val="100000"/>
              </a:lnSpc>
              <a:buNone/>
            </a:pPr>
            <a:endParaRPr b="0" lang="en-US" sz="2800" spc="-1" strike="noStrike">
              <a:latin typeface="Arial"/>
            </a:endParaRPr>
          </a:p>
        </p:txBody>
      </p:sp>
      <p:graphicFrame>
        <p:nvGraphicFramePr>
          <p:cNvPr id="95" name=""/>
          <p:cNvGraphicFramePr/>
          <p:nvPr/>
        </p:nvGraphicFramePr>
        <p:xfrm>
          <a:off x="2517840" y="1404720"/>
          <a:ext cx="5075280" cy="2879280"/>
        </p:xfrm>
        <a:graphic>
          <a:graphicData uri="http://schemas.openxmlformats.org/drawingml/2006/table">
            <a:tbl>
              <a:tblPr/>
              <a:tblGrid>
                <a:gridCol w="1268640"/>
                <a:gridCol w="1268640"/>
                <a:gridCol w="1268640"/>
                <a:gridCol w="1269720"/>
              </a:tblGrid>
              <a:tr h="719640">
                <a:tc>
                  <a:txBody>
                    <a:bodyPr lIns="90000" rIns="90000" tIns="46800" bIns="46800" anchor="t">
                      <a:noAutofit/>
                    </a:bodyPr>
                    <a:p>
                      <a:r>
                        <a:rPr b="0" lang="en-US" sz="1800" spc="-1" strike="noStrike">
                          <a:latin typeface="Arial"/>
                        </a:rPr>
                        <a:t>Selection</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4c7dc"/>
                    </a:solidFill>
                  </a:tcPr>
                </a:tc>
                <a:tc>
                  <a:txBody>
                    <a:bodyPr lIns="90000" rIns="90000" tIns="46800" bIns="46800" anchor="t">
                      <a:noAutofit/>
                    </a:bodyPr>
                    <a:p>
                      <a:r>
                        <a:rPr b="0" lang="en-US" sz="1800" spc="-1" strike="noStrike">
                          <a:latin typeface="Arial"/>
                        </a:rPr>
                        <a:t>Receiver</a:t>
                      </a:r>
                      <a:endParaRPr b="0" lang="en-US" sz="1800" spc="-1" strike="noStrike">
                        <a:latin typeface="Arial"/>
                      </a:endParaRPr>
                    </a:p>
                    <a:p>
                      <a:r>
                        <a:rPr b="0" lang="en-US" sz="1800" spc="-1" strike="noStrike">
                          <a:latin typeface="Arial"/>
                        </a:rPr>
                        <a:t>Bandwidth</a:t>
                      </a:r>
                      <a:endParaRPr b="0" lang="en-US" sz="1800" spc="-1" strike="noStrike">
                        <a:latin typeface="Arial"/>
                      </a:endParaRPr>
                    </a:p>
                  </a:txBody>
                  <a:tcPr anchor="t" marL="90000" marR="90000">
                    <a:lnL>
                      <a:noFill/>
                    </a:lnL>
                    <a:lnR w="720">
                      <a:solidFill>
                        <a:srgbClr val="ffffff"/>
                      </a:solidFill>
                    </a:lnR>
                    <a:lnT w="720">
                      <a:solidFill>
                        <a:srgbClr val="ffffff"/>
                      </a:solidFill>
                    </a:lnT>
                    <a:lnB w="720">
                      <a:solidFill>
                        <a:srgbClr val="ffffff"/>
                      </a:solidFill>
                    </a:lnB>
                    <a:solidFill>
                      <a:srgbClr val="b4c7dc"/>
                    </a:solidFill>
                  </a:tcPr>
                </a:tc>
                <a:tc>
                  <a:txBody>
                    <a:bodyPr lIns="90000" rIns="90000" tIns="46800" bIns="46800" anchor="t">
                      <a:noAutofit/>
                    </a:bodyPr>
                    <a:p>
                      <a:r>
                        <a:rPr b="0" lang="en-US" sz="1800" spc="-1" strike="noStrike">
                          <a:latin typeface="Arial"/>
                        </a:rPr>
                        <a:t>FM</a:t>
                      </a:r>
                      <a:endParaRPr b="0" lang="en-US" sz="1800" spc="-1" strike="noStrike">
                        <a:latin typeface="Arial"/>
                      </a:endParaRPr>
                    </a:p>
                    <a:p>
                      <a:r>
                        <a:rPr b="0" lang="en-US" sz="1800" spc="-1" strike="noStrike">
                          <a:latin typeface="Arial"/>
                        </a:rPr>
                        <a:t>Deviation</a:t>
                      </a:r>
                      <a:endParaRPr b="0" lang="en-US" sz="1800" spc="-1" strike="noStrike">
                        <a:latin typeface="Arial"/>
                      </a:endParaRPr>
                    </a:p>
                  </a:txBody>
                  <a:tcPr anchor="t" marL="90000" marR="90000">
                    <a:lnL>
                      <a:noFill/>
                    </a:lnL>
                    <a:lnR w="720">
                      <a:solidFill>
                        <a:srgbClr val="ffffff"/>
                      </a:solidFill>
                    </a:lnR>
                    <a:lnT w="720">
                      <a:solidFill>
                        <a:srgbClr val="ffffff"/>
                      </a:solidFill>
                    </a:lnT>
                    <a:lnB w="720">
                      <a:solidFill>
                        <a:srgbClr val="ffffff"/>
                      </a:solidFill>
                    </a:lnB>
                    <a:solidFill>
                      <a:srgbClr val="b4c7dc"/>
                    </a:solidFill>
                  </a:tcPr>
                </a:tc>
                <a:tc>
                  <a:txBody>
                    <a:bodyPr lIns="90000" rIns="90000" tIns="46800" bIns="46800" anchor="t">
                      <a:noAutofit/>
                    </a:bodyPr>
                    <a:p>
                      <a:r>
                        <a:rPr b="0" lang="en-US" sz="1800" spc="-1" strike="noStrike">
                          <a:latin typeface="Arial"/>
                        </a:rPr>
                        <a:t>Emission</a:t>
                      </a:r>
                      <a:endParaRPr b="0" lang="en-US" sz="1800" spc="-1" strike="noStrike">
                        <a:latin typeface="Arial"/>
                      </a:endParaRPr>
                    </a:p>
                  </a:txBody>
                  <a:tcPr anchor="t" marL="90000" marR="90000">
                    <a:lnL>
                      <a:noFill/>
                    </a:lnL>
                    <a:lnR w="720">
                      <a:solidFill>
                        <a:srgbClr val="ffffff"/>
                      </a:solidFill>
                    </a:lnR>
                    <a:lnT w="720">
                      <a:solidFill>
                        <a:srgbClr val="ffffff"/>
                      </a:solidFill>
                    </a:lnT>
                    <a:lnB w="720">
                      <a:solidFill>
                        <a:srgbClr val="ffffff"/>
                      </a:solidFill>
                    </a:lnB>
                    <a:solidFill>
                      <a:srgbClr val="b4c7dc"/>
                    </a:solidFill>
                  </a:tcPr>
                </a:tc>
              </a:tr>
              <a:tr h="719640">
                <a:tc>
                  <a:txBody>
                    <a:bodyPr lIns="90000" rIns="90000" tIns="46800" bIns="46800" anchor="t">
                      <a:noAutofit/>
                    </a:bodyPr>
                    <a:p>
                      <a:r>
                        <a:rPr b="0" lang="en-US" sz="1800" spc="-1" strike="noStrike">
                          <a:latin typeface="Arial"/>
                        </a:rPr>
                        <a:t>25 kHz</a:t>
                      </a:r>
                      <a:endParaRPr b="0" lang="en-US" sz="1800" spc="-1" strike="noStrike">
                        <a:latin typeface="Arial"/>
                      </a:endParaRPr>
                    </a:p>
                    <a:p>
                      <a:r>
                        <a:rPr b="0" lang="en-US" sz="1800" spc="-1" strike="noStrike">
                          <a:latin typeface="Arial"/>
                        </a:rPr>
                        <a:t>WFM</a:t>
                      </a:r>
                      <a:endParaRPr b="0" lang="en-US" sz="1800" spc="-1" strike="noStrike">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cccccc"/>
                    </a:solidFill>
                  </a:tcPr>
                </a:tc>
                <a:tc>
                  <a:txBody>
                    <a:bodyPr lIns="90000" rIns="90000" tIns="46800" bIns="46800" anchor="t">
                      <a:noAutofit/>
                    </a:bodyPr>
                    <a:p>
                      <a:r>
                        <a:rPr b="0" lang="en-US" sz="1800" spc="-1" strike="noStrike">
                          <a:latin typeface="Arial"/>
                        </a:rPr>
                        <a:t>25 kHz</a:t>
                      </a:r>
                      <a:endParaRPr b="0" lang="en-US" sz="1800" spc="-1" strike="noStrike">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cccccc"/>
                    </a:solidFill>
                  </a:tcPr>
                </a:tc>
                <a:tc>
                  <a:txBody>
                    <a:bodyPr lIns="90000" rIns="90000" tIns="46800" bIns="46800" anchor="t">
                      <a:noAutofit/>
                    </a:bodyPr>
                    <a:p>
                      <a:r>
                        <a:rPr b="0" lang="en-US" sz="1800" spc="-1" strike="noStrike">
                          <a:latin typeface="Arial"/>
                        </a:rPr>
                        <a:t>5 kHz</a:t>
                      </a:r>
                      <a:endParaRPr b="0" lang="en-US" sz="1800" spc="-1" strike="noStrike">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cccccc"/>
                    </a:solidFill>
                  </a:tcPr>
                </a:tc>
                <a:tc>
                  <a:txBody>
                    <a:bodyPr lIns="90000" rIns="90000" tIns="46800" bIns="46800" anchor="t">
                      <a:noAutofit/>
                    </a:bodyPr>
                    <a:p>
                      <a:r>
                        <a:rPr b="0" lang="en-US" sz="1800" spc="-1" strike="noStrike">
                          <a:latin typeface="Arial"/>
                        </a:rPr>
                        <a:t>16K F3E</a:t>
                      </a:r>
                      <a:endParaRPr b="0" lang="en-US" sz="1800" spc="-1" strike="noStrike">
                        <a:latin typeface="Arial"/>
                      </a:endParaRPr>
                    </a:p>
                  </a:txBody>
                  <a:tcPr anchor="t" marL="90000" marR="90000">
                    <a:lnL w="720">
                      <a:solidFill>
                        <a:srgbClr val="ffffff"/>
                      </a:solidFill>
                    </a:lnL>
                    <a:lnR w="720">
                      <a:solidFill>
                        <a:srgbClr val="ffffff"/>
                      </a:solidFill>
                    </a:lnR>
                    <a:lnT>
                      <a:noFill/>
                    </a:lnT>
                    <a:lnB w="720">
                      <a:solidFill>
                        <a:srgbClr val="ffffff"/>
                      </a:solidFill>
                    </a:lnB>
                    <a:solidFill>
                      <a:srgbClr val="cccccc"/>
                    </a:solidFill>
                  </a:tcPr>
                </a:tc>
              </a:tr>
              <a:tr h="719640">
                <a:tc>
                  <a:txBody>
                    <a:bodyPr lIns="90000" rIns="90000" tIns="46800" bIns="46800" anchor="t">
                      <a:noAutofit/>
                    </a:bodyPr>
                    <a:p>
                      <a:r>
                        <a:rPr b="0" lang="en-US" sz="1800" spc="-1" strike="noStrike">
                          <a:latin typeface="Arial"/>
                        </a:rPr>
                        <a:t>20 kHz</a:t>
                      </a:r>
                      <a:endParaRPr b="0" lang="en-US" sz="1800" spc="-1" strike="noStrike">
                        <a:latin typeface="Arial"/>
                      </a:endParaRPr>
                    </a:p>
                    <a:p>
                      <a:r>
                        <a:rPr b="0" lang="en-US" sz="1800" spc="-1" strike="noStrike">
                          <a:latin typeface="Arial"/>
                        </a:rPr>
                        <a:t>FM</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r>
                        <a:rPr b="0" lang="en-US" sz="1800" spc="-1" strike="noStrike">
                          <a:latin typeface="Arial"/>
                        </a:rPr>
                        <a:t>20 kHz</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r>
                        <a:rPr b="0" lang="en-US" sz="1800" spc="-1" strike="noStrike">
                          <a:latin typeface="Arial"/>
                        </a:rPr>
                        <a:t>5 kHz</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nchor="t">
                      <a:noAutofit/>
                    </a:bodyPr>
                    <a:p>
                      <a:r>
                        <a:rPr b="0" lang="en-US" sz="1800" spc="-1" strike="noStrike">
                          <a:latin typeface="Arial"/>
                        </a:rPr>
                        <a:t>16K F3E</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20720">
                <a:tc>
                  <a:txBody>
                    <a:bodyPr lIns="90000" rIns="90000" tIns="46800" bIns="46800" anchor="t">
                      <a:noAutofit/>
                    </a:bodyPr>
                    <a:p>
                      <a:r>
                        <a:rPr b="0" lang="en-US" sz="1800" spc="-1" strike="noStrike">
                          <a:latin typeface="Arial"/>
                        </a:rPr>
                        <a:t>12 kHz</a:t>
                      </a:r>
                      <a:endParaRPr b="0" lang="en-US" sz="1800" spc="-1" strike="noStrike">
                        <a:latin typeface="Arial"/>
                      </a:endParaRPr>
                    </a:p>
                    <a:p>
                      <a:r>
                        <a:rPr b="0" lang="en-US" sz="1800" spc="-1" strike="noStrike">
                          <a:latin typeface="Arial"/>
                        </a:rPr>
                        <a:t>NFM</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US" sz="1800" spc="-1" strike="noStrike">
                          <a:latin typeface="Arial"/>
                        </a:rPr>
                        <a:t>12 kHz</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US" sz="1800" spc="-1" strike="noStrike">
                          <a:latin typeface="Arial"/>
                        </a:rPr>
                        <a:t>2.5 kHz</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nchor="t">
                      <a:noAutofit/>
                    </a:bodyPr>
                    <a:p>
                      <a:r>
                        <a:rPr b="0" lang="en-US" sz="1800" spc="-1" strike="noStrike">
                          <a:latin typeface="Arial"/>
                        </a:rPr>
                        <a:t>11K F3E</a:t>
                      </a:r>
                      <a:endParaRPr b="0" lang="en-US" sz="18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 descr=""/>
          <p:cNvPicPr/>
          <p:nvPr/>
        </p:nvPicPr>
        <p:blipFill>
          <a:blip r:embed="rId1"/>
          <a:stretch/>
        </p:blipFill>
        <p:spPr>
          <a:xfrm>
            <a:off x="457200" y="1828800"/>
            <a:ext cx="9272160" cy="2629440"/>
          </a:xfrm>
          <a:prstGeom prst="rect">
            <a:avLst/>
          </a:prstGeom>
          <a:ln w="0">
            <a:noFill/>
          </a:ln>
        </p:spPr>
      </p:pic>
      <p:sp>
        <p:nvSpPr>
          <p:cNvPr id="97" name=""/>
          <p:cNvSpPr/>
          <p:nvPr/>
        </p:nvSpPr>
        <p:spPr>
          <a:xfrm>
            <a:off x="1371600" y="717120"/>
            <a:ext cx="7540920" cy="880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Arial"/>
                <a:ea typeface="DejaVu Sans"/>
              </a:rPr>
              <a:t>TYT 9000 mobile 1.25m transceiver chirp programming file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
          <p:cNvSpPr/>
          <p:nvPr/>
        </p:nvSpPr>
        <p:spPr>
          <a:xfrm>
            <a:off x="228600" y="73800"/>
            <a:ext cx="9362520" cy="509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800" spc="-1" strike="noStrike">
                <a:solidFill>
                  <a:srgbClr val="000000"/>
                </a:solidFill>
                <a:latin typeface="Arial"/>
                <a:ea typeface="DejaVu Sans"/>
              </a:rPr>
              <a:t>- The east coast of the USA adheres to the ARRL</a:t>
            </a:r>
            <a:endParaRPr b="0" lang="en-US" sz="2800" spc="-1" strike="noStrike">
              <a:latin typeface="Arial"/>
            </a:endParaRPr>
          </a:p>
          <a:p>
            <a:pPr>
              <a:lnSpc>
                <a:spcPct val="100000"/>
              </a:lnSpc>
              <a:buNone/>
            </a:pPr>
            <a:r>
              <a:rPr b="0" lang="en-US" sz="2800" spc="-1" strike="noStrike">
                <a:solidFill>
                  <a:srgbClr val="000000"/>
                </a:solidFill>
                <a:latin typeface="Arial"/>
                <a:ea typeface="DejaVu Sans"/>
              </a:rPr>
              <a:t>   </a:t>
            </a:r>
            <a:r>
              <a:rPr b="0" lang="en-US" sz="2800" spc="-1" strike="noStrike">
                <a:solidFill>
                  <a:srgbClr val="000000"/>
                </a:solidFill>
                <a:latin typeface="Arial"/>
                <a:ea typeface="DejaVu Sans"/>
              </a:rPr>
              <a:t>band plan and uses wide band fm.</a:t>
            </a:r>
            <a:endParaRPr b="0" lang="en-US" sz="2800" spc="-1" strike="noStrike">
              <a:latin typeface="Arial"/>
            </a:endParaRPr>
          </a:p>
          <a:p>
            <a:pPr>
              <a:lnSpc>
                <a:spcPct val="100000"/>
              </a:lnSpc>
              <a:buNone/>
            </a:pPr>
            <a:endParaRPr b="0" lang="en-US" sz="2800" spc="-1" strike="noStrike">
              <a:latin typeface="Arial"/>
            </a:endParaRPr>
          </a:p>
          <a:p>
            <a:pPr>
              <a:lnSpc>
                <a:spcPct val="100000"/>
              </a:lnSpc>
              <a:buNone/>
            </a:pPr>
            <a:r>
              <a:rPr b="0" lang="en-US" sz="2800" spc="-1" strike="noStrike">
                <a:solidFill>
                  <a:srgbClr val="000000"/>
                </a:solidFill>
                <a:latin typeface="Arial"/>
                <a:ea typeface="DejaVu Sans"/>
              </a:rPr>
              <a:t>- The west coast does not adhere to the ARRL</a:t>
            </a:r>
            <a:endParaRPr b="0" lang="en-US" sz="2800" spc="-1" strike="noStrike">
              <a:latin typeface="Arial"/>
            </a:endParaRPr>
          </a:p>
          <a:p>
            <a:pPr>
              <a:lnSpc>
                <a:spcPct val="100000"/>
              </a:lnSpc>
              <a:buNone/>
            </a:pPr>
            <a:r>
              <a:rPr b="0" lang="en-US" sz="2800" spc="-1" strike="noStrike">
                <a:solidFill>
                  <a:srgbClr val="000000"/>
                </a:solidFill>
                <a:latin typeface="Arial"/>
                <a:ea typeface="DejaVu Sans"/>
              </a:rPr>
              <a:t>    </a:t>
            </a:r>
            <a:r>
              <a:rPr b="0" lang="en-US" sz="2800" spc="-1" strike="noStrike">
                <a:solidFill>
                  <a:srgbClr val="000000"/>
                </a:solidFill>
                <a:latin typeface="Arial"/>
                <a:ea typeface="DejaVu Sans"/>
              </a:rPr>
              <a:t>band plan and uses both wide and narrow band fm.</a:t>
            </a:r>
            <a:endParaRPr b="0" lang="en-US" sz="2800" spc="-1" strike="noStrike">
              <a:latin typeface="Arial"/>
            </a:endParaRPr>
          </a:p>
          <a:p>
            <a:pPr>
              <a:lnSpc>
                <a:spcPct val="100000"/>
              </a:lnSpc>
              <a:buNone/>
            </a:pPr>
            <a:r>
              <a:rPr b="0" lang="en-US" sz="2800" spc="-1" strike="noStrike">
                <a:solidFill>
                  <a:srgbClr val="000000"/>
                </a:solidFill>
                <a:latin typeface="Arial"/>
                <a:ea typeface="DejaVu Sans"/>
              </a:rPr>
              <a:t> </a:t>
            </a:r>
            <a:endParaRPr b="0" lang="en-US" sz="2800" spc="-1" strike="noStrike">
              <a:latin typeface="Arial"/>
            </a:endParaRPr>
          </a:p>
          <a:p>
            <a:pPr>
              <a:lnSpc>
                <a:spcPct val="100000"/>
              </a:lnSpc>
              <a:buNone/>
            </a:pPr>
            <a:r>
              <a:rPr b="0" lang="en-US" sz="2800" spc="-1" strike="noStrike">
                <a:solidFill>
                  <a:srgbClr val="000000"/>
                </a:solidFill>
                <a:latin typeface="Arial"/>
                <a:ea typeface="DejaVu Sans"/>
              </a:rPr>
              <a:t> </a:t>
            </a:r>
            <a:r>
              <a:rPr b="0" lang="en-US" sz="2800" spc="-1" strike="noStrike">
                <a:solidFill>
                  <a:srgbClr val="000000"/>
                </a:solidFill>
                <a:latin typeface="Arial"/>
                <a:ea typeface="DejaVu Sans"/>
              </a:rPr>
              <a:t>- Not sure about the middle of the USA.</a:t>
            </a:r>
            <a:endParaRPr b="0" lang="en-US" sz="2800" spc="-1" strike="noStrike">
              <a:latin typeface="Arial"/>
            </a:endParaRPr>
          </a:p>
          <a:p>
            <a:pPr>
              <a:lnSpc>
                <a:spcPct val="100000"/>
              </a:lnSpc>
              <a:buNone/>
            </a:pPr>
            <a:endParaRPr b="0" lang="en-US" sz="2800" spc="-1" strike="noStrike">
              <a:latin typeface="Arial"/>
            </a:endParaRPr>
          </a:p>
          <a:p>
            <a:pPr>
              <a:lnSpc>
                <a:spcPct val="100000"/>
              </a:lnSpc>
              <a:buNone/>
            </a:pPr>
            <a:r>
              <a:rPr b="0" lang="en-US" sz="2800" spc="-1" strike="noStrike">
                <a:solidFill>
                  <a:srgbClr val="000000"/>
                </a:solidFill>
                <a:latin typeface="Arial"/>
                <a:ea typeface="DejaVu Sans"/>
              </a:rPr>
              <a:t> </a:t>
            </a:r>
            <a:r>
              <a:rPr b="0" lang="en-US" sz="2800" spc="-1" strike="noStrike">
                <a:solidFill>
                  <a:srgbClr val="000000"/>
                </a:solidFill>
                <a:latin typeface="Arial"/>
                <a:ea typeface="DejaVu Sans"/>
              </a:rPr>
              <a:t>- The UK and Europe use narrow band fm.</a:t>
            </a:r>
            <a:endParaRPr b="0" lang="en-US" sz="2800" spc="-1" strike="noStrike">
              <a:latin typeface="Arial"/>
            </a:endParaRPr>
          </a:p>
          <a:p>
            <a:pPr>
              <a:lnSpc>
                <a:spcPct val="100000"/>
              </a:lnSpc>
              <a:buNone/>
            </a:pPr>
            <a:endParaRPr b="0" lang="en-US" sz="2800" spc="-1" strike="noStrike">
              <a:latin typeface="Arial"/>
            </a:endParaRPr>
          </a:p>
          <a:p>
            <a:pPr>
              <a:lnSpc>
                <a:spcPct val="100000"/>
              </a:lnSpc>
              <a:buNone/>
            </a:pPr>
            <a:r>
              <a:rPr b="0" lang="en-US" sz="2800" spc="-1" strike="noStrike">
                <a:solidFill>
                  <a:srgbClr val="000000"/>
                </a:solidFill>
                <a:latin typeface="Arial"/>
                <a:ea typeface="DejaVu Sans"/>
              </a:rPr>
              <a:t> </a:t>
            </a:r>
            <a:r>
              <a:rPr b="0" lang="en-US" sz="2800" spc="-1" strike="noStrike">
                <a:solidFill>
                  <a:srgbClr val="000000"/>
                </a:solidFill>
                <a:latin typeface="Arial"/>
                <a:ea typeface="DejaVu Sans"/>
              </a:rPr>
              <a:t>- Check with the local frequency coordinator. </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
          <p:cNvSpPr/>
          <p:nvPr/>
        </p:nvSpPr>
        <p:spPr>
          <a:xfrm>
            <a:off x="1202400" y="1801800"/>
            <a:ext cx="7533360" cy="1746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On the VHF/UHF fm band segments are</a:t>
            </a:r>
            <a:endParaRPr b="0" lang="en-US" sz="3200" spc="-1" strike="noStrike">
              <a:latin typeface="Arial"/>
            </a:endParaRPr>
          </a:p>
          <a:p>
            <a:pPr algn="ct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we allowed to operate simplex on any frequency we choose?</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
          <p:cNvSpPr/>
          <p:nvPr/>
        </p:nvSpPr>
        <p:spPr>
          <a:xfrm>
            <a:off x="2057400" y="2286000"/>
            <a:ext cx="6390360" cy="167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endParaRPr b="0" lang="en-US" sz="3200" spc="-1" strike="noStrike">
              <a:latin typeface="Arial"/>
            </a:endParaRPr>
          </a:p>
        </p:txBody>
      </p:sp>
      <p:sp>
        <p:nvSpPr>
          <p:cNvPr id="101" name="Snow 1"/>
          <p:cNvSpPr txBox="1"/>
          <p:nvPr/>
        </p:nvSpPr>
        <p:spPr>
          <a:xfrm>
            <a:off x="3611880" y="1924560"/>
            <a:ext cx="2804760" cy="2013480"/>
          </a:xfrm>
          <a:prstGeom prst="rect">
            <a:avLst/>
          </a:prstGeom>
        </p:spPr>
        <p:txBody>
          <a:bodyPr wrap="none" lIns="104040" rIns="104040" tIns="60840" bIns="60840" anchor="ctr">
            <a:prstTxWarp prst="textPlain">
              <a:avLst>
                <a:gd name="adj" fmla="val 50000"/>
              </a:avLst>
            </a:prstTxWarp>
            <a:noAutofit/>
          </a:bodyPr>
          <a:p>
            <a:pPr>
              <a:lnSpc>
                <a:spcPct val="100000"/>
              </a:lnSpc>
              <a:buNone/>
            </a:pPr>
            <a:r>
              <a:rPr b="1" lang="en-US" sz="2400" spc="-1" strike="noStrike">
                <a:ln w="0">
                  <a:noFill/>
                </a:ln>
                <a:solidFill>
                  <a:srgbClr val="000000"/>
                </a:solidFill>
                <a:latin typeface="Noto Sans"/>
                <a:ea typeface="MS Gothic"/>
              </a:rPr>
              <a:t>NO</a:t>
            </a:r>
            <a:endParaRPr b="0" lang="en-US" sz="2400" spc="-1" strike="noStrike">
              <a:ln w="0">
                <a:noFill/>
              </a:ln>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
          <p:cNvSpPr/>
          <p:nvPr/>
        </p:nvSpPr>
        <p:spPr>
          <a:xfrm>
            <a:off x="228600" y="228600"/>
            <a:ext cx="9133560" cy="509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 Amateur radio band plans are self regulated</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 The ARRL publishes basic band plans</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 Frequency Coordinators assign and publish</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repeater frequencies and band plans</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 The FCC publishes power limits, bandwidth</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limits, emission modes, and band</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frequency limits</a:t>
            </a:r>
            <a:endParaRPr b="0" lang="en-US" sz="3200" spc="-1" strike="noStrike">
              <a:latin typeface="Arial"/>
            </a:endParaRPr>
          </a:p>
          <a:p>
            <a:pPr>
              <a:lnSpc>
                <a:spcPct val="100000"/>
              </a:lnSpc>
              <a:buNone/>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
          <p:cNvSpPr/>
          <p:nvPr/>
        </p:nvSpPr>
        <p:spPr>
          <a:xfrm>
            <a:off x="228600" y="228600"/>
            <a:ext cx="9133560" cy="509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 Operating on a random chosen frequency</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within the fm segment of a band could</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interfere with repeater users.</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 It might be OK if the repeater is down, but get</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permission from the repeater owner.</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 Other users may not have the random, chosen</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frequency programmed into their radios.</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
          <p:cNvSpPr/>
          <p:nvPr/>
        </p:nvSpPr>
        <p:spPr>
          <a:xfrm>
            <a:off x="228600" y="228600"/>
            <a:ext cx="9133560" cy="509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- 2m is the most popular vhf band</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 The fm segment ARRL band plan is shown</a:t>
            </a: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on the next slide</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
          <p:cNvSpPr/>
          <p:nvPr/>
        </p:nvSpPr>
        <p:spPr>
          <a:xfrm>
            <a:off x="2971800" y="132840"/>
            <a:ext cx="5188680" cy="543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Arial"/>
                <a:ea typeface="DejaVu Sans"/>
              </a:rPr>
              <a:t>ARRL 2m FM Band Plan</a:t>
            </a:r>
            <a:endParaRPr b="0" lang="en-US" sz="2800" spc="-1" strike="noStrike">
              <a:latin typeface="Arial"/>
            </a:endParaRPr>
          </a:p>
        </p:txBody>
      </p:sp>
      <p:sp>
        <p:nvSpPr>
          <p:cNvPr id="106" name=""/>
          <p:cNvSpPr/>
          <p:nvPr/>
        </p:nvSpPr>
        <p:spPr>
          <a:xfrm>
            <a:off x="2057400" y="685800"/>
            <a:ext cx="6848280" cy="424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100" spc="-1" strike="noStrike">
                <a:solidFill>
                  <a:srgbClr val="000000"/>
                </a:solidFill>
                <a:latin typeface="Arial"/>
                <a:ea typeface="DejaVu Sans"/>
              </a:rPr>
              <a:t>144.60-144.90</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FM repeater inputs</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144.90-145.10</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Weak signal and FM simplex (145.01,03,05,07,09 are widely used for packet)</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145.10-145.20</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Linear translator outputs</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145.20-145.50</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FM repeater outputs</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145.50-145.80</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Miscellaneous and experimental modes</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145.80-146.00</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OSCAR sub band</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146.01-146.37</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Repeater inputs</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146.40-146.58</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Simplex</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146.52</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National Simplex Calling Frequency</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146.61-146.97</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Repeater outputs</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147.00-147.39</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Repeater outputs</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147.42-147.57</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Simplex</a:t>
            </a:r>
            <a:endParaRPr b="0" lang="en-US" sz="2100" spc="-1" strike="noStrike">
              <a:latin typeface="Arial"/>
            </a:endParaRPr>
          </a:p>
          <a:p>
            <a:pPr>
              <a:lnSpc>
                <a:spcPct val="100000"/>
              </a:lnSpc>
              <a:buNone/>
            </a:pPr>
            <a:r>
              <a:rPr b="0" lang="en-US" sz="2100" spc="-1" strike="noStrike">
                <a:solidFill>
                  <a:srgbClr val="000000"/>
                </a:solidFill>
                <a:latin typeface="Arial"/>
                <a:ea typeface="DejaVu Sans"/>
              </a:rPr>
              <a:t>147.60-147.99</a:t>
            </a:r>
            <a:r>
              <a:rPr b="0" lang="en-US" sz="2100" spc="-1" strike="noStrike">
                <a:solidFill>
                  <a:srgbClr val="000000"/>
                </a:solidFill>
                <a:latin typeface="Arial"/>
                <a:ea typeface="DejaVu Sans"/>
              </a:rPr>
              <a:t>	</a:t>
            </a:r>
            <a:r>
              <a:rPr b="0" lang="en-US" sz="2100" spc="-1" strike="noStrike">
                <a:solidFill>
                  <a:srgbClr val="000000"/>
                </a:solidFill>
                <a:latin typeface="Arial"/>
                <a:ea typeface="DejaVu Sans"/>
              </a:rPr>
              <a:t>Repeater inputs</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
          <p:cNvSpPr/>
          <p:nvPr/>
        </p:nvSpPr>
        <p:spPr>
          <a:xfrm>
            <a:off x="2057400" y="685800"/>
            <a:ext cx="6390360" cy="235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Arial"/>
                <a:ea typeface="DejaVu Sans"/>
              </a:rPr>
              <a:t> </a:t>
            </a:r>
            <a:r>
              <a:rPr b="0" lang="en-US" sz="2600" spc="-1" strike="noStrike">
                <a:solidFill>
                  <a:srgbClr val="000000"/>
                </a:solidFill>
                <a:latin typeface="Arial"/>
                <a:ea typeface="DejaVu Sans"/>
              </a:rPr>
              <a:t>- History</a:t>
            </a:r>
            <a:endParaRPr b="0" lang="en-US" sz="2600" spc="-1" strike="noStrike">
              <a:latin typeface="Arial"/>
            </a:endParaRPr>
          </a:p>
          <a:p>
            <a:pPr>
              <a:lnSpc>
                <a:spcPct val="100000"/>
              </a:lnSpc>
              <a:buNone/>
            </a:pPr>
            <a:r>
              <a:rPr b="0" lang="en-US" sz="2600" spc="-1" strike="noStrike">
                <a:solidFill>
                  <a:srgbClr val="000000"/>
                </a:solidFill>
                <a:latin typeface="Arial"/>
                <a:ea typeface="DejaVu Sans"/>
              </a:rPr>
              <a:t> </a:t>
            </a:r>
            <a:r>
              <a:rPr b="0" lang="en-US" sz="2600" spc="-1" strike="noStrike">
                <a:solidFill>
                  <a:srgbClr val="000000"/>
                </a:solidFill>
                <a:latin typeface="Arial"/>
                <a:ea typeface="DejaVu Sans"/>
              </a:rPr>
              <a:t>- Narrow Band vs Wide Band</a:t>
            </a:r>
            <a:endParaRPr b="0" lang="en-US" sz="2600" spc="-1" strike="noStrike">
              <a:latin typeface="Arial"/>
            </a:endParaRPr>
          </a:p>
          <a:p>
            <a:pPr>
              <a:lnSpc>
                <a:spcPct val="100000"/>
              </a:lnSpc>
              <a:buNone/>
            </a:pPr>
            <a:r>
              <a:rPr b="0" lang="en-US" sz="2600" spc="-1" strike="noStrike">
                <a:solidFill>
                  <a:srgbClr val="000000"/>
                </a:solidFill>
                <a:latin typeface="Arial"/>
                <a:ea typeface="DejaVu Sans"/>
              </a:rPr>
              <a:t> </a:t>
            </a:r>
            <a:r>
              <a:rPr b="0" lang="en-US" sz="2600" spc="-1" strike="noStrike">
                <a:solidFill>
                  <a:srgbClr val="000000"/>
                </a:solidFill>
                <a:latin typeface="Arial"/>
                <a:ea typeface="DejaVu Sans"/>
              </a:rPr>
              <a:t>- Bandwidth</a:t>
            </a:r>
            <a:endParaRPr b="0" lang="en-US" sz="2600" spc="-1" strike="noStrike">
              <a:latin typeface="Arial"/>
            </a:endParaRPr>
          </a:p>
          <a:p>
            <a:pPr>
              <a:lnSpc>
                <a:spcPct val="100000"/>
              </a:lnSpc>
              <a:buNone/>
            </a:pPr>
            <a:r>
              <a:rPr b="0" lang="en-US" sz="2600" spc="-1" strike="noStrike">
                <a:solidFill>
                  <a:srgbClr val="000000"/>
                </a:solidFill>
                <a:latin typeface="Arial"/>
                <a:ea typeface="DejaVu Sans"/>
              </a:rPr>
              <a:t> </a:t>
            </a:r>
            <a:r>
              <a:rPr b="0" lang="en-US" sz="2600" spc="-1" strike="noStrike">
                <a:solidFill>
                  <a:srgbClr val="000000"/>
                </a:solidFill>
                <a:latin typeface="Arial"/>
                <a:ea typeface="DejaVu Sans"/>
              </a:rPr>
              <a:t>- Spacing</a:t>
            </a:r>
            <a:endParaRPr b="0" lang="en-US" sz="2600" spc="-1" strike="noStrike">
              <a:latin typeface="Arial"/>
            </a:endParaRPr>
          </a:p>
          <a:p>
            <a:pPr>
              <a:lnSpc>
                <a:spcPct val="100000"/>
              </a:lnSpc>
              <a:buNone/>
            </a:pPr>
            <a:r>
              <a:rPr b="0" lang="en-US" sz="2600" spc="-1" strike="noStrike">
                <a:solidFill>
                  <a:srgbClr val="000000"/>
                </a:solidFill>
                <a:latin typeface="Arial"/>
                <a:ea typeface="DejaVu Sans"/>
              </a:rPr>
              <a:t> </a:t>
            </a:r>
            <a:r>
              <a:rPr b="0" lang="en-US" sz="2600" spc="-1" strike="noStrike">
                <a:solidFill>
                  <a:srgbClr val="000000"/>
                </a:solidFill>
                <a:latin typeface="Arial"/>
                <a:ea typeface="DejaVu Sans"/>
              </a:rPr>
              <a:t>- Band Plans</a:t>
            </a:r>
            <a:endParaRPr b="0" lang="en-US" sz="2600" spc="-1" strike="noStrike">
              <a:latin typeface="Arial"/>
            </a:endParaRPr>
          </a:p>
          <a:p>
            <a:pPr>
              <a:lnSpc>
                <a:spcPct val="100000"/>
              </a:lnSpc>
              <a:buNone/>
            </a:pPr>
            <a:r>
              <a:rPr b="0" lang="en-US" sz="2600" spc="-1" strike="noStrike">
                <a:solidFill>
                  <a:srgbClr val="000000"/>
                </a:solidFill>
                <a:latin typeface="Arial"/>
                <a:ea typeface="DejaVu Sans"/>
              </a:rPr>
              <a:t> </a:t>
            </a:r>
            <a:r>
              <a:rPr b="0" lang="en-US" sz="2600" spc="-1" strike="noStrike">
                <a:solidFill>
                  <a:srgbClr val="000000"/>
                </a:solidFill>
                <a:latin typeface="Arial"/>
                <a:ea typeface="DejaVu Sans"/>
              </a:rPr>
              <a:t>- Regulations</a:t>
            </a:r>
            <a:endParaRPr b="0" lang="en-US" sz="2600" spc="-1" strike="noStrike">
              <a:latin typeface="Arial"/>
            </a:endParaRPr>
          </a:p>
          <a:p>
            <a:pPr>
              <a:lnSpc>
                <a:spcPct val="100000"/>
              </a:lnSpc>
              <a:buNone/>
            </a:pPr>
            <a:r>
              <a:rPr b="0" lang="en-US" sz="2600" spc="-1" strike="noStrike">
                <a:solidFill>
                  <a:srgbClr val="000000"/>
                </a:solidFill>
                <a:latin typeface="Arial"/>
                <a:ea typeface="DejaVu Sans"/>
              </a:rPr>
              <a:t> </a:t>
            </a:r>
            <a:r>
              <a:rPr b="0" lang="en-US" sz="2600" spc="-1" strike="noStrike">
                <a:solidFill>
                  <a:srgbClr val="000000"/>
                </a:solidFill>
                <a:latin typeface="Arial"/>
                <a:ea typeface="DejaVu Sans"/>
              </a:rPr>
              <a:t>- Carson’s Rule</a:t>
            </a:r>
            <a:endParaRPr b="0" lang="en-US" sz="2600" spc="-1" strike="noStrike">
              <a:latin typeface="Arial"/>
            </a:endParaRPr>
          </a:p>
          <a:p>
            <a:pPr>
              <a:lnSpc>
                <a:spcPct val="100000"/>
              </a:lnSpc>
              <a:buNone/>
            </a:pPr>
            <a:r>
              <a:rPr b="0" lang="en-US" sz="2600" spc="-1" strike="noStrike">
                <a:solidFill>
                  <a:srgbClr val="000000"/>
                </a:solidFill>
                <a:latin typeface="Arial"/>
                <a:ea typeface="DejaVu Sans"/>
              </a:rPr>
              <a:t> </a:t>
            </a:r>
            <a:r>
              <a:rPr b="0" lang="en-US" sz="2600" spc="-1" strike="noStrike">
                <a:solidFill>
                  <a:srgbClr val="000000"/>
                </a:solidFill>
                <a:latin typeface="Arial"/>
                <a:ea typeface="DejaVu Sans"/>
              </a:rPr>
              <a:t>- Antennas</a:t>
            </a:r>
            <a:endParaRPr b="0" lang="en-US" sz="2600" spc="-1" strike="noStrike">
              <a:latin typeface="Arial"/>
            </a:endParaRPr>
          </a:p>
          <a:p>
            <a:pPr>
              <a:lnSpc>
                <a:spcPct val="100000"/>
              </a:lnSpc>
              <a:buNone/>
            </a:pPr>
            <a:r>
              <a:rPr b="0" lang="en-US" sz="2600" spc="-1" strike="noStrike">
                <a:solidFill>
                  <a:srgbClr val="000000"/>
                </a:solidFill>
                <a:latin typeface="Arial"/>
                <a:ea typeface="DejaVu Sans"/>
              </a:rPr>
              <a:t> </a:t>
            </a:r>
            <a:r>
              <a:rPr b="0" lang="en-US" sz="2600" spc="-1" strike="noStrike">
                <a:solidFill>
                  <a:srgbClr val="000000"/>
                </a:solidFill>
                <a:latin typeface="Arial"/>
                <a:ea typeface="DejaVu Sans"/>
              </a:rPr>
              <a:t>- FM Nets</a:t>
            </a:r>
            <a:endParaRPr b="0" lang="en-US" sz="2600" spc="-1" strike="noStrike">
              <a:latin typeface="Arial"/>
            </a:endParaRPr>
          </a:p>
          <a:p>
            <a:pPr>
              <a:lnSpc>
                <a:spcPct val="100000"/>
              </a:lnSpc>
              <a:buNone/>
            </a:pPr>
            <a:r>
              <a:rPr b="0" lang="en-US" sz="2600" spc="-1" strike="noStrike">
                <a:solidFill>
                  <a:srgbClr val="000000"/>
                </a:solidFill>
                <a:latin typeface="Arial"/>
                <a:ea typeface="DejaVu Sans"/>
              </a:rPr>
              <a:t> </a:t>
            </a:r>
            <a:r>
              <a:rPr b="0" lang="en-US" sz="2600" spc="-1" strike="noStrike">
                <a:solidFill>
                  <a:srgbClr val="000000"/>
                </a:solidFill>
                <a:latin typeface="Arial"/>
                <a:ea typeface="DejaVu Sans"/>
              </a:rPr>
              <a:t>- A Taste of FM</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
          <p:cNvSpPr/>
          <p:nvPr/>
        </p:nvSpPr>
        <p:spPr>
          <a:xfrm>
            <a:off x="2971800" y="132840"/>
            <a:ext cx="5188680" cy="543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Arial"/>
                <a:ea typeface="DejaVu Sans"/>
              </a:rPr>
              <a:t>ARRL 1.25m Band Plan</a:t>
            </a:r>
            <a:endParaRPr b="0" lang="en-US" sz="2800" spc="-1" strike="noStrike">
              <a:latin typeface="Arial"/>
            </a:endParaRPr>
          </a:p>
        </p:txBody>
      </p:sp>
      <p:sp>
        <p:nvSpPr>
          <p:cNvPr id="108" name=""/>
          <p:cNvSpPr/>
          <p:nvPr/>
        </p:nvSpPr>
        <p:spPr>
          <a:xfrm>
            <a:off x="2057400" y="685800"/>
            <a:ext cx="6848280" cy="4243680"/>
          </a:xfrm>
          <a:prstGeom prst="rect">
            <a:avLst/>
          </a:prstGeom>
          <a:noFill/>
          <a:ln w="0">
            <a:noFill/>
          </a:ln>
        </p:spPr>
        <p:style>
          <a:lnRef idx="0"/>
          <a:fillRef idx="0"/>
          <a:effectRef idx="0"/>
          <a:fontRef idx="minor"/>
        </p:style>
      </p:sp>
      <p:pic>
        <p:nvPicPr>
          <p:cNvPr id="109" name="" descr=""/>
          <p:cNvPicPr/>
          <p:nvPr/>
        </p:nvPicPr>
        <p:blipFill>
          <a:blip r:embed="rId1"/>
          <a:stretch/>
        </p:blipFill>
        <p:spPr>
          <a:xfrm>
            <a:off x="3200400" y="685800"/>
            <a:ext cx="4602600" cy="46270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
          <p:cNvSpPr/>
          <p:nvPr/>
        </p:nvSpPr>
        <p:spPr>
          <a:xfrm>
            <a:off x="2971800" y="132840"/>
            <a:ext cx="5188680" cy="543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Arial"/>
                <a:ea typeface="DejaVu Sans"/>
              </a:rPr>
              <a:t>T-MARC 1.25m Band Plan</a:t>
            </a:r>
            <a:endParaRPr b="0" lang="en-US" sz="2800" spc="-1" strike="noStrike">
              <a:latin typeface="Arial"/>
            </a:endParaRPr>
          </a:p>
        </p:txBody>
      </p:sp>
      <p:sp>
        <p:nvSpPr>
          <p:cNvPr id="111" name=""/>
          <p:cNvSpPr/>
          <p:nvPr/>
        </p:nvSpPr>
        <p:spPr>
          <a:xfrm>
            <a:off x="2057400" y="685800"/>
            <a:ext cx="6848280" cy="4243680"/>
          </a:xfrm>
          <a:prstGeom prst="rect">
            <a:avLst/>
          </a:prstGeom>
          <a:noFill/>
          <a:ln w="0">
            <a:noFill/>
          </a:ln>
        </p:spPr>
        <p:style>
          <a:lnRef idx="0"/>
          <a:fillRef idx="0"/>
          <a:effectRef idx="0"/>
          <a:fontRef idx="minor"/>
        </p:style>
      </p:sp>
      <p:pic>
        <p:nvPicPr>
          <p:cNvPr id="112" name="" descr=""/>
          <p:cNvPicPr/>
          <p:nvPr/>
        </p:nvPicPr>
        <p:blipFill>
          <a:blip r:embed="rId1"/>
          <a:stretch/>
        </p:blipFill>
        <p:spPr>
          <a:xfrm>
            <a:off x="712440" y="988200"/>
            <a:ext cx="8536320" cy="2053440"/>
          </a:xfrm>
          <a:prstGeom prst="rect">
            <a:avLst/>
          </a:prstGeom>
          <a:ln w="0">
            <a:noFill/>
          </a:ln>
        </p:spPr>
      </p:pic>
      <p:sp>
        <p:nvSpPr>
          <p:cNvPr id="113" name=""/>
          <p:cNvSpPr/>
          <p:nvPr/>
        </p:nvSpPr>
        <p:spPr>
          <a:xfrm>
            <a:off x="685800" y="3429000"/>
            <a:ext cx="7997040" cy="598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Note that the T-MARC band plan has precedence over the ARRL band plan.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
          <p:cNvSpPr/>
          <p:nvPr/>
        </p:nvSpPr>
        <p:spPr>
          <a:xfrm>
            <a:off x="2971800" y="132840"/>
            <a:ext cx="5188680" cy="543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000000"/>
                </a:solidFill>
                <a:latin typeface="Arial"/>
                <a:ea typeface="DejaVu Sans"/>
              </a:rPr>
              <a:t>T-MARC Band Plan</a:t>
            </a:r>
            <a:endParaRPr b="0" lang="en-US" sz="2800" spc="-1" strike="noStrike">
              <a:latin typeface="Arial"/>
            </a:endParaRPr>
          </a:p>
        </p:txBody>
      </p:sp>
      <p:sp>
        <p:nvSpPr>
          <p:cNvPr id="115" name=""/>
          <p:cNvSpPr/>
          <p:nvPr/>
        </p:nvSpPr>
        <p:spPr>
          <a:xfrm>
            <a:off x="2057400" y="685800"/>
            <a:ext cx="6848280" cy="4243680"/>
          </a:xfrm>
          <a:prstGeom prst="rect">
            <a:avLst/>
          </a:prstGeom>
          <a:noFill/>
          <a:ln w="0">
            <a:noFill/>
          </a:ln>
        </p:spPr>
        <p:style>
          <a:lnRef idx="0"/>
          <a:fillRef idx="0"/>
          <a:effectRef idx="0"/>
          <a:fontRef idx="minor"/>
        </p:style>
      </p:sp>
      <p:sp>
        <p:nvSpPr>
          <p:cNvPr id="116" name=""/>
          <p:cNvSpPr/>
          <p:nvPr/>
        </p:nvSpPr>
        <p:spPr>
          <a:xfrm>
            <a:off x="685800" y="3429000"/>
            <a:ext cx="7997040" cy="598320"/>
          </a:xfrm>
          <a:prstGeom prst="rect">
            <a:avLst/>
          </a:prstGeom>
          <a:noFill/>
          <a:ln w="0">
            <a:noFill/>
          </a:ln>
        </p:spPr>
        <p:style>
          <a:lnRef idx="0"/>
          <a:fillRef idx="0"/>
          <a:effectRef idx="0"/>
          <a:fontRef idx="minor"/>
        </p:style>
      </p:sp>
      <p:pic>
        <p:nvPicPr>
          <p:cNvPr id="117" name="" descr=""/>
          <p:cNvPicPr/>
          <p:nvPr/>
        </p:nvPicPr>
        <p:blipFill>
          <a:blip r:embed="rId1"/>
          <a:stretch/>
        </p:blipFill>
        <p:spPr>
          <a:xfrm>
            <a:off x="201240" y="1047600"/>
            <a:ext cx="9708120" cy="25369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
          <p:cNvSpPr/>
          <p:nvPr/>
        </p:nvSpPr>
        <p:spPr>
          <a:xfrm>
            <a:off x="1143000" y="457200"/>
            <a:ext cx="7534440" cy="99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Our frequency coordinator is T-MARC and may be found at tmarc.org</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 descr=""/>
          <p:cNvPicPr/>
          <p:nvPr/>
        </p:nvPicPr>
        <p:blipFill>
          <a:blip r:embed="rId1"/>
          <a:stretch/>
        </p:blipFill>
        <p:spPr>
          <a:xfrm>
            <a:off x="317520" y="152640"/>
            <a:ext cx="9297720" cy="477288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 descr=""/>
          <p:cNvPicPr/>
          <p:nvPr/>
        </p:nvPicPr>
        <p:blipFill>
          <a:blip r:embed="rId1"/>
          <a:stretch/>
        </p:blipFill>
        <p:spPr>
          <a:xfrm>
            <a:off x="2756520" y="1335240"/>
            <a:ext cx="4581360" cy="4009680"/>
          </a:xfrm>
          <a:prstGeom prst="rect">
            <a:avLst/>
          </a:prstGeom>
          <a:ln w="0">
            <a:noFill/>
          </a:ln>
        </p:spPr>
      </p:pic>
      <p:sp>
        <p:nvSpPr>
          <p:cNvPr id="121" name=""/>
          <p:cNvSpPr/>
          <p:nvPr/>
        </p:nvSpPr>
        <p:spPr>
          <a:xfrm>
            <a:off x="891360" y="457560"/>
            <a:ext cx="8677080" cy="536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T-MARC has about 200 2m repeaters listed</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 descr=""/>
          <p:cNvPicPr/>
          <p:nvPr/>
        </p:nvPicPr>
        <p:blipFill>
          <a:blip r:embed="rId1"/>
          <a:stretch/>
        </p:blipFill>
        <p:spPr>
          <a:xfrm>
            <a:off x="966240" y="1625400"/>
            <a:ext cx="7867440" cy="1942920"/>
          </a:xfrm>
          <a:prstGeom prst="rect">
            <a:avLst/>
          </a:prstGeom>
          <a:ln w="0">
            <a:noFill/>
          </a:ln>
        </p:spPr>
      </p:pic>
      <p:sp>
        <p:nvSpPr>
          <p:cNvPr id="123" name=""/>
          <p:cNvSpPr/>
          <p:nvPr/>
        </p:nvSpPr>
        <p:spPr>
          <a:xfrm>
            <a:off x="639720" y="457920"/>
            <a:ext cx="8677080" cy="536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T-MARC has about 50 1.25m repeaters listed</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891720" y="457920"/>
            <a:ext cx="8677080" cy="3271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It should be obvious that there are many coordinated users on 2m FM and on other VHF/UHF bands, so we cannot simply choose a random frequency to operate on.</a:t>
            </a:r>
            <a:endParaRPr b="0" lang="en-US" sz="3200" spc="-1" strike="noStrike">
              <a:latin typeface="Arial"/>
            </a:endParaRPr>
          </a:p>
          <a:p>
            <a:pPr algn="ctr">
              <a:lnSpc>
                <a:spcPct val="100000"/>
              </a:lnSpc>
              <a:buNone/>
            </a:pPr>
            <a:endParaRPr b="0" lang="en-US" sz="3200" spc="-1" strike="noStrike">
              <a:latin typeface="Arial"/>
            </a:endParaRPr>
          </a:p>
          <a:p>
            <a:pPr algn="ctr">
              <a:lnSpc>
                <a:spcPct val="100000"/>
              </a:lnSpc>
              <a:buNone/>
            </a:pPr>
            <a:r>
              <a:rPr b="0" lang="en-US" sz="3200" spc="-1" strike="noStrike">
                <a:solidFill>
                  <a:srgbClr val="000000"/>
                </a:solidFill>
                <a:latin typeface="Arial"/>
                <a:ea typeface="DejaVu Sans"/>
              </a:rPr>
              <a:t>The K4LRG default 2m simplex frequency is</a:t>
            </a:r>
            <a:endParaRPr b="0" lang="en-US" sz="3200" spc="-1" strike="noStrike">
              <a:latin typeface="Arial"/>
            </a:endParaRPr>
          </a:p>
          <a:p>
            <a:pPr algn="ctr">
              <a:lnSpc>
                <a:spcPct val="100000"/>
              </a:lnSpc>
              <a:buNone/>
            </a:pPr>
            <a:r>
              <a:rPr b="0" lang="en-US" sz="3200" spc="-1" strike="noStrike">
                <a:solidFill>
                  <a:srgbClr val="000000"/>
                </a:solidFill>
                <a:latin typeface="Arial"/>
                <a:ea typeface="DejaVu Sans"/>
              </a:rPr>
              <a:t>147.480 mHz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914400" y="472320"/>
            <a:ext cx="8908200" cy="53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2m Frequencies with 20 kHz separation </a:t>
            </a:r>
            <a:endParaRPr b="0" lang="en-US" sz="3200" spc="-1" strike="noStrike">
              <a:latin typeface="Arial"/>
            </a:endParaRPr>
          </a:p>
        </p:txBody>
      </p:sp>
      <p:pic>
        <p:nvPicPr>
          <p:cNvPr id="126" name="" descr=""/>
          <p:cNvPicPr/>
          <p:nvPr/>
        </p:nvPicPr>
        <p:blipFill>
          <a:blip r:embed="rId1"/>
          <a:stretch/>
        </p:blipFill>
        <p:spPr>
          <a:xfrm>
            <a:off x="1861200" y="1016640"/>
            <a:ext cx="6374160" cy="364068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2689920" y="1289160"/>
            <a:ext cx="4714920" cy="3886200"/>
          </a:xfrm>
          <a:prstGeom prst="rect">
            <a:avLst/>
          </a:prstGeom>
          <a:ln w="0">
            <a:noFill/>
          </a:ln>
        </p:spPr>
      </p:pic>
      <p:sp>
        <p:nvSpPr>
          <p:cNvPr id="128" name=""/>
          <p:cNvSpPr/>
          <p:nvPr/>
        </p:nvSpPr>
        <p:spPr>
          <a:xfrm>
            <a:off x="457200" y="457200"/>
            <a:ext cx="9365400" cy="53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2m Frequencies with 15 kHz separation</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
          <p:cNvSpPr/>
          <p:nvPr/>
        </p:nvSpPr>
        <p:spPr>
          <a:xfrm>
            <a:off x="1371600" y="228600"/>
            <a:ext cx="7770600" cy="4594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Edwin Armstrong invented FM in 1933 and created the first FM radio station in 1940.  He was born in New York City in 1890. He attended Columbia University’s engineering school. During World War I, he served in the U.S. Army Signal Corps.</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a:t>
            </a:r>
            <a:r>
              <a:rPr b="0" lang="en-US" sz="2400" spc="-1" strike="noStrike">
                <a:solidFill>
                  <a:srgbClr val="000000"/>
                </a:solidFill>
                <a:latin typeface="Arial"/>
                <a:ea typeface="DejaVu Sans"/>
              </a:rPr>
              <a:t>The Armstrong Method” was a ham radio colloquialism back around 1960. It referred to a system of ropes and pulleys to rotate an antenna.</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2514600" y="457200"/>
            <a:ext cx="5706000" cy="53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More 2m Simplex Frequencies</a:t>
            </a:r>
            <a:endParaRPr b="0" lang="en-US" sz="3200" spc="-1" strike="noStrike">
              <a:latin typeface="Arial"/>
            </a:endParaRPr>
          </a:p>
        </p:txBody>
      </p:sp>
      <p:pic>
        <p:nvPicPr>
          <p:cNvPr id="130" name="" descr=""/>
          <p:cNvPicPr/>
          <p:nvPr/>
        </p:nvPicPr>
        <p:blipFill>
          <a:blip r:embed="rId1"/>
          <a:stretch/>
        </p:blipFill>
        <p:spPr>
          <a:xfrm>
            <a:off x="3128040" y="1169280"/>
            <a:ext cx="4486320" cy="333396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828800" y="141120"/>
            <a:ext cx="7534800" cy="53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More 2m Repeater Frequencies</a:t>
            </a:r>
            <a:endParaRPr b="0" lang="en-US" sz="3200" spc="-1" strike="noStrike">
              <a:latin typeface="Arial"/>
            </a:endParaRPr>
          </a:p>
        </p:txBody>
      </p:sp>
      <p:pic>
        <p:nvPicPr>
          <p:cNvPr id="132" name="" descr=""/>
          <p:cNvPicPr/>
          <p:nvPr/>
        </p:nvPicPr>
        <p:blipFill>
          <a:blip r:embed="rId1"/>
          <a:stretch/>
        </p:blipFill>
        <p:spPr>
          <a:xfrm>
            <a:off x="2268720" y="764280"/>
            <a:ext cx="6277320" cy="414360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1828800" y="141120"/>
            <a:ext cx="7534800" cy="53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1.25m Simplex Frequencies</a:t>
            </a:r>
            <a:endParaRPr b="0" lang="en-US" sz="3200" spc="-1" strike="noStrike">
              <a:latin typeface="Arial"/>
            </a:endParaRPr>
          </a:p>
        </p:txBody>
      </p:sp>
      <p:pic>
        <p:nvPicPr>
          <p:cNvPr id="134" name="" descr=""/>
          <p:cNvPicPr/>
          <p:nvPr/>
        </p:nvPicPr>
        <p:blipFill>
          <a:blip r:embed="rId1"/>
          <a:stretch/>
        </p:blipFill>
        <p:spPr>
          <a:xfrm>
            <a:off x="2218320" y="693000"/>
            <a:ext cx="5662800" cy="429120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1828800" y="141120"/>
            <a:ext cx="7534800" cy="537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Some 1.25m Repeater Frequencies</a:t>
            </a:r>
            <a:endParaRPr b="0" lang="en-US" sz="3200" spc="-1" strike="noStrike">
              <a:latin typeface="Arial"/>
            </a:endParaRPr>
          </a:p>
        </p:txBody>
      </p:sp>
      <p:pic>
        <p:nvPicPr>
          <p:cNvPr id="136" name="" descr=""/>
          <p:cNvPicPr/>
          <p:nvPr/>
        </p:nvPicPr>
        <p:blipFill>
          <a:blip r:embed="rId1"/>
          <a:stretch/>
        </p:blipFill>
        <p:spPr>
          <a:xfrm>
            <a:off x="1159560" y="914400"/>
            <a:ext cx="8157960" cy="343152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600200" y="457200"/>
            <a:ext cx="7306560" cy="53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70cm Simplex Frequencies</a:t>
            </a:r>
            <a:endParaRPr b="0" lang="en-US" sz="3200" spc="-1" strike="noStrike">
              <a:latin typeface="Arial"/>
            </a:endParaRPr>
          </a:p>
        </p:txBody>
      </p:sp>
      <p:pic>
        <p:nvPicPr>
          <p:cNvPr id="138" name="" descr=""/>
          <p:cNvPicPr/>
          <p:nvPr/>
        </p:nvPicPr>
        <p:blipFill>
          <a:blip r:embed="rId1"/>
          <a:stretch/>
        </p:blipFill>
        <p:spPr>
          <a:xfrm>
            <a:off x="2981880" y="1554840"/>
            <a:ext cx="4563360" cy="256320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600200" y="241200"/>
            <a:ext cx="7306560" cy="53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Some 70cm FM Repeater Frequencies</a:t>
            </a:r>
            <a:endParaRPr b="0" lang="en-US" sz="3200" spc="-1" strike="noStrike">
              <a:latin typeface="Arial"/>
            </a:endParaRPr>
          </a:p>
        </p:txBody>
      </p:sp>
      <p:pic>
        <p:nvPicPr>
          <p:cNvPr id="140" name="" descr=""/>
          <p:cNvPicPr/>
          <p:nvPr/>
        </p:nvPicPr>
        <p:blipFill>
          <a:blip r:embed="rId1"/>
          <a:stretch/>
        </p:blipFill>
        <p:spPr>
          <a:xfrm>
            <a:off x="914400" y="963000"/>
            <a:ext cx="8483400" cy="402408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600200" y="228600"/>
            <a:ext cx="7306560" cy="53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Arial"/>
                <a:ea typeface="DejaVu Sans"/>
              </a:rPr>
              <a:t>FM Nets</a:t>
            </a:r>
            <a:endParaRPr b="0" lang="en-US" sz="3200" spc="-1" strike="noStrike">
              <a:latin typeface="Arial"/>
            </a:endParaRPr>
          </a:p>
          <a:p>
            <a:pPr>
              <a:lnSpc>
                <a:spcPct val="100000"/>
              </a:lnSpc>
              <a:buNone/>
            </a:pPr>
            <a:endParaRPr b="0" lang="en-US" sz="2400" spc="-1" strike="noStrike">
              <a:latin typeface="Arial"/>
            </a:endParaRPr>
          </a:p>
        </p:txBody>
      </p:sp>
      <p:sp>
        <p:nvSpPr>
          <p:cNvPr id="142" name=""/>
          <p:cNvSpPr/>
          <p:nvPr/>
        </p:nvSpPr>
        <p:spPr>
          <a:xfrm>
            <a:off x="457200" y="927000"/>
            <a:ext cx="9367200" cy="3484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000" spc="-1" strike="noStrike">
                <a:solidFill>
                  <a:srgbClr val="000000"/>
                </a:solidFill>
                <a:latin typeface="Arial"/>
                <a:ea typeface="DejaVu Sans"/>
              </a:rPr>
              <a:t>Sunday 2000 146.700 WA4TXE Leesburg Repeater</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Monday 2000 224.200 PL 123Hz K3MAD Frederick MD Repeater</a:t>
            </a:r>
            <a:endParaRPr b="0" lang="en-US" sz="2000" spc="-1" strike="noStrike">
              <a:latin typeface="Arial"/>
            </a:endParaRPr>
          </a:p>
          <a:p>
            <a:pPr>
              <a:lnSpc>
                <a:spcPct val="100000"/>
              </a:lnSpc>
              <a:buNone/>
            </a:pPr>
            <a:endParaRPr b="0" lang="en-US" sz="2000" spc="-1" strike="noStrike">
              <a:latin typeface="Arial"/>
            </a:endParaRPr>
          </a:p>
          <a:p>
            <a:pPr>
              <a:lnSpc>
                <a:spcPct val="100000"/>
              </a:lnSpc>
              <a:buNone/>
            </a:pPr>
            <a:r>
              <a:rPr b="0" lang="en-US" sz="2000" spc="-1" strike="noStrike">
                <a:solidFill>
                  <a:srgbClr val="ff0000"/>
                </a:solidFill>
                <a:latin typeface="Arial"/>
                <a:ea typeface="DejaVu Sans"/>
              </a:rPr>
              <a:t>Starting OCT 2025:</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Sunday 2000 146.700 WA4TXE Leesburg Repeater</a:t>
            </a:r>
            <a:endParaRPr b="0" lang="en-US" sz="2000" spc="-1" strike="noStrike">
              <a:latin typeface="Arial"/>
            </a:endParaRPr>
          </a:p>
          <a:p>
            <a:pPr>
              <a:lnSpc>
                <a:spcPct val="100000"/>
              </a:lnSpc>
              <a:buNone/>
            </a:pPr>
            <a:r>
              <a:rPr b="0" lang="en-US" sz="2000" spc="-1" strike="noStrike">
                <a:solidFill>
                  <a:srgbClr val="ff0000"/>
                </a:solidFill>
                <a:latin typeface="Arial"/>
                <a:ea typeface="DejaVu Sans"/>
              </a:rPr>
              <a:t>Monday 2000 224.000 PL 123Hz K4LRG Leesburg VA Repeater</a:t>
            </a:r>
            <a:endParaRPr b="0" lang="en-US" sz="2000" spc="-1" strike="noStrike">
              <a:latin typeface="Arial"/>
            </a:endParaRPr>
          </a:p>
          <a:p>
            <a:pPr>
              <a:lnSpc>
                <a:spcPct val="100000"/>
              </a:lnSpc>
              <a:buNone/>
            </a:pPr>
            <a:r>
              <a:rPr b="0" lang="en-US" sz="2000" spc="-1" strike="noStrike">
                <a:solidFill>
                  <a:srgbClr val="ff0000"/>
                </a:solidFill>
                <a:latin typeface="Arial"/>
                <a:ea typeface="DejaVu Sans"/>
              </a:rPr>
              <a:t>Tuesday 2000 224.200 PL 123Hz K3MAD Frederick MD Repeater</a:t>
            </a:r>
            <a:endParaRPr b="0" lang="en-US" sz="2000" spc="-1" strike="noStrike">
              <a:latin typeface="Arial"/>
            </a:endParaRPr>
          </a:p>
          <a:p>
            <a:pPr>
              <a:lnSpc>
                <a:spcPct val="100000"/>
              </a:lnSpc>
              <a:buNone/>
            </a:pP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Why the VHF FM nets are important:</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They are our primary local communications resource for emergency comms!!!</a:t>
            </a:r>
            <a:endParaRPr b="0" lang="en-US" sz="2000" spc="-1" strike="noStrike">
              <a:latin typeface="Arial"/>
            </a:endParaRPr>
          </a:p>
          <a:p>
            <a:pPr>
              <a:lnSpc>
                <a:spcPct val="100000"/>
              </a:lnSpc>
              <a:buNone/>
            </a:pPr>
            <a:endParaRPr b="0" lang="en-US" sz="2000" spc="-1" strike="noStrike">
              <a:latin typeface="Arial"/>
            </a:endParaRPr>
          </a:p>
          <a:p>
            <a:pPr>
              <a:lnSpc>
                <a:spcPct val="100000"/>
              </a:lnSpc>
              <a:buNone/>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 descr=""/>
          <p:cNvPicPr/>
          <p:nvPr/>
        </p:nvPicPr>
        <p:blipFill>
          <a:blip r:embed="rId1"/>
          <a:stretch/>
        </p:blipFill>
        <p:spPr>
          <a:xfrm>
            <a:off x="281160" y="169200"/>
            <a:ext cx="5369040" cy="4604040"/>
          </a:xfrm>
          <a:prstGeom prst="rect">
            <a:avLst/>
          </a:prstGeom>
          <a:ln w="0">
            <a:noFill/>
          </a:ln>
        </p:spPr>
      </p:pic>
      <p:sp>
        <p:nvSpPr>
          <p:cNvPr id="144" name=""/>
          <p:cNvSpPr/>
          <p:nvPr/>
        </p:nvSpPr>
        <p:spPr>
          <a:xfrm>
            <a:off x="5659200" y="228600"/>
            <a:ext cx="3933000" cy="1873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This is the Arrow Antennas 2m/70cm</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jpole antenna.</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It will also work on 1.25m because it is 5/8 wavelength on 2m.</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See the extremely complicated math</a:t>
            </a: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below:</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5/8 x 2m = 1.25m</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 descr=""/>
          <p:cNvPicPr/>
          <p:nvPr/>
        </p:nvPicPr>
        <p:blipFill>
          <a:blip r:embed="rId1"/>
          <a:stretch/>
        </p:blipFill>
        <p:spPr>
          <a:xfrm>
            <a:off x="2989800" y="1840680"/>
            <a:ext cx="4118040" cy="1994040"/>
          </a:xfrm>
          <a:prstGeom prst="rect">
            <a:avLst/>
          </a:prstGeom>
          <a:ln w="0">
            <a:noFill/>
          </a:ln>
        </p:spPr>
      </p:pic>
      <p:sp>
        <p:nvSpPr>
          <p:cNvPr id="146" name=""/>
          <p:cNvSpPr/>
          <p:nvPr/>
        </p:nvSpPr>
        <p:spPr>
          <a:xfrm>
            <a:off x="2286000" y="685800"/>
            <a:ext cx="5023440" cy="651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3200" spc="-1" strike="noStrike">
                <a:solidFill>
                  <a:srgbClr val="000000"/>
                </a:solidFill>
                <a:latin typeface="Comic Sans MS"/>
                <a:ea typeface="DejaVu Sans"/>
              </a:rPr>
              <a:t>A Taste of FM</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
          <p:cNvSpPr/>
          <p:nvPr/>
        </p:nvSpPr>
        <p:spPr>
          <a:xfrm>
            <a:off x="2057400" y="73800"/>
            <a:ext cx="6390360" cy="509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 </a:t>
            </a:r>
            <a:r>
              <a:rPr b="0" lang="en-US" sz="2400" spc="-1" strike="noStrike">
                <a:solidFill>
                  <a:srgbClr val="000000"/>
                </a:solidFill>
                <a:latin typeface="Arial"/>
                <a:ea typeface="DejaVu Sans"/>
              </a:rPr>
              <a:t>Narrow Band vs Wide Band </a:t>
            </a:r>
            <a:endParaRPr b="0" lang="en-US" sz="2400" spc="-1" strike="noStrike">
              <a:latin typeface="Arial"/>
            </a:endParaRPr>
          </a:p>
          <a:p>
            <a:pPr>
              <a:lnSpc>
                <a:spcPct val="100000"/>
              </a:lnSpc>
              <a:buNone/>
            </a:pP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Mostly wide band in the USA</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Wide band fm is 5kHz deviation</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with a 16 kHz bandwidth</a:t>
            </a:r>
            <a:endParaRPr b="0" lang="en-US" sz="2000" spc="-1" strike="noStrike">
              <a:latin typeface="Arial"/>
            </a:endParaRPr>
          </a:p>
          <a:p>
            <a:pPr>
              <a:lnSpc>
                <a:spcPct val="100000"/>
              </a:lnSpc>
              <a:buNone/>
            </a:pP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Narrow band fm is 2.5kHz deviation</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with a 11 kHz bandwidth</a:t>
            </a:r>
            <a:endParaRPr b="0" lang="en-US" sz="2000" spc="-1" strike="noStrike">
              <a:latin typeface="Arial"/>
            </a:endParaRPr>
          </a:p>
          <a:p>
            <a:pPr>
              <a:lnSpc>
                <a:spcPct val="100000"/>
              </a:lnSpc>
              <a:buNone/>
            </a:pP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For digital modes in VHF/UHF amateur radio, </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the bandwidth is up to 100 kHz for modes </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like Packet and D-STAR. </a:t>
            </a:r>
            <a:endParaRPr b="0" lang="en-US" sz="2000" spc="-1" strike="noStrike">
              <a:latin typeface="Arial"/>
            </a:endParaRPr>
          </a:p>
          <a:p>
            <a:pPr>
              <a:lnSpc>
                <a:spcPct val="100000"/>
              </a:lnSpc>
              <a:buNone/>
            </a:pP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2000" spc="-1" strike="noStrike">
                <a:solidFill>
                  <a:srgbClr val="000000"/>
                </a:solidFill>
                <a:latin typeface="Arial"/>
                <a:ea typeface="DejaVu Sans"/>
              </a:rPr>
              <a:t>- This includes 6m, 2m, 1.25m,</a:t>
            </a:r>
            <a:br>
              <a:rPr sz="2000"/>
            </a:br>
            <a:r>
              <a:rPr b="0" lang="en-US" sz="2000" spc="-1" strike="noStrike">
                <a:solidFill>
                  <a:srgbClr val="000000"/>
                </a:solidFill>
                <a:latin typeface="Arial"/>
                <a:ea typeface="DejaVu Sans"/>
              </a:rPr>
              <a:t>    and 70 cm</a:t>
            </a:r>
            <a:endParaRPr b="0" lang="en-US" sz="2000" spc="-1" strike="noStrike">
              <a:latin typeface="Arial"/>
            </a:endParaRPr>
          </a:p>
          <a:p>
            <a:pPr>
              <a:lnSpc>
                <a:spcPct val="100000"/>
              </a:lnSpc>
              <a:buNone/>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
          <p:cNvSpPr/>
          <p:nvPr/>
        </p:nvSpPr>
        <p:spPr>
          <a:xfrm>
            <a:off x="914400" y="457200"/>
            <a:ext cx="7540560" cy="2805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2a6099"/>
                </a:solidFill>
                <a:latin typeface="Arial"/>
                <a:ea typeface="DejaVu Sans"/>
              </a:rPr>
              <a:t>- Narrow Band will work with Wide Band Repeaters</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ff0000"/>
                </a:solidFill>
                <a:latin typeface="Arial"/>
                <a:ea typeface="DejaVu Sans"/>
              </a:rPr>
              <a:t>- Transmitting Narrow Band on Wide Band Repeaters</a:t>
            </a:r>
            <a:endParaRPr b="0" lang="en-US" sz="2400" spc="-1" strike="noStrike">
              <a:latin typeface="Arial"/>
            </a:endParaRPr>
          </a:p>
          <a:p>
            <a:pPr>
              <a:lnSpc>
                <a:spcPct val="100000"/>
              </a:lnSpc>
              <a:buNone/>
            </a:pPr>
            <a:r>
              <a:rPr b="0" lang="en-US" sz="2400" spc="-1" strike="noStrike">
                <a:solidFill>
                  <a:srgbClr val="ff0000"/>
                </a:solidFill>
                <a:latin typeface="Arial"/>
                <a:ea typeface="DejaVu Sans"/>
              </a:rPr>
              <a:t>    </a:t>
            </a:r>
            <a:r>
              <a:rPr b="0" lang="en-US" sz="2400" spc="-1" strike="noStrike">
                <a:solidFill>
                  <a:srgbClr val="ff0000"/>
                </a:solidFill>
                <a:latin typeface="Arial"/>
                <a:ea typeface="DejaVu Sans"/>
              </a:rPr>
              <a:t>will result in hard to copy audio under weak signal </a:t>
            </a:r>
            <a:endParaRPr b="0" lang="en-US" sz="2400" spc="-1" strike="noStrike">
              <a:latin typeface="Arial"/>
            </a:endParaRPr>
          </a:p>
          <a:p>
            <a:pPr>
              <a:lnSpc>
                <a:spcPct val="100000"/>
              </a:lnSpc>
              <a:buNone/>
            </a:pPr>
            <a:r>
              <a:rPr b="0" lang="en-US" sz="2400" spc="-1" strike="noStrike">
                <a:solidFill>
                  <a:srgbClr val="ff0000"/>
                </a:solidFill>
                <a:latin typeface="Arial"/>
                <a:ea typeface="DejaVu Sans"/>
              </a:rPr>
              <a:t>    </a:t>
            </a:r>
            <a:r>
              <a:rPr b="0" lang="en-US" sz="2400" spc="-1" strike="noStrike">
                <a:solidFill>
                  <a:srgbClr val="ff0000"/>
                </a:solidFill>
                <a:latin typeface="Arial"/>
                <a:ea typeface="DejaVu Sans"/>
              </a:rPr>
              <a:t>and noisy conditions, so it is best to use wide band.</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2a6099"/>
                </a:solidFill>
                <a:latin typeface="Arial"/>
                <a:ea typeface="DejaVu Sans"/>
              </a:rPr>
              <a:t>- Always consider that other stations may experience</a:t>
            </a:r>
            <a:endParaRPr b="0" lang="en-US" sz="2400" spc="-1" strike="noStrike">
              <a:latin typeface="Arial"/>
            </a:endParaRPr>
          </a:p>
          <a:p>
            <a:pPr>
              <a:lnSpc>
                <a:spcPct val="100000"/>
              </a:lnSpc>
              <a:buNone/>
            </a:pPr>
            <a:r>
              <a:rPr b="0" lang="en-US" sz="2400" spc="-1" strike="noStrike">
                <a:solidFill>
                  <a:srgbClr val="2a6099"/>
                </a:solidFill>
                <a:latin typeface="Arial"/>
                <a:ea typeface="DejaVu Sans"/>
              </a:rPr>
              <a:t>  </a:t>
            </a:r>
            <a:r>
              <a:rPr b="0" lang="en-US" sz="2400" spc="-1" strike="noStrike">
                <a:solidFill>
                  <a:srgbClr val="2a6099"/>
                </a:solidFill>
                <a:latin typeface="Arial"/>
                <a:ea typeface="DejaVu Sans"/>
              </a:rPr>
              <a:t>difficulty hearing you.</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
          <p:cNvSpPr/>
          <p:nvPr/>
        </p:nvSpPr>
        <p:spPr>
          <a:xfrm>
            <a:off x="914400" y="73800"/>
            <a:ext cx="7533360" cy="509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Arial"/>
                <a:ea typeface="DejaVu Sans"/>
              </a:rPr>
              <a:t> </a:t>
            </a:r>
            <a:r>
              <a:rPr b="0" lang="en-US" sz="2800" spc="-1" strike="noStrike">
                <a:solidFill>
                  <a:srgbClr val="000000"/>
                </a:solidFill>
                <a:latin typeface="Arial"/>
                <a:ea typeface="DejaVu Sans"/>
              </a:rPr>
              <a:t>Deviation      Emission Code   Bandwidth</a:t>
            </a:r>
            <a:endParaRPr b="0" lang="en-US" sz="2800" spc="-1" strike="noStrike">
              <a:latin typeface="Arial"/>
            </a:endParaRPr>
          </a:p>
          <a:p>
            <a:pPr>
              <a:lnSpc>
                <a:spcPct val="100000"/>
              </a:lnSpc>
              <a:buNone/>
            </a:pPr>
            <a:r>
              <a:rPr b="0" lang="en-US" sz="2000" spc="-1" strike="noStrike">
                <a:solidFill>
                  <a:srgbClr val="000000"/>
                </a:solidFill>
                <a:latin typeface="Arial"/>
                <a:ea typeface="DejaVu Sans"/>
              </a:rPr>
              <a:t> </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  </a:t>
            </a:r>
            <a:r>
              <a:rPr b="0" lang="en-US" sz="3200" spc="-1" strike="noStrike">
                <a:solidFill>
                  <a:srgbClr val="000000"/>
                </a:solidFill>
                <a:latin typeface="Arial"/>
                <a:ea typeface="DejaVu Sans"/>
              </a:rPr>
              <a:t>2.5kHz          11K F3E        11kHz</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5kHz             16K F3E        16kHz</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r>
              <a:rPr b="0" lang="en-US" sz="2000" spc="-1" strike="noStrike">
                <a:solidFill>
                  <a:srgbClr val="000000"/>
                </a:solidFill>
                <a:latin typeface="Arial"/>
                <a:ea typeface="DejaVu Sans"/>
              </a:rPr>
              <a:t>F - Frequency modulation, </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3 - a single channel containing analog information</a:t>
            </a:r>
            <a:endParaRPr b="0" lang="en-US" sz="2000" spc="-1" strike="noStrike">
              <a:latin typeface="Arial"/>
            </a:endParaRPr>
          </a:p>
          <a:p>
            <a:pPr>
              <a:lnSpc>
                <a:spcPct val="100000"/>
              </a:lnSpc>
              <a:buNone/>
            </a:pPr>
            <a:r>
              <a:rPr b="0" lang="en-US" sz="2000" spc="-1" strike="noStrike">
                <a:solidFill>
                  <a:srgbClr val="000000"/>
                </a:solidFill>
                <a:latin typeface="Arial"/>
                <a:ea typeface="DejaVu Sans"/>
              </a:rPr>
              <a:t>E - Telephony (including sound broadcasting)</a:t>
            </a:r>
            <a:endParaRPr b="0" lang="en-US" sz="20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
          <p:cNvSpPr/>
          <p:nvPr/>
        </p:nvSpPr>
        <p:spPr>
          <a:xfrm>
            <a:off x="685800" y="457200"/>
            <a:ext cx="8679960" cy="3155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Carson's Rule:</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The occupied bandwidth (BW) is 2 times the sum of the highest audio frequency of modulation (fM) and the FM deviation (fD).</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For radio communications, fM is usually accepted to be 3000 Hz.</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So, for +/- 5 kHz deviation, you have BW = 2 (3000 + 5000) = 16 kHz.</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+/- 2.5 kHz deviation (aka narrowband) would be BW = 2 (3000 + 2500) = 11 kHz</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Carson's Rule was formulated by John Renshaw Carson in 1922</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
          <p:cNvSpPr/>
          <p:nvPr/>
        </p:nvSpPr>
        <p:spPr>
          <a:xfrm>
            <a:off x="1371600" y="685800"/>
            <a:ext cx="7535160" cy="2459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800" spc="-1" strike="noStrike">
                <a:solidFill>
                  <a:srgbClr val="000000"/>
                </a:solidFill>
                <a:latin typeface="Arial"/>
                <a:ea typeface="DejaVu Sans"/>
              </a:rPr>
              <a:t>- Spacing on 2m is 15 to 20 kHz</a:t>
            </a:r>
            <a:endParaRPr b="0" lang="en-US" sz="2800" spc="-1" strike="noStrike">
              <a:latin typeface="Arial"/>
            </a:endParaRPr>
          </a:p>
          <a:p>
            <a:pPr>
              <a:lnSpc>
                <a:spcPct val="100000"/>
              </a:lnSpc>
              <a:buNone/>
            </a:pPr>
            <a:endParaRPr b="0" lang="en-US" sz="2800" spc="-1" strike="noStrike">
              <a:latin typeface="Arial"/>
            </a:endParaRPr>
          </a:p>
          <a:p>
            <a:pPr>
              <a:lnSpc>
                <a:spcPct val="100000"/>
              </a:lnSpc>
              <a:buNone/>
            </a:pPr>
            <a:r>
              <a:rPr b="0" lang="en-US" sz="2800" spc="-1" strike="noStrike">
                <a:solidFill>
                  <a:srgbClr val="000000"/>
                </a:solidFill>
                <a:latin typeface="Arial"/>
                <a:ea typeface="DejaVu Sans"/>
              </a:rPr>
              <a:t>- Spacing on 1.25m is 40 kHz to 400 kHz</a:t>
            </a:r>
            <a:endParaRPr b="0" lang="en-US" sz="2800" spc="-1" strike="noStrike">
              <a:latin typeface="Arial"/>
            </a:endParaRPr>
          </a:p>
          <a:p>
            <a:pPr>
              <a:lnSpc>
                <a:spcPct val="100000"/>
              </a:lnSpc>
              <a:buNone/>
            </a:pPr>
            <a:endParaRPr b="0" lang="en-US" sz="2800" spc="-1" strike="noStrike">
              <a:latin typeface="Arial"/>
            </a:endParaRPr>
          </a:p>
          <a:p>
            <a:pPr>
              <a:lnSpc>
                <a:spcPct val="100000"/>
              </a:lnSpc>
              <a:buNone/>
            </a:pPr>
            <a:r>
              <a:rPr b="0" lang="en-US" sz="2800" spc="-1" strike="noStrike">
                <a:solidFill>
                  <a:srgbClr val="000000"/>
                </a:solidFill>
                <a:latin typeface="Arial"/>
                <a:ea typeface="DejaVu Sans"/>
              </a:rPr>
              <a:t>- Spacing on 70cm is 150 kHz </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 descr=""/>
          <p:cNvPicPr/>
          <p:nvPr/>
        </p:nvPicPr>
        <p:blipFill>
          <a:blip r:embed="rId1"/>
          <a:stretch/>
        </p:blipFill>
        <p:spPr>
          <a:xfrm>
            <a:off x="1221840" y="1410840"/>
            <a:ext cx="7698600" cy="2652120"/>
          </a:xfrm>
          <a:prstGeom prst="rect">
            <a:avLst/>
          </a:prstGeom>
          <a:ln w="0">
            <a:noFill/>
          </a:ln>
        </p:spPr>
      </p:pic>
      <p:sp>
        <p:nvSpPr>
          <p:cNvPr id="91" name=""/>
          <p:cNvSpPr/>
          <p:nvPr/>
        </p:nvSpPr>
        <p:spPr>
          <a:xfrm>
            <a:off x="228600" y="685800"/>
            <a:ext cx="9591840" cy="477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800" spc="-1" strike="noStrike">
                <a:solidFill>
                  <a:srgbClr val="000000"/>
                </a:solidFill>
                <a:latin typeface="Arial"/>
                <a:ea typeface="DejaVu Sans"/>
              </a:rPr>
              <a:t>ICOM IC-2730A mobile vhf/uhf transceiver specifications</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380</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2025-05-13T20:42:25Z</dcterms:created>
  <dc:creator/>
  <dc:description/>
  <dc:language>en-US</dc:language>
  <cp:lastModifiedBy/>
  <dcterms:modified xsi:type="dcterms:W3CDTF">2025-05-21T12:39:32Z</dcterms:modified>
  <cp:revision>119</cp:revision>
  <dc:subject/>
  <dc:title/>
</cp:coreProperties>
</file>

<file path=docProps/custom.xml><?xml version="1.0" encoding="utf-8"?>
<Properties xmlns="http://schemas.openxmlformats.org/officeDocument/2006/custom-properties" xmlns:vt="http://schemas.openxmlformats.org/officeDocument/2006/docPropsVTypes"/>
</file>