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71" r:id="rId7"/>
    <p:sldId id="261" r:id="rId8"/>
    <p:sldId id="274" r:id="rId9"/>
    <p:sldId id="272" r:id="rId10"/>
    <p:sldId id="273" r:id="rId11"/>
    <p:sldId id="275" r:id="rId12"/>
    <p:sldId id="258" r:id="rId13"/>
    <p:sldId id="262" r:id="rId14"/>
    <p:sldId id="276"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EFB"/>
    <a:srgbClr val="EA701D"/>
    <a:srgbClr val="E564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635A18-57C7-4608-BD2D-5D6CFC93A2C5}" v="2" dt="2024-03-26T19:26:57.2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1042"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50446B-79E9-4286-950F-5474BED788BC}"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44154B63-61D8-4168-B7B9-5784D810F9C9}" type="slidenum">
              <a:rPr lang="en-US" smtClean="0"/>
              <a:t>‹#›</a:t>
            </a:fld>
            <a:endParaRPr lang="en-US" dirty="0"/>
          </a:p>
        </p:txBody>
      </p:sp>
    </p:spTree>
    <p:extLst>
      <p:ext uri="{BB962C8B-B14F-4D97-AF65-F5344CB8AC3E}">
        <p14:creationId xmlns:p14="http://schemas.microsoft.com/office/powerpoint/2010/main" val="4208095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50446B-79E9-4286-950F-5474BED788BC}" type="datetimeFigureOut">
              <a:rPr lang="en-US" smtClean="0"/>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44154B63-61D8-4168-B7B9-5784D810F9C9}" type="slidenum">
              <a:rPr lang="en-US" smtClean="0"/>
              <a:t>‹#›</a:t>
            </a:fld>
            <a:endParaRPr lang="en-US" dirty="0"/>
          </a:p>
        </p:txBody>
      </p:sp>
    </p:spTree>
    <p:extLst>
      <p:ext uri="{BB962C8B-B14F-4D97-AF65-F5344CB8AC3E}">
        <p14:creationId xmlns:p14="http://schemas.microsoft.com/office/powerpoint/2010/main" val="3741247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50446B-79E9-4286-950F-5474BED788BC}" type="datetimeFigureOut">
              <a:rPr lang="en-US" smtClean="0"/>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44154B63-61D8-4168-B7B9-5784D810F9C9}" type="slidenum">
              <a:rPr lang="en-US" smtClean="0"/>
              <a:t>‹#›</a:t>
            </a:fld>
            <a:endParaRPr lang="en-US" dirty="0"/>
          </a:p>
        </p:txBody>
      </p:sp>
    </p:spTree>
    <p:extLst>
      <p:ext uri="{BB962C8B-B14F-4D97-AF65-F5344CB8AC3E}">
        <p14:creationId xmlns:p14="http://schemas.microsoft.com/office/powerpoint/2010/main" val="3588247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50446B-79E9-4286-950F-5474BED788BC}" type="datetimeFigureOut">
              <a:rPr lang="en-US" smtClean="0"/>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4154B63-61D8-4168-B7B9-5784D810F9C9}"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939188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50446B-79E9-4286-950F-5474BED788BC}" type="datetimeFigureOut">
              <a:rPr lang="en-US" smtClean="0"/>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4154B63-61D8-4168-B7B9-5784D810F9C9}" type="slidenum">
              <a:rPr lang="en-US" smtClean="0"/>
              <a:t>‹#›</a:t>
            </a:fld>
            <a:endParaRPr lang="en-US" dirty="0"/>
          </a:p>
        </p:txBody>
      </p:sp>
    </p:spTree>
    <p:extLst>
      <p:ext uri="{BB962C8B-B14F-4D97-AF65-F5344CB8AC3E}">
        <p14:creationId xmlns:p14="http://schemas.microsoft.com/office/powerpoint/2010/main" val="569587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E50446B-79E9-4286-950F-5474BED788BC}" type="datetimeFigureOut">
              <a:rPr lang="en-US" smtClean="0"/>
              <a:t>9/13/2025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154B63-61D8-4168-B7B9-5784D810F9C9}" type="slidenum">
              <a:rPr lang="en-US" smtClean="0"/>
              <a:t>‹#›</a:t>
            </a:fld>
            <a:endParaRPr lang="en-US" dirty="0"/>
          </a:p>
        </p:txBody>
      </p:sp>
    </p:spTree>
    <p:extLst>
      <p:ext uri="{BB962C8B-B14F-4D97-AF65-F5344CB8AC3E}">
        <p14:creationId xmlns:p14="http://schemas.microsoft.com/office/powerpoint/2010/main" val="571935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E50446B-79E9-4286-950F-5474BED788BC}" type="datetimeFigureOut">
              <a:rPr lang="en-US" smtClean="0"/>
              <a:t>9/13/2025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154B63-61D8-4168-B7B9-5784D810F9C9}" type="slidenum">
              <a:rPr lang="en-US" smtClean="0"/>
              <a:t>‹#›</a:t>
            </a:fld>
            <a:endParaRPr lang="en-US" dirty="0"/>
          </a:p>
        </p:txBody>
      </p:sp>
    </p:spTree>
    <p:extLst>
      <p:ext uri="{BB962C8B-B14F-4D97-AF65-F5344CB8AC3E}">
        <p14:creationId xmlns:p14="http://schemas.microsoft.com/office/powerpoint/2010/main" val="383551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50446B-79E9-4286-950F-5474BED788BC}"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154B63-61D8-4168-B7B9-5784D810F9C9}" type="slidenum">
              <a:rPr lang="en-US" smtClean="0"/>
              <a:t>‹#›</a:t>
            </a:fld>
            <a:endParaRPr lang="en-US" dirty="0"/>
          </a:p>
        </p:txBody>
      </p:sp>
    </p:spTree>
    <p:extLst>
      <p:ext uri="{BB962C8B-B14F-4D97-AF65-F5344CB8AC3E}">
        <p14:creationId xmlns:p14="http://schemas.microsoft.com/office/powerpoint/2010/main" val="2553005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E50446B-79E9-4286-950F-5474BED788BC}" type="datetimeFigureOut">
              <a:rPr lang="en-US" smtClean="0"/>
              <a:t>9/13/2025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4154B63-61D8-4168-B7B9-5784D810F9C9}" type="slidenum">
              <a:rPr lang="en-US" smtClean="0"/>
              <a:t>‹#›</a:t>
            </a:fld>
            <a:endParaRPr lang="en-US" dirty="0"/>
          </a:p>
        </p:txBody>
      </p:sp>
    </p:spTree>
    <p:extLst>
      <p:ext uri="{BB962C8B-B14F-4D97-AF65-F5344CB8AC3E}">
        <p14:creationId xmlns:p14="http://schemas.microsoft.com/office/powerpoint/2010/main" val="1422282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50446B-79E9-4286-950F-5474BED788BC}"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154B63-61D8-4168-B7B9-5784D810F9C9}" type="slidenum">
              <a:rPr lang="en-US" smtClean="0"/>
              <a:t>‹#›</a:t>
            </a:fld>
            <a:endParaRPr lang="en-US" dirty="0"/>
          </a:p>
        </p:txBody>
      </p:sp>
    </p:spTree>
    <p:extLst>
      <p:ext uri="{BB962C8B-B14F-4D97-AF65-F5344CB8AC3E}">
        <p14:creationId xmlns:p14="http://schemas.microsoft.com/office/powerpoint/2010/main" val="3554107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50446B-79E9-4286-950F-5474BED788BC}"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44154B63-61D8-4168-B7B9-5784D810F9C9}" type="slidenum">
              <a:rPr lang="en-US" smtClean="0"/>
              <a:t>‹#›</a:t>
            </a:fld>
            <a:endParaRPr lang="en-US" dirty="0"/>
          </a:p>
        </p:txBody>
      </p:sp>
    </p:spTree>
    <p:extLst>
      <p:ext uri="{BB962C8B-B14F-4D97-AF65-F5344CB8AC3E}">
        <p14:creationId xmlns:p14="http://schemas.microsoft.com/office/powerpoint/2010/main" val="570880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50446B-79E9-4286-950F-5474BED788BC}" type="datetimeFigureOut">
              <a:rPr lang="en-US" smtClean="0"/>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154B63-61D8-4168-B7B9-5784D810F9C9}" type="slidenum">
              <a:rPr lang="en-US" smtClean="0"/>
              <a:t>‹#›</a:t>
            </a:fld>
            <a:endParaRPr lang="en-US" dirty="0"/>
          </a:p>
        </p:txBody>
      </p:sp>
    </p:spTree>
    <p:extLst>
      <p:ext uri="{BB962C8B-B14F-4D97-AF65-F5344CB8AC3E}">
        <p14:creationId xmlns:p14="http://schemas.microsoft.com/office/powerpoint/2010/main" val="205353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50446B-79E9-4286-950F-5474BED788BC}" type="datetimeFigureOut">
              <a:rPr lang="en-US" smtClean="0"/>
              <a:t>9/13/2025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154B63-61D8-4168-B7B9-5784D810F9C9}" type="slidenum">
              <a:rPr lang="en-US" smtClean="0"/>
              <a:t>‹#›</a:t>
            </a:fld>
            <a:endParaRPr lang="en-US" dirty="0"/>
          </a:p>
        </p:txBody>
      </p:sp>
    </p:spTree>
    <p:extLst>
      <p:ext uri="{BB962C8B-B14F-4D97-AF65-F5344CB8AC3E}">
        <p14:creationId xmlns:p14="http://schemas.microsoft.com/office/powerpoint/2010/main" val="3266199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50446B-79E9-4286-950F-5474BED788BC}" type="datetimeFigureOut">
              <a:rPr lang="en-US" smtClean="0"/>
              <a:t>9/13/2025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154B63-61D8-4168-B7B9-5784D810F9C9}" type="slidenum">
              <a:rPr lang="en-US" smtClean="0"/>
              <a:t>‹#›</a:t>
            </a:fld>
            <a:endParaRPr lang="en-US" dirty="0"/>
          </a:p>
        </p:txBody>
      </p:sp>
    </p:spTree>
    <p:extLst>
      <p:ext uri="{BB962C8B-B14F-4D97-AF65-F5344CB8AC3E}">
        <p14:creationId xmlns:p14="http://schemas.microsoft.com/office/powerpoint/2010/main" val="1882845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E50446B-79E9-4286-950F-5474BED788BC}" type="datetimeFigureOut">
              <a:rPr lang="en-US" smtClean="0"/>
              <a:t>9/13/2025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154B63-61D8-4168-B7B9-5784D810F9C9}" type="slidenum">
              <a:rPr lang="en-US" smtClean="0"/>
              <a:t>‹#›</a:t>
            </a:fld>
            <a:endParaRPr lang="en-US" dirty="0"/>
          </a:p>
        </p:txBody>
      </p:sp>
    </p:spTree>
    <p:extLst>
      <p:ext uri="{BB962C8B-B14F-4D97-AF65-F5344CB8AC3E}">
        <p14:creationId xmlns:p14="http://schemas.microsoft.com/office/powerpoint/2010/main" val="1767667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50446B-79E9-4286-950F-5474BED788BC}" type="datetimeFigureOut">
              <a:rPr lang="en-US" smtClean="0"/>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154B63-61D8-4168-B7B9-5784D810F9C9}" type="slidenum">
              <a:rPr lang="en-US" smtClean="0"/>
              <a:t>‹#›</a:t>
            </a:fld>
            <a:endParaRPr lang="en-US" dirty="0"/>
          </a:p>
        </p:txBody>
      </p:sp>
    </p:spTree>
    <p:extLst>
      <p:ext uri="{BB962C8B-B14F-4D97-AF65-F5344CB8AC3E}">
        <p14:creationId xmlns:p14="http://schemas.microsoft.com/office/powerpoint/2010/main" val="1967291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50446B-79E9-4286-950F-5474BED788BC}" type="datetimeFigureOut">
              <a:rPr lang="en-US" smtClean="0"/>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154B63-61D8-4168-B7B9-5784D810F9C9}" type="slidenum">
              <a:rPr lang="en-US" smtClean="0"/>
              <a:t>‹#›</a:t>
            </a:fld>
            <a:endParaRPr lang="en-US" dirty="0"/>
          </a:p>
        </p:txBody>
      </p:sp>
    </p:spTree>
    <p:extLst>
      <p:ext uri="{BB962C8B-B14F-4D97-AF65-F5344CB8AC3E}">
        <p14:creationId xmlns:p14="http://schemas.microsoft.com/office/powerpoint/2010/main" val="2138749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E50446B-79E9-4286-950F-5474BED788BC}" type="datetimeFigureOut">
              <a:rPr lang="en-US" smtClean="0"/>
              <a:t>9/13/2025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4154B63-61D8-4168-B7B9-5784D810F9C9}" type="slidenum">
              <a:rPr lang="en-US" smtClean="0"/>
              <a:t>‹#›</a:t>
            </a:fld>
            <a:endParaRPr lang="en-US" dirty="0"/>
          </a:p>
        </p:txBody>
      </p:sp>
    </p:spTree>
    <p:extLst>
      <p:ext uri="{BB962C8B-B14F-4D97-AF65-F5344CB8AC3E}">
        <p14:creationId xmlns:p14="http://schemas.microsoft.com/office/powerpoint/2010/main" val="40862868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df.virginia.gov/pdf/Regulations/VDF-Height-Weight-Requirements.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va.ng.mil/Va-Defense-Force/" TargetMode="External"/><Relationship Id="rId2" Type="http://schemas.openxmlformats.org/officeDocument/2006/relationships/hyperlink" Target="mailto:patrick.mccaul.vdf@gmail.com"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vdf.virginia.gov/vdf-recruit-information-form/" TargetMode="External"/><Relationship Id="rId4" Type="http://schemas.openxmlformats.org/officeDocument/2006/relationships/hyperlink" Target="https://vdf.virginia.gov/"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CA1E0-0727-4D30-BFA3-616915B53960}"/>
              </a:ext>
            </a:extLst>
          </p:cNvPr>
          <p:cNvSpPr>
            <a:spLocks noGrp="1"/>
          </p:cNvSpPr>
          <p:nvPr>
            <p:ph type="ctrTitle"/>
          </p:nvPr>
        </p:nvSpPr>
        <p:spPr/>
        <p:txBody>
          <a:bodyPr/>
          <a:lstStyle/>
          <a:p>
            <a:r>
              <a:rPr lang="en-US" dirty="0"/>
              <a:t>Virginia Defense Force</a:t>
            </a:r>
          </a:p>
        </p:txBody>
      </p:sp>
      <p:pic>
        <p:nvPicPr>
          <p:cNvPr id="1026" name="Picture 2" descr="See the source image">
            <a:extLst>
              <a:ext uri="{FF2B5EF4-FFF2-40B4-BE49-F238E27FC236}">
                <a16:creationId xmlns:a16="http://schemas.microsoft.com/office/drawing/2014/main" id="{DAF1F331-C9C3-42C1-BA7E-683F08453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4613" y="2800082"/>
            <a:ext cx="871537" cy="1276618"/>
          </a:xfrm>
          <a:prstGeom prst="rect">
            <a:avLst/>
          </a:prstGeom>
          <a:noFill/>
          <a:ln>
            <a:noFill/>
          </a:ln>
          <a:effectLst>
            <a:outerShdw blurRad="107950" dist="12700" dir="5400000" algn="ctr">
              <a:srgbClr val="000000"/>
            </a:outerShdw>
          </a:effectLst>
          <a:extLst>
            <a:ext uri="{909E8E84-426E-40DD-AFC4-6F175D3DCCD1}">
              <a14:hiddenFill xmlns:a14="http://schemas.microsoft.com/office/drawing/2010/main">
                <a:solidFill>
                  <a:srgbClr val="FFFFFF"/>
                </a:solidFill>
              </a14:hiddenFill>
            </a:ext>
          </a:extLst>
        </p:spPr>
      </p:pic>
      <p:pic>
        <p:nvPicPr>
          <p:cNvPr id="10" name="Picture 9" descr="See the source image">
            <a:extLst>
              <a:ext uri="{FF2B5EF4-FFF2-40B4-BE49-F238E27FC236}">
                <a16:creationId xmlns:a16="http://schemas.microsoft.com/office/drawing/2014/main" id="{79F4D9B5-7AEB-4323-95B2-86E14C1480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935" y="176232"/>
            <a:ext cx="1605915" cy="1605915"/>
          </a:xfrm>
          <a:prstGeom prst="ellipse">
            <a:avLst/>
          </a:prstGeom>
          <a:noFill/>
          <a:ln>
            <a:noFill/>
          </a:ln>
          <a:effectLst>
            <a:outerShdw blurRad="107950" dist="12700" dir="5400000" algn="ctr">
              <a:srgbClr val="000000"/>
            </a:outerShdw>
          </a:effectLst>
        </p:spPr>
      </p:pic>
    </p:spTree>
    <p:extLst>
      <p:ext uri="{BB962C8B-B14F-4D97-AF65-F5344CB8AC3E}">
        <p14:creationId xmlns:p14="http://schemas.microsoft.com/office/powerpoint/2010/main" val="2082544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9236-3303-44BC-9D2C-73D0FBEBF93F}"/>
              </a:ext>
            </a:extLst>
          </p:cNvPr>
          <p:cNvSpPr>
            <a:spLocks noGrp="1"/>
          </p:cNvSpPr>
          <p:nvPr>
            <p:ph type="title"/>
          </p:nvPr>
        </p:nvSpPr>
        <p:spPr/>
        <p:txBody>
          <a:bodyPr/>
          <a:lstStyle/>
          <a:p>
            <a:r>
              <a:rPr lang="en-US" dirty="0"/>
              <a:t>Enlistment Eligibility</a:t>
            </a:r>
          </a:p>
        </p:txBody>
      </p:sp>
      <p:sp>
        <p:nvSpPr>
          <p:cNvPr id="3" name="Content Placeholder 2">
            <a:extLst>
              <a:ext uri="{FF2B5EF4-FFF2-40B4-BE49-F238E27FC236}">
                <a16:creationId xmlns:a16="http://schemas.microsoft.com/office/drawing/2014/main" id="{70DA52B9-BC37-47AA-B88A-64345DC9B3ED}"/>
              </a:ext>
            </a:extLst>
          </p:cNvPr>
          <p:cNvSpPr>
            <a:spLocks noGrp="1"/>
          </p:cNvSpPr>
          <p:nvPr>
            <p:ph idx="1"/>
          </p:nvPr>
        </p:nvSpPr>
        <p:spPr>
          <a:xfrm>
            <a:off x="503674" y="2492738"/>
            <a:ext cx="11279615" cy="3721027"/>
          </a:xfrm>
        </p:spPr>
        <p:txBody>
          <a:bodyPr vert="horz" lIns="91440" tIns="45720" rIns="91440" bIns="45720" rtlCol="0" anchor="t">
            <a:normAutofit/>
          </a:bodyPr>
          <a:lstStyle/>
          <a:p>
            <a:pPr fontAlgn="base"/>
            <a:r>
              <a:rPr lang="en-US" dirty="0"/>
              <a:t>Legal Resident of the United States and the Commonwealth of Virginia.</a:t>
            </a:r>
          </a:p>
          <a:p>
            <a:pPr fontAlgn="base"/>
            <a:r>
              <a:rPr lang="en-US" dirty="0"/>
              <a:t>A valid Social Security number.</a:t>
            </a:r>
          </a:p>
          <a:p>
            <a:pPr fontAlgn="base"/>
            <a:r>
              <a:rPr lang="en-US" dirty="0"/>
              <a:t>Age 16 to 65 (Minors require written consent of parent or legal guardian).</a:t>
            </a:r>
          </a:p>
          <a:p>
            <a:pPr fontAlgn="base"/>
            <a:r>
              <a:rPr lang="en-US" dirty="0"/>
              <a:t>Physical ability to perform in any assigned billet.</a:t>
            </a:r>
          </a:p>
          <a:p>
            <a:pPr fontAlgn="base"/>
            <a:r>
              <a:rPr lang="en-US" dirty="0"/>
              <a:t>No felony convictions.</a:t>
            </a:r>
          </a:p>
          <a:p>
            <a:pPr fontAlgn="base"/>
            <a:r>
              <a:rPr lang="en-US" dirty="0"/>
              <a:t>Good moral character.</a:t>
            </a:r>
          </a:p>
          <a:p>
            <a:pPr fontAlgn="base"/>
            <a:r>
              <a:rPr lang="en-US" dirty="0">
                <a:hlinkClick r:id="rId2"/>
              </a:rPr>
              <a:t>Height-Weight Requirements for Recruitment into the VDF</a:t>
            </a:r>
            <a:endParaRPr lang="en-US" dirty="0"/>
          </a:p>
          <a:p>
            <a:pPr>
              <a:spcBef>
                <a:spcPts val="0"/>
              </a:spcBef>
            </a:pPr>
            <a:endParaRPr lang="en-US" sz="1800" dirty="0">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a:endParaRPr>
          </a:p>
          <a:p>
            <a:pPr marL="0" marR="0" indent="0">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pic>
        <p:nvPicPr>
          <p:cNvPr id="2050" name="Picture 2" descr="See the source image">
            <a:extLst>
              <a:ext uri="{FF2B5EF4-FFF2-40B4-BE49-F238E27FC236}">
                <a16:creationId xmlns:a16="http://schemas.microsoft.com/office/drawing/2014/main" id="{65CAD97D-EDBA-4CCB-9D49-D41594EB3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4238" y="800100"/>
            <a:ext cx="676275" cy="990600"/>
          </a:xfrm>
          <a:prstGeom prst="rect">
            <a:avLst/>
          </a:prstGeom>
          <a:noFill/>
          <a:ln>
            <a:noFill/>
          </a:ln>
          <a:effectLst>
            <a:outerShdw blurRad="107950" dist="12700" dir="5400000" algn="ctr">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641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1EFC1-D9FE-2F5C-39FB-31F7FFA673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FF7B54-77F5-7BA7-F4C8-C4A87057F82E}"/>
              </a:ext>
            </a:extLst>
          </p:cNvPr>
          <p:cNvSpPr>
            <a:spLocks noGrp="1"/>
          </p:cNvSpPr>
          <p:nvPr>
            <p:ph type="title"/>
          </p:nvPr>
        </p:nvSpPr>
        <p:spPr/>
        <p:txBody>
          <a:bodyPr/>
          <a:lstStyle/>
          <a:p>
            <a:r>
              <a:rPr lang="en-US" dirty="0"/>
              <a:t>Virginia Defense Force</a:t>
            </a:r>
          </a:p>
        </p:txBody>
      </p:sp>
      <p:sp>
        <p:nvSpPr>
          <p:cNvPr id="3" name="Content Placeholder 2">
            <a:extLst>
              <a:ext uri="{FF2B5EF4-FFF2-40B4-BE49-F238E27FC236}">
                <a16:creationId xmlns:a16="http://schemas.microsoft.com/office/drawing/2014/main" id="{186B414B-C7AF-809A-FB76-51ED7924CEF8}"/>
              </a:ext>
            </a:extLst>
          </p:cNvPr>
          <p:cNvSpPr>
            <a:spLocks noGrp="1"/>
          </p:cNvSpPr>
          <p:nvPr>
            <p:ph idx="1"/>
          </p:nvPr>
        </p:nvSpPr>
        <p:spPr>
          <a:xfrm>
            <a:off x="680321" y="2243354"/>
            <a:ext cx="9613861" cy="3599316"/>
          </a:xfrm>
        </p:spPr>
        <p:txBody>
          <a:bodyPr>
            <a:normAutofit/>
          </a:bodyPr>
          <a:lstStyle/>
          <a:p>
            <a:pPr marL="0" indent="0" algn="ctr">
              <a:buNone/>
            </a:pPr>
            <a:endParaRPr lang="en-US" dirty="0"/>
          </a:p>
          <a:p>
            <a:pPr marL="0" indent="0">
              <a:buNone/>
            </a:pPr>
            <a:r>
              <a:rPr lang="en-US" dirty="0"/>
              <a:t>Resources:</a:t>
            </a:r>
          </a:p>
          <a:p>
            <a:r>
              <a:rPr lang="en-US" dirty="0"/>
              <a:t>1LT Patrick McCaul</a:t>
            </a:r>
          </a:p>
          <a:p>
            <a:pPr lvl="1"/>
            <a:r>
              <a:rPr lang="en-US" sz="2400" dirty="0">
                <a:hlinkClick r:id="rId2"/>
              </a:rPr>
              <a:t>patrick.mccaul.vdf@gmail.com</a:t>
            </a:r>
            <a:endParaRPr lang="en-US" sz="2400" dirty="0"/>
          </a:p>
          <a:p>
            <a:pPr lvl="1"/>
            <a:r>
              <a:rPr lang="en-US" sz="2400" dirty="0"/>
              <a:t>540-331-1353</a:t>
            </a:r>
            <a:endParaRPr lang="en-US" sz="2400" dirty="0">
              <a:hlinkClick r:id="rId3"/>
            </a:endParaRPr>
          </a:p>
          <a:p>
            <a:r>
              <a:rPr lang="en-US" dirty="0">
                <a:hlinkClick r:id="rId3"/>
              </a:rPr>
              <a:t>Virginia Defense Force</a:t>
            </a:r>
            <a:endParaRPr lang="en-US" dirty="0"/>
          </a:p>
          <a:p>
            <a:r>
              <a:rPr lang="en-US" dirty="0">
                <a:hlinkClick r:id="rId4"/>
              </a:rPr>
              <a:t>Virginia Defense Force – Virginians Serving Virginians</a:t>
            </a:r>
            <a:endParaRPr lang="en-US" dirty="0"/>
          </a:p>
          <a:p>
            <a:r>
              <a:rPr lang="en-US" dirty="0">
                <a:hlinkClick r:id="rId5"/>
              </a:rPr>
              <a:t>VDF Recruit Information Form – Virginia Defense Force</a:t>
            </a:r>
            <a:endParaRPr lang="en-US" dirty="0"/>
          </a:p>
          <a:p>
            <a:pPr marL="0" indent="0">
              <a:buNone/>
            </a:pPr>
            <a:endParaRPr lang="en-US" dirty="0"/>
          </a:p>
        </p:txBody>
      </p:sp>
      <p:pic>
        <p:nvPicPr>
          <p:cNvPr id="2050" name="Picture 2" descr="See the source image">
            <a:extLst>
              <a:ext uri="{FF2B5EF4-FFF2-40B4-BE49-F238E27FC236}">
                <a16:creationId xmlns:a16="http://schemas.microsoft.com/office/drawing/2014/main" id="{B0D414FE-18BA-7490-B635-1D8C1EBE1D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4238" y="800100"/>
            <a:ext cx="676275" cy="990600"/>
          </a:xfrm>
          <a:prstGeom prst="rect">
            <a:avLst/>
          </a:prstGeom>
          <a:noFill/>
          <a:ln>
            <a:noFill/>
          </a:ln>
          <a:effectLst>
            <a:outerShdw blurRad="107950" dist="12700" dir="5400000" algn="ctr">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778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9236-3303-44BC-9D2C-73D0FBEBF93F}"/>
              </a:ext>
            </a:extLst>
          </p:cNvPr>
          <p:cNvSpPr>
            <a:spLocks noGrp="1"/>
          </p:cNvSpPr>
          <p:nvPr>
            <p:ph type="title"/>
          </p:nvPr>
        </p:nvSpPr>
        <p:spPr/>
        <p:txBody>
          <a:bodyPr/>
          <a:lstStyle/>
          <a:p>
            <a:r>
              <a:rPr lang="en-US" dirty="0"/>
              <a:t>Virginia Defense Force</a:t>
            </a:r>
          </a:p>
        </p:txBody>
      </p:sp>
      <p:sp>
        <p:nvSpPr>
          <p:cNvPr id="3" name="Content Placeholder 2">
            <a:extLst>
              <a:ext uri="{FF2B5EF4-FFF2-40B4-BE49-F238E27FC236}">
                <a16:creationId xmlns:a16="http://schemas.microsoft.com/office/drawing/2014/main" id="{70DA52B9-BC37-47AA-B88A-64345DC9B3ED}"/>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3600" b="1" dirty="0">
                <a:effectLst>
                  <a:outerShdw blurRad="38100" dist="38100" dir="2700000" algn="tl">
                    <a:srgbClr val="000000">
                      <a:alpha val="43137"/>
                    </a:srgbClr>
                  </a:outerShdw>
                </a:effectLst>
              </a:rPr>
              <a:t>Questions?</a:t>
            </a:r>
          </a:p>
        </p:txBody>
      </p:sp>
      <p:pic>
        <p:nvPicPr>
          <p:cNvPr id="2050" name="Picture 2" descr="See the source image">
            <a:extLst>
              <a:ext uri="{FF2B5EF4-FFF2-40B4-BE49-F238E27FC236}">
                <a16:creationId xmlns:a16="http://schemas.microsoft.com/office/drawing/2014/main" id="{65CAD97D-EDBA-4CCB-9D49-D41594EB3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4238" y="800100"/>
            <a:ext cx="676275" cy="990600"/>
          </a:xfrm>
          <a:prstGeom prst="rect">
            <a:avLst/>
          </a:prstGeom>
          <a:noFill/>
          <a:ln>
            <a:noFill/>
          </a:ln>
          <a:effectLst>
            <a:outerShdw blurRad="107950" dist="12700" dir="5400000" algn="ctr">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359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9236-3303-44BC-9D2C-73D0FBEBF93F}"/>
              </a:ext>
            </a:extLst>
          </p:cNvPr>
          <p:cNvSpPr>
            <a:spLocks noGrp="1"/>
          </p:cNvSpPr>
          <p:nvPr>
            <p:ph type="title"/>
          </p:nvPr>
        </p:nvSpPr>
        <p:spPr/>
        <p:txBody>
          <a:bodyPr/>
          <a:lstStyle/>
          <a:p>
            <a:r>
              <a:rPr lang="en-US" dirty="0"/>
              <a:t>What is the VDF?</a:t>
            </a:r>
          </a:p>
        </p:txBody>
      </p:sp>
      <p:sp>
        <p:nvSpPr>
          <p:cNvPr id="3" name="Content Placeholder 2">
            <a:extLst>
              <a:ext uri="{FF2B5EF4-FFF2-40B4-BE49-F238E27FC236}">
                <a16:creationId xmlns:a16="http://schemas.microsoft.com/office/drawing/2014/main" id="{70DA52B9-BC37-47AA-B88A-64345DC9B3ED}"/>
              </a:ext>
            </a:extLst>
          </p:cNvPr>
          <p:cNvSpPr>
            <a:spLocks noGrp="1"/>
          </p:cNvSpPr>
          <p:nvPr>
            <p:ph idx="1"/>
          </p:nvPr>
        </p:nvSpPr>
        <p:spPr/>
        <p:txBody>
          <a:bodyPr vert="horz" lIns="91440" tIns="45720" rIns="91440" bIns="45720" rtlCol="0" anchor="t">
            <a:normAutofit/>
          </a:bodyPr>
          <a:lstStyle/>
          <a:p>
            <a:pPr marL="0" marR="0" lvl="0" indent="0">
              <a:spcBef>
                <a:spcPts val="0"/>
              </a:spcBef>
              <a:spcAft>
                <a:spcPts val="65"/>
              </a:spcAft>
              <a:buNone/>
            </a:pPr>
            <a:r>
              <a:rPr lang="en-US" sz="2800" dirty="0">
                <a:effectLst>
                  <a:outerShdw blurRad="38100" dist="38100" dir="2700000" algn="tl">
                    <a:srgbClr val="000000">
                      <a:alpha val="43137"/>
                    </a:srgbClr>
                  </a:outerShdw>
                </a:effectLst>
              </a:rPr>
              <a:t>The Virginia Defense Force is authorized by Section 44-54.4 of the Code of Virginia as the all-volunteer reserve of the Virginia National Guard, and the VDF serves as a force multiplier integrated into all VNG domestic operations.</a:t>
            </a:r>
            <a:endParaRPr lang="en-US"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indent="0">
              <a:buNone/>
            </a:pPr>
            <a:r>
              <a:rPr lang="en-US" sz="2800" dirty="0">
                <a:effectLst>
                  <a:outerShdw blurRad="38100" dist="38100" dir="2700000" algn="tl">
                    <a:srgbClr val="000000">
                      <a:alpha val="43137"/>
                    </a:srgbClr>
                  </a:outerShdw>
                </a:effectLst>
              </a:rPr>
              <a:t>We are the third branch of the Virginia Department of Military Affairs (DMA), along with the Virginia National Guard and the Virginia Air National Guard. </a:t>
            </a:r>
          </a:p>
        </p:txBody>
      </p:sp>
      <p:pic>
        <p:nvPicPr>
          <p:cNvPr id="2050" name="Picture 2" descr="See the source image">
            <a:extLst>
              <a:ext uri="{FF2B5EF4-FFF2-40B4-BE49-F238E27FC236}">
                <a16:creationId xmlns:a16="http://schemas.microsoft.com/office/drawing/2014/main" id="{65CAD97D-EDBA-4CCB-9D49-D41594EB3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4238" y="806242"/>
            <a:ext cx="676275" cy="990600"/>
          </a:xfrm>
          <a:prstGeom prst="rect">
            <a:avLst/>
          </a:prstGeom>
          <a:noFill/>
          <a:ln>
            <a:noFill/>
          </a:ln>
          <a:effectLst>
            <a:outerShdw blurRad="107950" dist="12700" dir="5400000" algn="ctr">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876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6BFE0-1393-4C5F-7F15-0AED6743B0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D8927C-C85D-053B-1234-38869FF9B7E0}"/>
              </a:ext>
            </a:extLst>
          </p:cNvPr>
          <p:cNvSpPr>
            <a:spLocks noGrp="1"/>
          </p:cNvSpPr>
          <p:nvPr>
            <p:ph type="title"/>
          </p:nvPr>
        </p:nvSpPr>
        <p:spPr/>
        <p:txBody>
          <a:bodyPr/>
          <a:lstStyle/>
          <a:p>
            <a:r>
              <a:rPr lang="en-US" dirty="0"/>
              <a:t>VDF History:</a:t>
            </a:r>
          </a:p>
        </p:txBody>
      </p:sp>
      <p:sp>
        <p:nvSpPr>
          <p:cNvPr id="3" name="Content Placeholder 2">
            <a:extLst>
              <a:ext uri="{FF2B5EF4-FFF2-40B4-BE49-F238E27FC236}">
                <a16:creationId xmlns:a16="http://schemas.microsoft.com/office/drawing/2014/main" id="{3FAE1081-5155-BBE1-A211-11F1C731AE87}"/>
              </a:ext>
            </a:extLst>
          </p:cNvPr>
          <p:cNvSpPr>
            <a:spLocks noGrp="1"/>
          </p:cNvSpPr>
          <p:nvPr>
            <p:ph idx="1"/>
          </p:nvPr>
        </p:nvSpPr>
        <p:spPr>
          <a:xfrm>
            <a:off x="228600" y="2191398"/>
            <a:ext cx="11824855" cy="4084709"/>
          </a:xfrm>
        </p:spPr>
        <p:txBody>
          <a:bodyPr vert="horz" lIns="91440" tIns="45720" rIns="91440" bIns="45720" rtlCol="0" anchor="t">
            <a:noAutofit/>
          </a:bodyPr>
          <a:lstStyle/>
          <a:p>
            <a:pPr marL="0" indent="0" fontAlgn="base">
              <a:buNone/>
            </a:pPr>
            <a:r>
              <a:rPr lang="en-US" sz="1350" dirty="0">
                <a:effectLst>
                  <a:outerShdw blurRad="38100" dist="38100" dir="2700000" algn="tl">
                    <a:srgbClr val="000000">
                      <a:alpha val="43137"/>
                    </a:srgbClr>
                  </a:outerShdw>
                </a:effectLst>
              </a:rPr>
              <a:t>Virginia State Volunteers / Virginia Volunteers: 1917-1921</a:t>
            </a:r>
          </a:p>
          <a:p>
            <a:pPr fontAlgn="base"/>
            <a:r>
              <a:rPr lang="en-US" sz="1350" dirty="0">
                <a:effectLst>
                  <a:outerShdw blurRad="38100" dist="38100" dir="2700000" algn="tl">
                    <a:srgbClr val="000000">
                      <a:alpha val="43137"/>
                    </a:srgbClr>
                  </a:outerShdw>
                </a:effectLst>
              </a:rPr>
              <a:t>In response to the 1917 federalization of the Virginia National Guard , the Commonwealth of Virginia created the Virginia State Volunteers to support civil authorities. Soon renamed the Virginia Volunteers, the group guarded bridges, waterways, fuel storage areas, and public buildings and facilities during the war years, armed with surplus weapons dating back to 1876. With the return of the National Guard units after World War I, the last company of the Virginia Volunteers was deactivated in 1921. A total of 1,300 Virginians served in the Virginia Volunteers from 1917 to 1921.</a:t>
            </a:r>
          </a:p>
          <a:p>
            <a:pPr marL="0" indent="0" fontAlgn="base">
              <a:buNone/>
            </a:pPr>
            <a:r>
              <a:rPr lang="en-US" sz="1350" dirty="0">
                <a:effectLst>
                  <a:outerShdw blurRad="38100" dist="38100" dir="2700000" algn="tl">
                    <a:srgbClr val="000000">
                      <a:alpha val="43137"/>
                    </a:srgbClr>
                  </a:outerShdw>
                </a:effectLst>
              </a:rPr>
              <a:t>Virginia Protective Force / Virginia State Guard: 1941-1947</a:t>
            </a:r>
          </a:p>
          <a:p>
            <a:pPr fontAlgn="base"/>
            <a:r>
              <a:rPr lang="en-US" sz="1350" dirty="0">
                <a:effectLst>
                  <a:outerShdw blurRad="38100" dist="38100" dir="2700000" algn="tl">
                    <a:srgbClr val="000000">
                      <a:alpha val="43137"/>
                    </a:srgbClr>
                  </a:outerShdw>
                </a:effectLst>
              </a:rPr>
              <a:t>Following the 1940 Nazi defeat of the French army, Virginia Governor Price created the Virginia Defense Council to plan for the possibility that the Virginia National Guard could be federalized once again. Based on the recommendation of the council, Governor Price ordered the establishment of the Virginia Protective Force on January 2, 1941. Provided surplus M-1917 Enfield rifles and blue-grey wool uniforms made in the state’s penitentiaries, the Virginia Protective Force assumed the in-state missions of the Virginia National Guard when it was called to federal service. In 1944 the General Assembly changed the name of the Virginia Protective Force to the Virginia State Guard. With the return of the Virginia National Guard from overseas service, the Commonwealth deactivated the Virginia State Guard in June 1947. A total of 16,885 Virginians served in the Virginia Protective Force and Virginia State Guard from 1941 to 1947.</a:t>
            </a:r>
          </a:p>
          <a:p>
            <a:pPr marL="0" indent="0" fontAlgn="base">
              <a:buNone/>
            </a:pPr>
            <a:r>
              <a:rPr lang="en-US" sz="1350" dirty="0">
                <a:effectLst>
                  <a:outerShdw blurRad="38100" dist="38100" dir="2700000" algn="tl">
                    <a:srgbClr val="000000">
                      <a:alpha val="43137"/>
                    </a:srgbClr>
                  </a:outerShdw>
                </a:effectLst>
              </a:rPr>
              <a:t>Virginia State Guard / Virginia Defense Force: 1985-Present</a:t>
            </a:r>
          </a:p>
          <a:p>
            <a:pPr fontAlgn="base"/>
            <a:r>
              <a:rPr lang="en-US" sz="1350" dirty="0">
                <a:effectLst>
                  <a:outerShdw blurRad="38100" dist="38100" dir="2700000" algn="tl">
                    <a:srgbClr val="000000">
                      <a:alpha val="43137"/>
                    </a:srgbClr>
                  </a:outerShdw>
                </a:effectLst>
              </a:rPr>
              <a:t>The Total Force policies of the Department of Defense prompted changes to federal law in the mid-1980s, allowing states to establish military forces designated to assume the missions of their state National Guards in the event they were called to federal service. With planning dating back to 1981, the Commonwealth created the first units of the new Virginia State Guard in 1985 with same mission as its predecessors: support of civil authority. In 1989 the General Assembly renamed the Virginia State Guard the Virginia Defense Force.</a:t>
            </a:r>
          </a:p>
        </p:txBody>
      </p:sp>
      <p:pic>
        <p:nvPicPr>
          <p:cNvPr id="2050" name="Picture 2" descr="See the source image">
            <a:extLst>
              <a:ext uri="{FF2B5EF4-FFF2-40B4-BE49-F238E27FC236}">
                <a16:creationId xmlns:a16="http://schemas.microsoft.com/office/drawing/2014/main" id="{388D3F4C-1C2D-DA1F-B6D6-827955B14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4238" y="806242"/>
            <a:ext cx="676275" cy="990600"/>
          </a:xfrm>
          <a:prstGeom prst="rect">
            <a:avLst/>
          </a:prstGeom>
          <a:noFill/>
          <a:ln>
            <a:noFill/>
          </a:ln>
          <a:effectLst>
            <a:outerShdw blurRad="107950" dist="12700" dir="5400000" algn="ctr">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609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9236-3303-44BC-9D2C-73D0FBEBF93F}"/>
              </a:ext>
            </a:extLst>
          </p:cNvPr>
          <p:cNvSpPr>
            <a:spLocks noGrp="1"/>
          </p:cNvSpPr>
          <p:nvPr>
            <p:ph type="title"/>
          </p:nvPr>
        </p:nvSpPr>
        <p:spPr/>
        <p:txBody>
          <a:bodyPr/>
          <a:lstStyle/>
          <a:p>
            <a:r>
              <a:rPr lang="en-US" dirty="0"/>
              <a:t>What does the VDF Do?</a:t>
            </a:r>
          </a:p>
        </p:txBody>
      </p:sp>
      <p:sp>
        <p:nvSpPr>
          <p:cNvPr id="3" name="Content Placeholder 2">
            <a:extLst>
              <a:ext uri="{FF2B5EF4-FFF2-40B4-BE49-F238E27FC236}">
                <a16:creationId xmlns:a16="http://schemas.microsoft.com/office/drawing/2014/main" id="{70DA52B9-BC37-47AA-B88A-64345DC9B3ED}"/>
              </a:ext>
            </a:extLst>
          </p:cNvPr>
          <p:cNvSpPr>
            <a:spLocks noGrp="1"/>
          </p:cNvSpPr>
          <p:nvPr>
            <p:ph idx="1"/>
          </p:nvPr>
        </p:nvSpPr>
        <p:spPr>
          <a:xfrm>
            <a:off x="680321" y="2336872"/>
            <a:ext cx="9613861" cy="3648291"/>
          </a:xfrm>
        </p:spPr>
        <p:txBody>
          <a:bodyPr vert="horz" lIns="91440" tIns="45720" rIns="91440" bIns="45720" rtlCol="0" anchor="t">
            <a:normAutofit/>
          </a:bodyPr>
          <a:lstStyle/>
          <a:p>
            <a:pPr marL="0" indent="0">
              <a:spcBef>
                <a:spcPts val="0"/>
              </a:spcBef>
              <a:spcAft>
                <a:spcPts val="95"/>
              </a:spcAft>
              <a:buNone/>
            </a:pPr>
            <a:r>
              <a:rPr lang="en-US" sz="2800" dirty="0">
                <a:effectLst>
                  <a:outerShdw blurRad="38100" dist="38100" dir="2700000" algn="tl">
                    <a:srgbClr val="000000">
                      <a:alpha val="43137"/>
                    </a:srgbClr>
                  </a:outerShdw>
                </a:effectLst>
              </a:rPr>
              <a:t>The VDF’s primary lines of effort are operations center augmentation, interoperable communication, agency liaison and cyber network defense as well as direct support to the VNG with logistics, medical, chaplain, legal and public information capabilities.</a:t>
            </a:r>
          </a:p>
          <a:p>
            <a:pPr marL="0" indent="0">
              <a:spcBef>
                <a:spcPts val="0"/>
              </a:spcBef>
              <a:spcAft>
                <a:spcPts val="95"/>
              </a:spcAft>
              <a:buNone/>
            </a:pPr>
            <a:endParaRPr lang="en-US" sz="2800" dirty="0">
              <a:effectLst>
                <a:outerShdw blurRad="38100" dist="38100" dir="2700000" algn="tl">
                  <a:srgbClr val="000000">
                    <a:alpha val="43137"/>
                  </a:srgbClr>
                </a:outerShdw>
              </a:effectLst>
            </a:endParaRPr>
          </a:p>
          <a:p>
            <a:pPr marL="0" indent="0">
              <a:spcBef>
                <a:spcPts val="0"/>
              </a:spcBef>
              <a:spcAft>
                <a:spcPts val="95"/>
              </a:spcAft>
              <a:buNone/>
            </a:pPr>
            <a:r>
              <a:rPr lang="en-US" sz="2800" dirty="0">
                <a:effectLst>
                  <a:outerShdw blurRad="38100" dist="38100" dir="2700000" algn="tl">
                    <a:srgbClr val="000000">
                      <a:alpha val="43137"/>
                    </a:srgbClr>
                  </a:outerShdw>
                </a:effectLst>
              </a:rPr>
              <a:t>VDF Motto: “Virginians serving Virginians.”</a:t>
            </a:r>
          </a:p>
          <a:p>
            <a:pPr marL="0" indent="0">
              <a:spcBef>
                <a:spcPts val="0"/>
              </a:spcBef>
              <a:spcAft>
                <a:spcPts val="95"/>
              </a:spcAft>
              <a:buNone/>
            </a:pPr>
            <a:endParaRPr lang="en-US"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endParaRPr lang="en-US" dirty="0"/>
          </a:p>
        </p:txBody>
      </p:sp>
      <p:pic>
        <p:nvPicPr>
          <p:cNvPr id="2050" name="Picture 2" descr="See the source image">
            <a:extLst>
              <a:ext uri="{FF2B5EF4-FFF2-40B4-BE49-F238E27FC236}">
                <a16:creationId xmlns:a16="http://schemas.microsoft.com/office/drawing/2014/main" id="{65CAD97D-EDBA-4CCB-9D49-D41594EB3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4238" y="800100"/>
            <a:ext cx="676275" cy="990600"/>
          </a:xfrm>
          <a:prstGeom prst="rect">
            <a:avLst/>
          </a:prstGeom>
          <a:noFill/>
          <a:ln>
            <a:noFill/>
          </a:ln>
          <a:effectLst>
            <a:outerShdw blurRad="107950" dist="12700" dir="5400000" algn="ctr">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658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50D66-DB3D-0D27-C53C-94CEE58DA6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AD5CF9-5F85-B35A-8D63-60CEB90A9099}"/>
              </a:ext>
            </a:extLst>
          </p:cNvPr>
          <p:cNvSpPr>
            <a:spLocks noGrp="1"/>
          </p:cNvSpPr>
          <p:nvPr>
            <p:ph type="title"/>
          </p:nvPr>
        </p:nvSpPr>
        <p:spPr/>
        <p:txBody>
          <a:bodyPr/>
          <a:lstStyle/>
          <a:p>
            <a:r>
              <a:rPr lang="en-US" dirty="0"/>
              <a:t>What does the VDF Do?</a:t>
            </a:r>
          </a:p>
        </p:txBody>
      </p:sp>
      <p:sp>
        <p:nvSpPr>
          <p:cNvPr id="3" name="Content Placeholder 2">
            <a:extLst>
              <a:ext uri="{FF2B5EF4-FFF2-40B4-BE49-F238E27FC236}">
                <a16:creationId xmlns:a16="http://schemas.microsoft.com/office/drawing/2014/main" id="{9A593E6B-5143-C81F-F560-E9FFA8EE0BB3}"/>
              </a:ext>
            </a:extLst>
          </p:cNvPr>
          <p:cNvSpPr>
            <a:spLocks noGrp="1"/>
          </p:cNvSpPr>
          <p:nvPr>
            <p:ph idx="1"/>
          </p:nvPr>
        </p:nvSpPr>
        <p:spPr>
          <a:xfrm>
            <a:off x="680321" y="2305699"/>
            <a:ext cx="11144534" cy="4063928"/>
          </a:xfrm>
        </p:spPr>
        <p:txBody>
          <a:bodyPr vert="horz" lIns="91440" tIns="45720" rIns="91440" bIns="45720" rtlCol="0" anchor="t">
            <a:normAutofit fontScale="92500" lnSpcReduction="10000"/>
          </a:bodyPr>
          <a:lstStyle/>
          <a:p>
            <a:pPr marL="0" indent="0">
              <a:spcBef>
                <a:spcPts val="0"/>
              </a:spcBef>
              <a:spcAft>
                <a:spcPts val="95"/>
              </a:spcAft>
              <a:buNone/>
            </a:pPr>
            <a:r>
              <a:rPr lang="en-US" dirty="0">
                <a:effectLst>
                  <a:outerShdw blurRad="38100" dist="38100" dir="2700000" algn="tl">
                    <a:srgbClr val="000000">
                      <a:alpha val="43137"/>
                    </a:srgbClr>
                  </a:outerShdw>
                </a:effectLst>
              </a:rPr>
              <a:t>First Regiment:</a:t>
            </a:r>
          </a:p>
          <a:p>
            <a:pPr>
              <a:spcBef>
                <a:spcPts val="0"/>
              </a:spcBef>
              <a:spcAft>
                <a:spcPts val="95"/>
              </a:spcAft>
            </a:pPr>
            <a:r>
              <a:rPr lang="en-US" dirty="0">
                <a:effectLst>
                  <a:outerShdw blurRad="38100" dist="38100" dir="2700000" algn="tl">
                    <a:srgbClr val="000000">
                      <a:alpha val="43137"/>
                    </a:srgbClr>
                  </a:outerShdw>
                </a:effectLst>
              </a:rPr>
              <a:t>11</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Civil Response Battalion:</a:t>
            </a:r>
          </a:p>
          <a:p>
            <a:pPr lvl="1">
              <a:spcBef>
                <a:spcPts val="0"/>
              </a:spcBef>
              <a:spcAft>
                <a:spcPts val="95"/>
              </a:spcAft>
            </a:pPr>
            <a:r>
              <a:rPr lang="en-US" sz="2400" dirty="0">
                <a:effectLst>
                  <a:outerShdw blurRad="38100" dist="38100" dir="2700000" algn="tl">
                    <a:srgbClr val="000000">
                      <a:alpha val="43137"/>
                    </a:srgbClr>
                  </a:outerShdw>
                </a:effectLst>
              </a:rPr>
              <a:t>Unarmed Security: Access Control, Traffic Control.</a:t>
            </a:r>
          </a:p>
          <a:p>
            <a:pPr lvl="1">
              <a:spcBef>
                <a:spcPts val="0"/>
              </a:spcBef>
              <a:spcAft>
                <a:spcPts val="95"/>
              </a:spcAft>
            </a:pPr>
            <a:r>
              <a:rPr lang="en-US" sz="2400" dirty="0">
                <a:effectLst>
                  <a:outerShdw blurRad="38100" dist="38100" dir="2700000" algn="tl">
                    <a:srgbClr val="000000">
                      <a:alpha val="43137"/>
                    </a:srgbClr>
                  </a:outerShdw>
                </a:effectLst>
              </a:rPr>
              <a:t>State Active Duty Logistics Support.</a:t>
            </a:r>
          </a:p>
          <a:p>
            <a:pPr lvl="1">
              <a:spcBef>
                <a:spcPts val="0"/>
              </a:spcBef>
              <a:spcAft>
                <a:spcPts val="95"/>
              </a:spcAft>
            </a:pPr>
            <a:r>
              <a:rPr lang="en-US" sz="2400" dirty="0">
                <a:effectLst>
                  <a:outerShdw blurRad="38100" dist="38100" dir="2700000" algn="tl">
                    <a:srgbClr val="000000">
                      <a:alpha val="43137"/>
                    </a:srgbClr>
                  </a:outerShdw>
                </a:effectLst>
              </a:rPr>
              <a:t>Communications: HF Radio and STARS</a:t>
            </a:r>
          </a:p>
          <a:p>
            <a:pPr>
              <a:spcBef>
                <a:spcPts val="0"/>
              </a:spcBef>
              <a:spcAft>
                <a:spcPts val="95"/>
              </a:spcAft>
            </a:pPr>
            <a:r>
              <a:rPr lang="en-US" dirty="0">
                <a:effectLst>
                  <a:outerShdw blurRad="38100" dist="38100" dir="2700000" algn="tl">
                    <a:srgbClr val="000000">
                      <a:alpha val="43137"/>
                    </a:srgbClr>
                  </a:outerShdw>
                </a:effectLst>
              </a:rPr>
              <a:t>21</a:t>
            </a:r>
            <a:r>
              <a:rPr lang="en-US" baseline="30000" dirty="0">
                <a:effectLst>
                  <a:outerShdw blurRad="38100" dist="38100" dir="2700000" algn="tl">
                    <a:srgbClr val="000000">
                      <a:alpha val="43137"/>
                    </a:srgbClr>
                  </a:outerShdw>
                </a:effectLst>
              </a:rPr>
              <a:t>st</a:t>
            </a:r>
            <a:r>
              <a:rPr lang="en-US" dirty="0">
                <a:effectLst>
                  <a:outerShdw blurRad="38100" dist="38100" dir="2700000" algn="tl">
                    <a:srgbClr val="000000">
                      <a:alpha val="43137"/>
                    </a:srgbClr>
                  </a:outerShdw>
                </a:effectLst>
              </a:rPr>
              <a:t> Liaison Battalion:</a:t>
            </a:r>
          </a:p>
          <a:p>
            <a:pPr lvl="1">
              <a:spcBef>
                <a:spcPts val="0"/>
              </a:spcBef>
              <a:spcAft>
                <a:spcPts val="95"/>
              </a:spcAft>
            </a:pPr>
            <a:r>
              <a:rPr lang="en-US" sz="2400" dirty="0">
                <a:effectLst>
                  <a:outerShdw blurRad="38100" dist="38100" dir="2700000" algn="tl">
                    <a:srgbClr val="000000">
                      <a:alpha val="43137"/>
                    </a:srgbClr>
                  </a:outerShdw>
                </a:effectLst>
              </a:rPr>
              <a:t>Virgina Department of Emergency Management integration and support.</a:t>
            </a:r>
          </a:p>
          <a:p>
            <a:pPr lvl="1">
              <a:spcBef>
                <a:spcPts val="0"/>
              </a:spcBef>
              <a:spcAft>
                <a:spcPts val="95"/>
              </a:spcAft>
            </a:pPr>
            <a:r>
              <a:rPr lang="en-US" sz="2400" dirty="0">
                <a:effectLst>
                  <a:outerShdw blurRad="38100" dist="38100" dir="2700000" algn="tl">
                    <a:srgbClr val="000000">
                      <a:alpha val="43137"/>
                    </a:srgbClr>
                  </a:outerShdw>
                </a:effectLst>
              </a:rPr>
              <a:t>eRetrograde Management System (ERMS): Human Resources administrative support. </a:t>
            </a:r>
          </a:p>
          <a:p>
            <a:pPr>
              <a:spcBef>
                <a:spcPts val="0"/>
              </a:spcBef>
              <a:spcAft>
                <a:spcPts val="95"/>
              </a:spcAft>
            </a:pPr>
            <a:r>
              <a:rPr lang="en-US" dirty="0">
                <a:effectLst>
                  <a:outerShdw blurRad="38100" dist="38100" dir="2700000" algn="tl">
                    <a:srgbClr val="000000">
                      <a:alpha val="43137"/>
                    </a:srgbClr>
                  </a:outerShdw>
                </a:effectLst>
              </a:rPr>
              <a:t>31</a:t>
            </a:r>
            <a:r>
              <a:rPr lang="en-US" baseline="30000" dirty="0">
                <a:effectLst>
                  <a:outerShdw blurRad="38100" dist="38100" dir="2700000" algn="tl">
                    <a:srgbClr val="000000">
                      <a:alpha val="43137"/>
                    </a:srgbClr>
                  </a:outerShdw>
                </a:effectLst>
              </a:rPr>
              <a:t>st</a:t>
            </a:r>
            <a:r>
              <a:rPr lang="en-US" dirty="0">
                <a:effectLst>
                  <a:outerShdw blurRad="38100" dist="38100" dir="2700000" algn="tl">
                    <a:srgbClr val="000000">
                      <a:alpha val="43137"/>
                    </a:srgbClr>
                  </a:outerShdw>
                </a:effectLst>
              </a:rPr>
              <a:t> Cyber Battalion:</a:t>
            </a:r>
          </a:p>
          <a:p>
            <a:pPr lvl="1">
              <a:spcBef>
                <a:spcPts val="0"/>
              </a:spcBef>
              <a:spcAft>
                <a:spcPts val="95"/>
              </a:spcAft>
            </a:pPr>
            <a:r>
              <a:rPr lang="en-US" sz="2400" dirty="0">
                <a:effectLst>
                  <a:outerShdw blurRad="38100" dist="38100" dir="2700000" algn="tl">
                    <a:srgbClr val="000000">
                      <a:alpha val="43137"/>
                    </a:srgbClr>
                  </a:outerShdw>
                </a:effectLst>
              </a:rPr>
              <a:t>Cyber support for the Commonwealth. </a:t>
            </a:r>
          </a:p>
          <a:p>
            <a:pPr lvl="1">
              <a:spcBef>
                <a:spcPts val="0"/>
              </a:spcBef>
              <a:spcAft>
                <a:spcPts val="95"/>
              </a:spcAft>
            </a:pPr>
            <a:r>
              <a:rPr lang="en-US" sz="2400" dirty="0">
                <a:effectLst>
                  <a:outerShdw blurRad="38100" dist="38100" dir="2700000" algn="tl">
                    <a:srgbClr val="000000">
                      <a:alpha val="43137"/>
                    </a:srgbClr>
                  </a:outerShdw>
                </a:effectLst>
              </a:rPr>
              <a:t>White hat vulnerability testing for state and local agencies. </a:t>
            </a:r>
          </a:p>
          <a:p>
            <a:pPr lvl="1">
              <a:spcBef>
                <a:spcPts val="0"/>
              </a:spcBef>
              <a:spcAft>
                <a:spcPts val="95"/>
              </a:spcAft>
            </a:pPr>
            <a:r>
              <a:rPr lang="en-US" sz="2400" dirty="0">
                <a:effectLst>
                  <a:outerShdw blurRad="38100" dist="38100" dir="2700000" algn="tl">
                    <a:srgbClr val="000000">
                      <a:alpha val="43137"/>
                    </a:srgbClr>
                  </a:outerShdw>
                </a:effectLst>
              </a:rPr>
              <a:t>Augmentation and support of the VANG’s 91</a:t>
            </a:r>
            <a:r>
              <a:rPr lang="en-US" sz="2400" baseline="30000" dirty="0">
                <a:effectLst>
                  <a:outerShdw blurRad="38100" dist="38100" dir="2700000" algn="tl">
                    <a:srgbClr val="000000">
                      <a:alpha val="43137"/>
                    </a:srgbClr>
                  </a:outerShdw>
                </a:effectLst>
              </a:rPr>
              <a:t>st</a:t>
            </a:r>
            <a:r>
              <a:rPr lang="en-US" sz="2400" dirty="0">
                <a:effectLst>
                  <a:outerShdw blurRad="38100" dist="38100" dir="2700000" algn="tl">
                    <a:srgbClr val="000000">
                      <a:alpha val="43137"/>
                    </a:srgbClr>
                  </a:outerShdw>
                </a:effectLst>
              </a:rPr>
              <a:t> Cyber Brigade.</a:t>
            </a:r>
          </a:p>
          <a:p>
            <a:pPr lvl="1">
              <a:spcBef>
                <a:spcPts val="0"/>
              </a:spcBef>
              <a:spcAft>
                <a:spcPts val="95"/>
              </a:spcAft>
            </a:pPr>
            <a:endParaRPr lang="en-US" sz="2400" dirty="0">
              <a:effectLst>
                <a:outerShdw blurRad="38100" dist="38100" dir="2700000" algn="tl">
                  <a:srgbClr val="000000">
                    <a:alpha val="43137"/>
                  </a:srgbClr>
                </a:outerShdw>
              </a:effectLst>
            </a:endParaRPr>
          </a:p>
          <a:p>
            <a:pPr marL="457200" lvl="1" indent="0">
              <a:spcBef>
                <a:spcPts val="0"/>
              </a:spcBef>
              <a:spcAft>
                <a:spcPts val="95"/>
              </a:spcAft>
              <a:buNone/>
            </a:pPr>
            <a:endParaRPr lang="en-US" sz="2400" dirty="0">
              <a:effectLst>
                <a:outerShdw blurRad="38100" dist="38100" dir="2700000" algn="tl">
                  <a:srgbClr val="000000">
                    <a:alpha val="43137"/>
                  </a:srgbClr>
                </a:outerShdw>
              </a:effectLst>
            </a:endParaRPr>
          </a:p>
          <a:p>
            <a:pPr lvl="1">
              <a:spcBef>
                <a:spcPts val="0"/>
              </a:spcBef>
              <a:spcAft>
                <a:spcPts val="95"/>
              </a:spcAft>
            </a:pPr>
            <a:endParaRPr lang="en-US" sz="2400" dirty="0">
              <a:effectLst>
                <a:outerShdw blurRad="38100" dist="38100" dir="2700000" algn="tl">
                  <a:srgbClr val="000000">
                    <a:alpha val="43137"/>
                  </a:srgbClr>
                </a:outerShdw>
              </a:effectLst>
            </a:endParaRPr>
          </a:p>
          <a:p>
            <a:pPr marL="457200" lvl="1" indent="0">
              <a:spcBef>
                <a:spcPts val="0"/>
              </a:spcBef>
              <a:spcAft>
                <a:spcPts val="95"/>
              </a:spcAft>
              <a:buNone/>
            </a:pPr>
            <a:endParaRPr lang="en-US" sz="2400" dirty="0">
              <a:effectLst>
                <a:outerShdw blurRad="38100" dist="38100" dir="2700000" algn="tl">
                  <a:srgbClr val="000000">
                    <a:alpha val="43137"/>
                  </a:srgbClr>
                </a:outerShdw>
              </a:effectLst>
            </a:endParaRPr>
          </a:p>
          <a:p>
            <a:pPr lvl="1">
              <a:spcBef>
                <a:spcPts val="0"/>
              </a:spcBef>
              <a:spcAft>
                <a:spcPts val="95"/>
              </a:spcAft>
            </a:pPr>
            <a:endParaRPr lang="en-US" sz="2400" dirty="0">
              <a:effectLst>
                <a:outerShdw blurRad="38100" dist="38100" dir="2700000" algn="tl">
                  <a:srgbClr val="000000">
                    <a:alpha val="43137"/>
                  </a:srgbClr>
                </a:outerShdw>
              </a:effectLst>
            </a:endParaRPr>
          </a:p>
          <a:p>
            <a:pPr marL="0" indent="0">
              <a:spcBef>
                <a:spcPts val="0"/>
              </a:spcBef>
              <a:spcAft>
                <a:spcPts val="95"/>
              </a:spcAft>
              <a:buNone/>
            </a:pPr>
            <a:endParaRPr lang="en-US"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endParaRPr lang="en-US" dirty="0"/>
          </a:p>
        </p:txBody>
      </p:sp>
      <p:pic>
        <p:nvPicPr>
          <p:cNvPr id="2050" name="Picture 2" descr="See the source image">
            <a:extLst>
              <a:ext uri="{FF2B5EF4-FFF2-40B4-BE49-F238E27FC236}">
                <a16:creationId xmlns:a16="http://schemas.microsoft.com/office/drawing/2014/main" id="{7423B659-5F8F-3468-E27B-F070F5F4F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4238" y="800100"/>
            <a:ext cx="676275" cy="990600"/>
          </a:xfrm>
          <a:prstGeom prst="rect">
            <a:avLst/>
          </a:prstGeom>
          <a:noFill/>
          <a:ln>
            <a:noFill/>
          </a:ln>
          <a:effectLst>
            <a:outerShdw blurRad="107950" dist="12700" dir="5400000" algn="ctr">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059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97120-C3DC-D5B6-48B4-A4205B625E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0BFE68-5E4A-35FE-6DEB-4E6AFEE21ADD}"/>
              </a:ext>
            </a:extLst>
          </p:cNvPr>
          <p:cNvSpPr>
            <a:spLocks noGrp="1"/>
          </p:cNvSpPr>
          <p:nvPr>
            <p:ph type="title"/>
          </p:nvPr>
        </p:nvSpPr>
        <p:spPr/>
        <p:txBody>
          <a:bodyPr/>
          <a:lstStyle/>
          <a:p>
            <a:r>
              <a:rPr lang="en-US" dirty="0"/>
              <a:t>What does the VDF Do?</a:t>
            </a:r>
          </a:p>
        </p:txBody>
      </p:sp>
      <p:pic>
        <p:nvPicPr>
          <p:cNvPr id="2050" name="Picture 2" descr="See the source image">
            <a:extLst>
              <a:ext uri="{FF2B5EF4-FFF2-40B4-BE49-F238E27FC236}">
                <a16:creationId xmlns:a16="http://schemas.microsoft.com/office/drawing/2014/main" id="{C15AEE85-0579-CECD-F982-97AF0E5511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4238" y="800100"/>
            <a:ext cx="676275" cy="990600"/>
          </a:xfrm>
          <a:prstGeom prst="rect">
            <a:avLst/>
          </a:prstGeom>
          <a:noFill/>
          <a:ln>
            <a:noFill/>
          </a:ln>
          <a:effectLst>
            <a:outerShdw blurRad="107950" dist="12700" dir="5400000" algn="ctr">
              <a:srgbClr val="000000"/>
            </a:outerShdw>
          </a:effectLst>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A5AF56C-DD73-AB84-2B12-D4E2C9CB6A8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232893"/>
            <a:ext cx="6469866" cy="35988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D98429D-4B4D-C3FD-C133-E7402E29CD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2135" y="2232893"/>
            <a:ext cx="6469866" cy="359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215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2F25B-8260-36A3-9C84-785EB1C3B1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45DF01-6886-B58B-7FEF-D90803B20472}"/>
              </a:ext>
            </a:extLst>
          </p:cNvPr>
          <p:cNvSpPr>
            <a:spLocks noGrp="1"/>
          </p:cNvSpPr>
          <p:nvPr>
            <p:ph type="title"/>
          </p:nvPr>
        </p:nvSpPr>
        <p:spPr/>
        <p:txBody>
          <a:bodyPr/>
          <a:lstStyle/>
          <a:p>
            <a:r>
              <a:rPr lang="en-US" dirty="0"/>
              <a:t>What does the VDF Do?</a:t>
            </a:r>
          </a:p>
        </p:txBody>
      </p:sp>
      <p:pic>
        <p:nvPicPr>
          <p:cNvPr id="2050" name="Picture 2" descr="See the source image">
            <a:extLst>
              <a:ext uri="{FF2B5EF4-FFF2-40B4-BE49-F238E27FC236}">
                <a16:creationId xmlns:a16="http://schemas.microsoft.com/office/drawing/2014/main" id="{BA3E625C-27F0-D002-0215-A25778A5D8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4238" y="800100"/>
            <a:ext cx="676275" cy="990600"/>
          </a:xfrm>
          <a:prstGeom prst="rect">
            <a:avLst/>
          </a:prstGeom>
          <a:noFill/>
          <a:ln>
            <a:noFill/>
          </a:ln>
          <a:effectLst>
            <a:outerShdw blurRad="107950" dist="12700" dir="5400000" algn="ctr">
              <a:srgbClr val="000000"/>
            </a:outerShdw>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B41A318-629C-243E-BCE9-9782744C08B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23627" y="2336800"/>
            <a:ext cx="6469866" cy="35988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3B49B849-B2E1-84FF-EB23-F918A4E044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36874"/>
            <a:ext cx="6470680" cy="3599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780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3C0B9-69CF-6CAD-DFB3-143F0DFEA2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DF4B59-A533-50B5-3240-B71B43F20765}"/>
              </a:ext>
            </a:extLst>
          </p:cNvPr>
          <p:cNvSpPr>
            <a:spLocks noGrp="1"/>
          </p:cNvSpPr>
          <p:nvPr>
            <p:ph type="title"/>
          </p:nvPr>
        </p:nvSpPr>
        <p:spPr/>
        <p:txBody>
          <a:bodyPr/>
          <a:lstStyle/>
          <a:p>
            <a:r>
              <a:rPr lang="en-US" dirty="0"/>
              <a:t>What does the VDF Do?</a:t>
            </a:r>
          </a:p>
        </p:txBody>
      </p:sp>
      <p:pic>
        <p:nvPicPr>
          <p:cNvPr id="2050" name="Picture 2" descr="See the source image">
            <a:extLst>
              <a:ext uri="{FF2B5EF4-FFF2-40B4-BE49-F238E27FC236}">
                <a16:creationId xmlns:a16="http://schemas.microsoft.com/office/drawing/2014/main" id="{1AF75E8A-15F3-94A8-4E0E-EAAD44119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4238" y="800100"/>
            <a:ext cx="676275" cy="990600"/>
          </a:xfrm>
          <a:prstGeom prst="rect">
            <a:avLst/>
          </a:prstGeom>
          <a:noFill/>
          <a:ln>
            <a:noFill/>
          </a:ln>
          <a:effectLst>
            <a:outerShdw blurRad="107950" dist="12700" dir="5400000" algn="ctr">
              <a:srgbClr val="000000"/>
            </a:outerShdw>
          </a:effectLst>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BC695B2-F380-AFD1-5BF6-6E489621D6F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95024" y="2292144"/>
            <a:ext cx="6686754" cy="37195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EE8670F0-987D-CA3C-CD58-144E25D86A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296829"/>
            <a:ext cx="6276110" cy="3719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281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9236-3303-44BC-9D2C-73D0FBEBF93F}"/>
              </a:ext>
            </a:extLst>
          </p:cNvPr>
          <p:cNvSpPr>
            <a:spLocks noGrp="1"/>
          </p:cNvSpPr>
          <p:nvPr>
            <p:ph type="title"/>
          </p:nvPr>
        </p:nvSpPr>
        <p:spPr/>
        <p:txBody>
          <a:bodyPr/>
          <a:lstStyle/>
          <a:p>
            <a:r>
              <a:rPr lang="en-US" dirty="0"/>
              <a:t>Benefits of Service:</a:t>
            </a:r>
          </a:p>
        </p:txBody>
      </p:sp>
      <p:sp>
        <p:nvSpPr>
          <p:cNvPr id="3" name="Content Placeholder 2">
            <a:extLst>
              <a:ext uri="{FF2B5EF4-FFF2-40B4-BE49-F238E27FC236}">
                <a16:creationId xmlns:a16="http://schemas.microsoft.com/office/drawing/2014/main" id="{70DA52B9-BC37-47AA-B88A-64345DC9B3ED}"/>
              </a:ext>
            </a:extLst>
          </p:cNvPr>
          <p:cNvSpPr>
            <a:spLocks noGrp="1"/>
          </p:cNvSpPr>
          <p:nvPr>
            <p:ph idx="1"/>
          </p:nvPr>
        </p:nvSpPr>
        <p:spPr>
          <a:xfrm>
            <a:off x="680321" y="2336873"/>
            <a:ext cx="10728897" cy="3599316"/>
          </a:xfrm>
        </p:spPr>
        <p:txBody>
          <a:bodyPr vert="horz" lIns="91440" tIns="45720" rIns="91440" bIns="45720" rtlCol="0" anchor="t">
            <a:normAutofit lnSpcReduction="10000"/>
          </a:bodyPr>
          <a:lstStyle/>
          <a:p>
            <a:pPr>
              <a:spcBef>
                <a:spcPts val="0"/>
              </a:spcBef>
            </a:pPr>
            <a:r>
              <a:rPr lang="en-US" sz="3200" dirty="0">
                <a:solidFill>
                  <a:srgbClr val="F7FEFB"/>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An opportunity to serve your country, state, community and family.</a:t>
            </a:r>
            <a:endParaRPr lang="en-US" sz="32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spcBef>
                <a:spcPts val="0"/>
              </a:spcBef>
            </a:pPr>
            <a:r>
              <a:rPr lang="en-US" sz="32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Free training and networking opportunities.</a:t>
            </a:r>
          </a:p>
          <a:p>
            <a:pPr>
              <a:spcBef>
                <a:spcPts val="0"/>
              </a:spcBef>
            </a:pPr>
            <a:r>
              <a:rPr lang="en-US" sz="3200" dirty="0">
                <a:solidFill>
                  <a:srgbClr val="F7FEFB"/>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Vehicle  Personal Property Tax Exempt status (available in participating counties).</a:t>
            </a:r>
          </a:p>
          <a:p>
            <a:pPr>
              <a:spcBef>
                <a:spcPts val="0"/>
              </a:spcBef>
            </a:pPr>
            <a:r>
              <a:rPr lang="en-US" sz="3200" dirty="0">
                <a:solidFill>
                  <a:srgbClr val="F7FEFB"/>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State Active Duty is paid at equivalent US Military rate, based on time in service and time in grade.</a:t>
            </a:r>
          </a:p>
          <a:p>
            <a:pPr>
              <a:spcBef>
                <a:spcPts val="0"/>
              </a:spcBef>
            </a:pPr>
            <a:r>
              <a:rPr lang="en-US" sz="3200" dirty="0">
                <a:solidFill>
                  <a:srgbClr val="F7FEFB"/>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Purpose and camaraderie.</a:t>
            </a:r>
            <a:endParaRPr lang="en-US" sz="3200" dirty="0">
              <a:solidFill>
                <a:srgbClr val="F7FEFB"/>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a:p>
            <a:pPr marL="0" marR="0" indent="0">
              <a:spcBef>
                <a:spcPts val="0"/>
              </a:spcBef>
              <a:spcAft>
                <a:spcPts val="0"/>
              </a:spcAft>
              <a:buNone/>
            </a:pPr>
            <a:endParaRPr lang="en-US" sz="1800" dirty="0">
              <a:solidFill>
                <a:srgbClr val="000000"/>
              </a:solidFill>
              <a:latin typeface="Arial" panose="020B0604020202020204" pitchFamily="34" charset="0"/>
              <a:ea typeface="Arial" panose="020B0604020202020204" pitchFamily="34" charset="0"/>
            </a:endParaRPr>
          </a:p>
          <a:p>
            <a:pPr>
              <a:spcBef>
                <a:spcPts val="0"/>
              </a:spcBef>
            </a:pPr>
            <a:endParaRPr lang="en-US"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pic>
        <p:nvPicPr>
          <p:cNvPr id="2050" name="Picture 2" descr="See the source image">
            <a:extLst>
              <a:ext uri="{FF2B5EF4-FFF2-40B4-BE49-F238E27FC236}">
                <a16:creationId xmlns:a16="http://schemas.microsoft.com/office/drawing/2014/main" id="{65CAD97D-EDBA-4CCB-9D49-D41594EB3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4238" y="824904"/>
            <a:ext cx="676275" cy="990600"/>
          </a:xfrm>
          <a:prstGeom prst="rect">
            <a:avLst/>
          </a:prstGeom>
          <a:noFill/>
          <a:ln>
            <a:noFill/>
          </a:ln>
          <a:effectLst>
            <a:outerShdw blurRad="107950" dist="12700" dir="5400000" algn="ctr">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16995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79883A14ED98448345DD10A4ABE39E" ma:contentTypeVersion="8" ma:contentTypeDescription="Create a new document." ma:contentTypeScope="" ma:versionID="55d3228fccfd6bd4770d95037c29158e">
  <xsd:schema xmlns:xsd="http://www.w3.org/2001/XMLSchema" xmlns:xs="http://www.w3.org/2001/XMLSchema" xmlns:p="http://schemas.microsoft.com/office/2006/metadata/properties" xmlns:ns2="dcc7cad8-2a18-4021-81a1-6043af4eb552" targetNamespace="http://schemas.microsoft.com/office/2006/metadata/properties" ma:root="true" ma:fieldsID="e96bff9f6fca1d5fd5da8779310a6363" ns2:_="">
    <xsd:import namespace="dcc7cad8-2a18-4021-81a1-6043af4eb55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c7cad8-2a18-4021-81a1-6043af4eb5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187E07-33C0-41A7-97DC-90BA6C91233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55BF84A-BCFE-4887-A947-555642BB98ED}">
  <ds:schemaRefs>
    <ds:schemaRef ds:uri="http://schemas.microsoft.com/sharepoint/v3/contenttype/forms"/>
  </ds:schemaRefs>
</ds:datastoreItem>
</file>

<file path=customXml/itemProps3.xml><?xml version="1.0" encoding="utf-8"?>
<ds:datastoreItem xmlns:ds="http://schemas.openxmlformats.org/officeDocument/2006/customXml" ds:itemID="{00BE021D-FF8B-4876-A622-7196826200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c7cad8-2a18-4021-81a1-6043af4eb5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TM04033917[[fn=Berlin]]</Template>
  <TotalTime>2546</TotalTime>
  <Words>776</Words>
  <Application>Microsoft Office PowerPoint</Application>
  <PresentationFormat>Widescreen</PresentationFormat>
  <Paragraphs>67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Trebuchet MS</vt:lpstr>
      <vt:lpstr>Berlin</vt:lpstr>
      <vt:lpstr>Virginia Defense Force</vt:lpstr>
      <vt:lpstr>What is the VDF?</vt:lpstr>
      <vt:lpstr>VDF History:</vt:lpstr>
      <vt:lpstr>What does the VDF Do?</vt:lpstr>
      <vt:lpstr>What does the VDF Do?</vt:lpstr>
      <vt:lpstr>What does the VDF Do?</vt:lpstr>
      <vt:lpstr>What does the VDF Do?</vt:lpstr>
      <vt:lpstr>What does the VDF Do?</vt:lpstr>
      <vt:lpstr>Benefits of Service:</vt:lpstr>
      <vt:lpstr>Enlistment Eligibility</vt:lpstr>
      <vt:lpstr>Virginia Defense Force</vt:lpstr>
      <vt:lpstr>Virginia Defense Force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 Defense Force: 1RGT</dc:title>
  <dc:creator>Patrick McCaul</dc:creator>
  <cp:lastModifiedBy>Patrick McCaul</cp:lastModifiedBy>
  <cp:revision>238</cp:revision>
  <dcterms:created xsi:type="dcterms:W3CDTF">2021-12-31T20:09:46Z</dcterms:created>
  <dcterms:modified xsi:type="dcterms:W3CDTF">2025-09-14T02:32:08Z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0x010100B779883A14ED98448345DD10A4ABE39E</vt:lpwstr>
  </property>
</Properties>
</file>