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0" r:id="rId3"/>
    <p:sldId id="267" r:id="rId4"/>
    <p:sldId id="278" r:id="rId5"/>
    <p:sldId id="280" r:id="rId6"/>
    <p:sldId id="286" r:id="rId7"/>
    <p:sldId id="287" r:id="rId8"/>
    <p:sldId id="288" r:id="rId9"/>
    <p:sldId id="283" r:id="rId10"/>
    <p:sldId id="284" r:id="rId11"/>
    <p:sldId id="285" r:id="rId12"/>
    <p:sldId id="290" r:id="rId13"/>
    <p:sldId id="289" r:id="rId14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455" y="-5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1E95CD-53ED-4D8B-82FE-14C656E7F28B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459288"/>
            <a:ext cx="5683250" cy="4224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6988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6988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A52601-DB76-4B80-BFF3-82D84896C2C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3F3B-C454-41F5-9D94-9D869F95D0AF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A1D49-2434-444F-AAD0-EA39B7B13B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3F3B-C454-41F5-9D94-9D869F95D0AF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A1D49-2434-444F-AAD0-EA39B7B13B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3F3B-C454-41F5-9D94-9D869F95D0AF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A1D49-2434-444F-AAD0-EA39B7B13B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3F3B-C454-41F5-9D94-9D869F95D0AF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A1D49-2434-444F-AAD0-EA39B7B13B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3F3B-C454-41F5-9D94-9D869F95D0AF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A1D49-2434-444F-AAD0-EA39B7B13B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3F3B-C454-41F5-9D94-9D869F95D0AF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A1D49-2434-444F-AAD0-EA39B7B13B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3F3B-C454-41F5-9D94-9D869F95D0AF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A1D49-2434-444F-AAD0-EA39B7B13B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3F3B-C454-41F5-9D94-9D869F95D0AF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A1D49-2434-444F-AAD0-EA39B7B13B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3F3B-C454-41F5-9D94-9D869F95D0AF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A1D49-2434-444F-AAD0-EA39B7B13B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3F3B-C454-41F5-9D94-9D869F95D0AF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A1D49-2434-444F-AAD0-EA39B7B13B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3F3B-C454-41F5-9D94-9D869F95D0AF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A1D49-2434-444F-AAD0-EA39B7B13B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C3F3B-C454-41F5-9D94-9D869F95D0AF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A1D49-2434-444F-AAD0-EA39B7B13B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2025 Loudoun County ARES (LCARES) </a:t>
            </a:r>
            <a:r>
              <a:rPr lang="en-US" b="1" dirty="0"/>
              <a:t>Simulated Emergency Test (SET) </a:t>
            </a:r>
            <a:r>
              <a:rPr lang="en-US" b="1" dirty="0" smtClean="0"/>
              <a:t>Summary and Observations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286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Briefing to LARG Meeting of 18 October 2025</a:t>
            </a:r>
          </a:p>
          <a:p>
            <a:pPr algn="l"/>
            <a:endParaRPr lang="en-US" dirty="0" smtClean="0"/>
          </a:p>
          <a:p>
            <a:r>
              <a:rPr lang="en-US" dirty="0" smtClean="0"/>
              <a:t>Doug McNulty KM4GC</a:t>
            </a:r>
          </a:p>
          <a:p>
            <a:r>
              <a:rPr lang="en-US" dirty="0" smtClean="0"/>
              <a:t>datacomsys@comcast.net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Autofit/>
          </a:bodyPr>
          <a:lstStyle/>
          <a:p>
            <a:r>
              <a:rPr lang="fr-FR" sz="3200" b="1" dirty="0" smtClean="0"/>
              <a:t>Lessons Learned:  Data/</a:t>
            </a:r>
            <a:r>
              <a:rPr lang="fr-FR" sz="3200" b="1" dirty="0" err="1" smtClean="0"/>
              <a:t>Text</a:t>
            </a:r>
            <a:r>
              <a:rPr lang="fr-FR" sz="3200" b="1" dirty="0" smtClean="0"/>
              <a:t> Messaging</a:t>
            </a:r>
            <a:endParaRPr lang="en-US" sz="3200" b="1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648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For </a:t>
            </a:r>
            <a:r>
              <a:rPr lang="en-US" dirty="0" err="1" smtClean="0"/>
              <a:t>WinLink</a:t>
            </a:r>
            <a:r>
              <a:rPr lang="en-US" dirty="0" smtClean="0"/>
              <a:t>:  investigate use of </a:t>
            </a:r>
            <a:r>
              <a:rPr lang="en-US" dirty="0" err="1" smtClean="0"/>
              <a:t>autoconnect</a:t>
            </a:r>
            <a:r>
              <a:rPr lang="en-US" dirty="0" smtClean="0"/>
              <a:t> feature</a:t>
            </a:r>
          </a:p>
          <a:p>
            <a:pPr lvl="1"/>
            <a:r>
              <a:rPr lang="en-US" dirty="0" smtClean="0"/>
              <a:t>To same operator time</a:t>
            </a:r>
          </a:p>
          <a:p>
            <a:pPr lvl="1"/>
            <a:r>
              <a:rPr lang="en-US" dirty="0" smtClean="0"/>
              <a:t>Include in LCARES Ops Plan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Investigate use of other digital modes so we are not dependent on </a:t>
            </a:r>
            <a:r>
              <a:rPr lang="en-US" dirty="0" err="1" smtClean="0">
                <a:solidFill>
                  <a:srgbClr val="00B050"/>
                </a:solidFill>
              </a:rPr>
              <a:t>WinLink</a:t>
            </a:r>
            <a:r>
              <a:rPr lang="en-US" dirty="0" smtClean="0">
                <a:solidFill>
                  <a:srgbClr val="00B050"/>
                </a:solidFill>
              </a:rPr>
              <a:t> and/or outside networks</a:t>
            </a:r>
          </a:p>
          <a:p>
            <a:pPr lvl="1"/>
            <a:r>
              <a:rPr lang="en-US" dirty="0" err="1" smtClean="0"/>
              <a:t>Fldigi</a:t>
            </a:r>
            <a:r>
              <a:rPr lang="en-US" dirty="0" smtClean="0"/>
              <a:t> – keyboard to keyboard </a:t>
            </a:r>
            <a:r>
              <a:rPr lang="en-US" dirty="0" err="1" smtClean="0"/>
              <a:t>comms</a:t>
            </a:r>
            <a:endParaRPr lang="en-US" dirty="0" smtClean="0"/>
          </a:p>
          <a:p>
            <a:pPr lvl="2"/>
            <a:r>
              <a:rPr lang="en-US" dirty="0" err="1" smtClean="0"/>
              <a:t>Flmsg</a:t>
            </a:r>
            <a:r>
              <a:rPr lang="en-US" dirty="0" smtClean="0"/>
              <a:t> – supports use of ICS forms</a:t>
            </a:r>
          </a:p>
          <a:p>
            <a:pPr lvl="2"/>
            <a:r>
              <a:rPr lang="en-US" dirty="0" err="1" smtClean="0"/>
              <a:t>Flamp</a:t>
            </a:r>
            <a:r>
              <a:rPr lang="en-US" dirty="0" smtClean="0"/>
              <a:t> – allows for sending error free messages (checksums)</a:t>
            </a:r>
          </a:p>
          <a:p>
            <a:pPr lvl="1"/>
            <a:r>
              <a:rPr lang="en-US" dirty="0" smtClean="0"/>
              <a:t>JS8CAll – based on FT8, additional signal processing may improve simplex connectivity</a:t>
            </a:r>
          </a:p>
          <a:p>
            <a:r>
              <a:rPr lang="en-US" dirty="0" smtClean="0"/>
              <a:t>Define </a:t>
            </a:r>
            <a:r>
              <a:rPr lang="en-US" dirty="0" err="1" smtClean="0"/>
              <a:t>WinLink</a:t>
            </a:r>
            <a:r>
              <a:rPr lang="en-US" dirty="0" smtClean="0"/>
              <a:t> addresses for all </a:t>
            </a:r>
            <a:r>
              <a:rPr lang="en-US" dirty="0" err="1" smtClean="0"/>
              <a:t>WinLink</a:t>
            </a:r>
            <a:r>
              <a:rPr lang="en-US" dirty="0" smtClean="0"/>
              <a:t> capable stations in LCARES Frequency Plan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Autofit/>
          </a:bodyPr>
          <a:lstStyle/>
          <a:p>
            <a:r>
              <a:rPr lang="fr-FR" sz="3200" b="1" dirty="0" smtClean="0"/>
              <a:t>Lessons Learned: Future </a:t>
            </a:r>
            <a:r>
              <a:rPr lang="fr-FR" sz="3200" b="1" dirty="0" err="1" smtClean="0"/>
              <a:t>Activities</a:t>
            </a:r>
            <a:endParaRPr lang="en-US" sz="3200" b="1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5029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For shelters:  investigate potential use of cross-band repeater in car so operator can be with shelter staff inside of building</a:t>
            </a:r>
          </a:p>
          <a:p>
            <a:r>
              <a:rPr lang="en-US" dirty="0" smtClean="0"/>
              <a:t>Map connectivity between all candidate shelters to EOC, Hospital, and potential LARG </a:t>
            </a:r>
            <a:r>
              <a:rPr lang="en-US" dirty="0" err="1" smtClean="0"/>
              <a:t>comms</a:t>
            </a:r>
            <a:r>
              <a:rPr lang="en-US" dirty="0" smtClean="0"/>
              <a:t> trailer locations</a:t>
            </a:r>
          </a:p>
          <a:p>
            <a:pPr lvl="1"/>
            <a:r>
              <a:rPr lang="en-US" dirty="0" smtClean="0"/>
              <a:t>Modes (simplex, digital), repeaters, etc.</a:t>
            </a:r>
          </a:p>
          <a:p>
            <a:pPr lvl="1"/>
            <a:r>
              <a:rPr lang="en-US" dirty="0" smtClean="0"/>
              <a:t>Define a “reference” station configuration for test</a:t>
            </a:r>
          </a:p>
          <a:p>
            <a:r>
              <a:rPr lang="en-US" dirty="0" smtClean="0"/>
              <a:t>Investigate ways to reduce dependency on repeaters and outside networks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Conduct periodic ARES nets – see questions slide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Use of ICS forms, </a:t>
            </a:r>
            <a:r>
              <a:rPr lang="en-US" dirty="0" err="1" smtClean="0">
                <a:solidFill>
                  <a:srgbClr val="00B050"/>
                </a:solidFill>
              </a:rPr>
              <a:t>WinLink</a:t>
            </a:r>
            <a:r>
              <a:rPr lang="en-US" dirty="0" smtClean="0">
                <a:solidFill>
                  <a:srgbClr val="00B050"/>
                </a:solidFill>
              </a:rPr>
              <a:t> P2P, roll call, other training</a:t>
            </a:r>
          </a:p>
          <a:p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Autofit/>
          </a:bodyPr>
          <a:lstStyle/>
          <a:p>
            <a:r>
              <a:rPr lang="fr-FR" sz="3200" b="1" dirty="0" err="1" smtClean="0"/>
              <a:t>Pictures</a:t>
            </a:r>
            <a:r>
              <a:rPr lang="fr-FR" sz="3200" b="1" dirty="0" smtClean="0"/>
              <a:t> </a:t>
            </a:r>
            <a:r>
              <a:rPr lang="fr-FR" sz="3200" b="1" dirty="0" err="1" smtClean="0"/>
              <a:t>from</a:t>
            </a:r>
            <a:r>
              <a:rPr lang="fr-FR" sz="3200" b="1" dirty="0" smtClean="0"/>
              <a:t> Jim </a:t>
            </a:r>
            <a:r>
              <a:rPr lang="fr-FR" sz="3200" b="1" dirty="0" err="1" smtClean="0"/>
              <a:t>Begley’s</a:t>
            </a:r>
            <a:r>
              <a:rPr lang="fr-FR" sz="3200" b="1" smtClean="0"/>
              <a:t> Station</a:t>
            </a:r>
            <a:endParaRPr lang="en-US" sz="3200" b="1" dirty="0"/>
          </a:p>
        </p:txBody>
      </p:sp>
      <p:pic>
        <p:nvPicPr>
          <p:cNvPr id="1026" name="Picture 2" descr="C:\Users\datac\Documents\Ham Radio\ARES\2025 SET\IC-705_in_plac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228600" y="876300"/>
            <a:ext cx="4038600" cy="3028950"/>
          </a:xfrm>
          <a:prstGeom prst="rect">
            <a:avLst/>
          </a:prstGeom>
          <a:noFill/>
        </p:spPr>
      </p:pic>
      <p:pic>
        <p:nvPicPr>
          <p:cNvPr id="1027" name="Picture 3" descr="C:\Users\datac\Documents\Ham Radio\ARES\2025 SET\truck_with_J-Pole_antenn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3352800"/>
            <a:ext cx="4267200" cy="3200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Autofit/>
          </a:bodyPr>
          <a:lstStyle/>
          <a:p>
            <a:r>
              <a:rPr lang="fr-FR" sz="3200" b="1" dirty="0" err="1" smtClean="0"/>
              <a:t>Qustions</a:t>
            </a:r>
            <a:endParaRPr lang="en-US" sz="3200" b="1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229600" cy="6019800"/>
          </a:xfrm>
        </p:spPr>
        <p:txBody>
          <a:bodyPr>
            <a:normAutofit fontScale="70000" lnSpcReduction="20000"/>
          </a:bodyPr>
          <a:lstStyle/>
          <a:p>
            <a:r>
              <a:rPr lang="en-US" u="sng" dirty="0" smtClean="0"/>
              <a:t>What is good time/periodicity for LCARES net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Conduct over LCARS repeater (145.185)?  In person?</a:t>
            </a:r>
          </a:p>
          <a:p>
            <a:pPr lvl="1"/>
            <a:r>
              <a:rPr lang="en-US" dirty="0" smtClean="0"/>
              <a:t>Weeknights are taken by other LARG weekly nets</a:t>
            </a:r>
          </a:p>
          <a:p>
            <a:pPr lvl="1"/>
            <a:r>
              <a:rPr lang="en-US" dirty="0" smtClean="0"/>
              <a:t>Sunday afternoon?  Other?</a:t>
            </a:r>
          </a:p>
          <a:p>
            <a:pPr lvl="1"/>
            <a:r>
              <a:rPr lang="en-US" dirty="0" smtClean="0"/>
              <a:t>Weekly? Monthly? Ad hoc as folks are ready to discuss subjects?</a:t>
            </a:r>
          </a:p>
          <a:p>
            <a:r>
              <a:rPr lang="en-US" dirty="0" smtClean="0"/>
              <a:t>Who would like to give a briefing on:</a:t>
            </a:r>
          </a:p>
          <a:p>
            <a:pPr lvl="1"/>
            <a:r>
              <a:rPr lang="en-US" u="sng" dirty="0" smtClean="0"/>
              <a:t>Mobile cross-band set </a:t>
            </a:r>
            <a:r>
              <a:rPr lang="en-US" dirty="0" smtClean="0"/>
              <a:t>up in your car for voice and digital (e.g. to operate from within a shelter)?</a:t>
            </a:r>
          </a:p>
          <a:p>
            <a:pPr lvl="1"/>
            <a:r>
              <a:rPr lang="en-US" u="sng" dirty="0" err="1" smtClean="0"/>
              <a:t>Fldigi</a:t>
            </a:r>
            <a:r>
              <a:rPr lang="en-US" u="sng" dirty="0" smtClean="0"/>
              <a:t>, </a:t>
            </a:r>
            <a:r>
              <a:rPr lang="en-US" u="sng" dirty="0" err="1" smtClean="0"/>
              <a:t>Flmsg</a:t>
            </a:r>
            <a:r>
              <a:rPr lang="en-US" u="sng" dirty="0" smtClean="0"/>
              <a:t>, and </a:t>
            </a:r>
            <a:r>
              <a:rPr lang="en-US" u="sng" dirty="0" err="1" smtClean="0"/>
              <a:t>Flamp</a:t>
            </a:r>
            <a:r>
              <a:rPr lang="en-US" u="sng" dirty="0" smtClean="0"/>
              <a:t> </a:t>
            </a:r>
            <a:r>
              <a:rPr lang="en-US" dirty="0" smtClean="0"/>
              <a:t>and how they could be used for LCARES?</a:t>
            </a:r>
          </a:p>
          <a:p>
            <a:pPr lvl="1"/>
            <a:r>
              <a:rPr lang="en-US" u="sng" dirty="0" smtClean="0"/>
              <a:t>JS9Call</a:t>
            </a:r>
            <a:r>
              <a:rPr lang="en-US" dirty="0" smtClean="0"/>
              <a:t> and how it could be used for LCARES?</a:t>
            </a:r>
          </a:p>
          <a:p>
            <a:pPr lvl="1"/>
            <a:r>
              <a:rPr lang="en-US" u="sng" dirty="0" smtClean="0"/>
              <a:t>The National Traffic System (NTS)</a:t>
            </a:r>
            <a:r>
              <a:rPr lang="en-US" dirty="0" smtClean="0"/>
              <a:t>, how it operates, how would LCARES interface with it, forms, procedures, nets, HF/VHF/UHF, inclusion in next SET, Etc?</a:t>
            </a:r>
          </a:p>
          <a:p>
            <a:pPr lvl="1"/>
            <a:r>
              <a:rPr lang="en-US" u="sng" dirty="0" smtClean="0"/>
              <a:t>D-STAR and D-RATS and/or other digital modes </a:t>
            </a:r>
            <a:r>
              <a:rPr lang="en-US" dirty="0" smtClean="0"/>
              <a:t>and how they could be used for LCARES?</a:t>
            </a:r>
          </a:p>
          <a:p>
            <a:pPr lvl="1"/>
            <a:r>
              <a:rPr lang="en-US" u="sng" dirty="0" smtClean="0"/>
              <a:t>AREDN mesh </a:t>
            </a:r>
            <a:r>
              <a:rPr lang="en-US" dirty="0" smtClean="0"/>
              <a:t>overview and how it could be used for LCARES?</a:t>
            </a:r>
          </a:p>
          <a:p>
            <a:pPr lvl="1"/>
            <a:r>
              <a:rPr lang="en-US" u="sng" dirty="0" smtClean="0"/>
              <a:t>Virginia State level ARES </a:t>
            </a:r>
            <a:r>
              <a:rPr lang="en-US" dirty="0" smtClean="0"/>
              <a:t>and local </a:t>
            </a:r>
            <a:r>
              <a:rPr lang="en-US" u="sng" dirty="0" smtClean="0"/>
              <a:t>surrounding counties ARES </a:t>
            </a:r>
            <a:r>
              <a:rPr lang="en-US" dirty="0" smtClean="0"/>
              <a:t>and how would LCARS interface with them?  Points of contact?  Coordination meetings for next SET (and/or practice SETs)?</a:t>
            </a:r>
          </a:p>
          <a:p>
            <a:pPr lvl="1"/>
            <a:r>
              <a:rPr lang="en-US" dirty="0" smtClean="0"/>
              <a:t>Other?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Agenda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867400"/>
          </a:xfrm>
        </p:spPr>
        <p:txBody>
          <a:bodyPr>
            <a:normAutofit/>
          </a:bodyPr>
          <a:lstStyle/>
          <a:p>
            <a:r>
              <a:rPr lang="en-US" dirty="0" smtClean="0"/>
              <a:t>Participating Stations &amp; Tactical Call Signs</a:t>
            </a:r>
          </a:p>
          <a:p>
            <a:r>
              <a:rPr lang="en-US" dirty="0" smtClean="0"/>
              <a:t>Event Overview</a:t>
            </a:r>
          </a:p>
          <a:p>
            <a:r>
              <a:rPr lang="en-US" dirty="0" smtClean="0"/>
              <a:t>Lessons Learned:  Operating Procedures</a:t>
            </a:r>
          </a:p>
          <a:p>
            <a:r>
              <a:rPr lang="fr-FR" dirty="0" smtClean="0"/>
              <a:t>Lessons Learned:  Structure of </a:t>
            </a:r>
            <a:r>
              <a:rPr lang="fr-FR" dirty="0" err="1" smtClean="0"/>
              <a:t>Exercise</a:t>
            </a:r>
            <a:r>
              <a:rPr lang="en-US" dirty="0" smtClean="0"/>
              <a:t> </a:t>
            </a:r>
          </a:p>
          <a:p>
            <a:r>
              <a:rPr lang="fr-FR" dirty="0" smtClean="0"/>
              <a:t>Lessons Learned:  Data/</a:t>
            </a:r>
            <a:r>
              <a:rPr lang="fr-FR" dirty="0" err="1" smtClean="0"/>
              <a:t>Text</a:t>
            </a:r>
            <a:r>
              <a:rPr lang="fr-FR" dirty="0" smtClean="0"/>
              <a:t> Messaging</a:t>
            </a:r>
          </a:p>
          <a:p>
            <a:r>
              <a:rPr lang="fr-FR" dirty="0" smtClean="0"/>
              <a:t>Lessons Learned: Future </a:t>
            </a:r>
            <a:r>
              <a:rPr lang="fr-FR" dirty="0" err="1" smtClean="0"/>
              <a:t>Activities</a:t>
            </a:r>
            <a:endParaRPr lang="fr-FR" dirty="0" smtClean="0"/>
          </a:p>
          <a:p>
            <a:r>
              <a:rPr lang="fr-FR" dirty="0" smtClean="0"/>
              <a:t>Questions</a:t>
            </a:r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" y="381000"/>
            <a:ext cx="8458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">
              <a:spcBef>
                <a:spcPct val="0"/>
              </a:spcBef>
            </a:pPr>
            <a:r>
              <a:rPr lang="en-US" sz="3200" b="1" dirty="0" smtClean="0">
                <a:latin typeface="+mj-lt"/>
                <a:ea typeface="+mj-ea"/>
                <a:cs typeface="+mj-cs"/>
              </a:rPr>
              <a:t>Participating Stations &amp; Tactical Call Si</a:t>
            </a:r>
            <a:endParaRPr lang="en-US" sz="3200" b="1" dirty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1542392"/>
          <a:ext cx="8610600" cy="4706008"/>
        </p:xfrm>
        <a:graphic>
          <a:graphicData uri="http://schemas.openxmlformats.org/drawingml/2006/table">
            <a:tbl>
              <a:tblPr/>
              <a:tblGrid>
                <a:gridCol w="1283452"/>
                <a:gridCol w="1916948"/>
                <a:gridCol w="2133600"/>
                <a:gridCol w="1106175"/>
                <a:gridCol w="1237613"/>
                <a:gridCol w="932812"/>
              </a:tblGrid>
              <a:tr h="44839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Tactical Call</a:t>
                      </a:r>
                    </a:p>
                  </a:txBody>
                  <a:tcPr marL="2899" marR="2899" marT="28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Function</a:t>
                      </a:r>
                    </a:p>
                  </a:txBody>
                  <a:tcPr marL="2899" marR="2899" marT="28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Location</a:t>
                      </a:r>
                    </a:p>
                  </a:txBody>
                  <a:tcPr marL="2899" marR="2899" marT="28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Last Name</a:t>
                      </a:r>
                    </a:p>
                  </a:txBody>
                  <a:tcPr marL="2899" marR="2899" marT="28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First Name</a:t>
                      </a:r>
                    </a:p>
                  </a:txBody>
                  <a:tcPr marL="2899" marR="2899" marT="28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FCC Call</a:t>
                      </a:r>
                    </a:p>
                  </a:txBody>
                  <a:tcPr marL="2899" marR="2899" marT="28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47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EC</a:t>
                      </a:r>
                    </a:p>
                  </a:txBody>
                  <a:tcPr marL="2899" marR="2899" marT="28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Exercise Controller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Loudoun County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EOC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Hiltner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Rob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K4BCN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Net Control</a:t>
                      </a:r>
                    </a:p>
                  </a:txBody>
                  <a:tcPr marL="2899" marR="2899" marT="28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Net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Control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EOC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McNulty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Doug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KM4GC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52301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Net Control</a:t>
                      </a:r>
                    </a:p>
                  </a:txBody>
                  <a:tcPr marL="2899" marR="2899" marT="28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Net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Control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EOC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Radloff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Steve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N4RAF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3640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Hospital</a:t>
                      </a:r>
                    </a:p>
                  </a:txBody>
                  <a:tcPr marL="2899" marR="2899" marT="28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Operator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Inova Loudoun Hospital 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Morse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Scott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WB6EFW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33011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Tuscarora</a:t>
                      </a:r>
                    </a:p>
                  </a:txBody>
                  <a:tcPr marL="2899" marR="2899" marT="28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Operator Station 1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Tuscarora HS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Hawkins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Chris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KO4OZJ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Potomac Falls</a:t>
                      </a:r>
                    </a:p>
                  </a:txBody>
                  <a:tcPr marL="2899" marR="2899" marT="28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Operator Station 2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Potomac Falls HS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Begley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Jim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KQ4MHT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Briarwoods</a:t>
                      </a:r>
                    </a:p>
                  </a:txBody>
                  <a:tcPr marL="2899" marR="2899" marT="28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Operator Station 3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Briarwoods HS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White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Ronald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KQ4IBI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6853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Parkview</a:t>
                      </a:r>
                    </a:p>
                  </a:txBody>
                  <a:tcPr marL="2899" marR="2899" marT="28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Operator Station 4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Sterling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MS -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 simulate Parkview HS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Babcock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Jim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N4FAF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51399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Loudoun Valley</a:t>
                      </a:r>
                    </a:p>
                  </a:txBody>
                  <a:tcPr marL="2899" marR="2899" marT="28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Operator Station 5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Loudoun Valley HS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Diehl 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Frank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K4FWD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9900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Heritage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899" marR="2899" marT="289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Operator Station 6</a:t>
                      </a: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dirty="0" smtClean="0"/>
                        <a:t>WA4KBM QTH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Kevin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McCrory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dirty="0" smtClean="0"/>
                        <a:t>WA4KBM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899" marR="2899" marT="2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304800"/>
          </a:xfrm>
        </p:spPr>
        <p:txBody>
          <a:bodyPr>
            <a:noAutofit/>
          </a:bodyPr>
          <a:lstStyle/>
          <a:p>
            <a:r>
              <a:rPr lang="fr-FR" sz="3200" b="1" dirty="0" smtClean="0"/>
              <a:t>Event </a:t>
            </a:r>
            <a:r>
              <a:rPr lang="fr-FR" sz="3200" b="1" dirty="0" err="1" smtClean="0"/>
              <a:t>Overview</a:t>
            </a:r>
            <a:r>
              <a:rPr lang="fr-FR" sz="3200" b="1" dirty="0" smtClean="0"/>
              <a:t>  (1 of 2)</a:t>
            </a:r>
            <a:endParaRPr lang="en-US" sz="3200" b="1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457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Repeaters/ frequencies used (taken from LARG Freq Plan):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1046845"/>
          <a:ext cx="8268381" cy="2153555"/>
        </p:xfrm>
        <a:graphic>
          <a:graphicData uri="http://schemas.openxmlformats.org/drawingml/2006/table">
            <a:tbl>
              <a:tblPr/>
              <a:tblGrid>
                <a:gridCol w="233505"/>
                <a:gridCol w="1530760"/>
                <a:gridCol w="1044293"/>
                <a:gridCol w="530253"/>
                <a:gridCol w="830243"/>
                <a:gridCol w="830243"/>
                <a:gridCol w="359989"/>
                <a:gridCol w="535118"/>
                <a:gridCol w="2373977"/>
              </a:tblGrid>
              <a:tr h="5904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1</a:t>
                      </a:r>
                    </a:p>
                  </a:txBody>
                  <a:tcPr marL="2748" marR="2748" marT="27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Primary 2m Repeater</a:t>
                      </a:r>
                    </a:p>
                  </a:txBody>
                  <a:tcPr marL="2748" marR="2748" marT="27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WA4TXE – Leesburg / Purcellville Linked </a:t>
                      </a:r>
                    </a:p>
                  </a:txBody>
                  <a:tcPr marL="2748" marR="2748" marT="27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Primary Net Control</a:t>
                      </a:r>
                    </a:p>
                  </a:txBody>
                  <a:tcPr marL="2748" marR="2748" marT="27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146.7000 W</a:t>
                      </a:r>
                    </a:p>
                  </a:txBody>
                  <a:tcPr marL="2748" marR="2748" marT="27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146.1000 W</a:t>
                      </a:r>
                    </a:p>
                  </a:txBody>
                  <a:tcPr marL="2748" marR="2748" marT="27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77.0</a:t>
                      </a:r>
                    </a:p>
                  </a:txBody>
                  <a:tcPr marL="2748" marR="2748" marT="27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A</a:t>
                      </a:r>
                    </a:p>
                  </a:txBody>
                  <a:tcPr marL="2748" marR="2748" marT="27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latin typeface="Arial"/>
                        </a:rPr>
                        <a:t>• Linked to Purcellville WA4TXE.</a:t>
                      </a:r>
                      <a:br>
                        <a:rPr lang="en-US" sz="1050" b="0" i="0" u="none" strike="noStrike">
                          <a:latin typeface="Arial"/>
                        </a:rPr>
                      </a:br>
                      <a:r>
                        <a:rPr lang="en-US" sz="1050" b="0" i="0" u="none" strike="noStrike">
                          <a:latin typeface="Arial"/>
                        </a:rPr>
                        <a:t>• Tones optional</a:t>
                      </a:r>
                    </a:p>
                  </a:txBody>
                  <a:tcPr marL="2748" marR="2748" marT="27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</a:tr>
              <a:tr h="6441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2748" marR="2748" marT="27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Primary 2m Repeater</a:t>
                      </a:r>
                    </a:p>
                  </a:txBody>
                  <a:tcPr marL="2748" marR="2748" marT="27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WA4TXE - Purcellville/ Charles Town,WV Linked</a:t>
                      </a:r>
                    </a:p>
                  </a:txBody>
                  <a:tcPr marL="2748" marR="2748" marT="27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Primary Net Control</a:t>
                      </a:r>
                    </a:p>
                  </a:txBody>
                  <a:tcPr marL="2748" marR="2748" marT="27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146.8500 W</a:t>
                      </a:r>
                    </a:p>
                  </a:txBody>
                  <a:tcPr marL="2748" marR="2748" marT="27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146.2500 W</a:t>
                      </a:r>
                    </a:p>
                  </a:txBody>
                  <a:tcPr marL="2748" marR="2748" marT="27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77.0</a:t>
                      </a:r>
                    </a:p>
                  </a:txBody>
                  <a:tcPr marL="2748" marR="2748" marT="27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A</a:t>
                      </a:r>
                    </a:p>
                  </a:txBody>
                  <a:tcPr marL="2748" marR="2748" marT="27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latin typeface="Arial"/>
                        </a:rPr>
                        <a:t>• Patched to Leesburg WA4TXE.</a:t>
                      </a:r>
                      <a:br>
                        <a:rPr lang="en-US" sz="1050" b="0" i="0" u="none" strike="noStrike">
                          <a:latin typeface="Arial"/>
                        </a:rPr>
                      </a:br>
                      <a:r>
                        <a:rPr lang="en-US" sz="1050" b="0" i="0" u="none" strike="noStrike">
                          <a:latin typeface="Arial"/>
                        </a:rPr>
                        <a:t>• Tones optional </a:t>
                      </a:r>
                    </a:p>
                  </a:txBody>
                  <a:tcPr marL="2748" marR="2748" marT="27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</a:tr>
              <a:tr h="8666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2748" marR="2748" marT="27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Secondary 2m Repeater</a:t>
                      </a:r>
                    </a:p>
                  </a:txBody>
                  <a:tcPr marL="2748" marR="2748" marT="27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WB6EFW - Lansdowne - ARES</a:t>
                      </a:r>
                    </a:p>
                  </a:txBody>
                  <a:tcPr marL="2748" marR="2748" marT="27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Secondary Net Control</a:t>
                      </a:r>
                    </a:p>
                  </a:txBody>
                  <a:tcPr marL="2748" marR="2748" marT="27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145.1850 W</a:t>
                      </a:r>
                    </a:p>
                  </a:txBody>
                  <a:tcPr marL="2748" marR="2748" marT="27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144.5850 W</a:t>
                      </a:r>
                    </a:p>
                  </a:txBody>
                  <a:tcPr marL="2748" marR="2748" marT="27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103.5</a:t>
                      </a:r>
                    </a:p>
                  </a:txBody>
                  <a:tcPr marL="2748" marR="2748" marT="27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A</a:t>
                      </a:r>
                    </a:p>
                  </a:txBody>
                  <a:tcPr marL="2748" marR="2748" marT="27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latin typeface="Arial"/>
                        </a:rPr>
                        <a:t>Repeater located at </a:t>
                      </a:r>
                      <a:r>
                        <a:rPr lang="en-US" sz="1050" b="0" i="0" u="none" strike="noStrike" dirty="0" err="1">
                          <a:latin typeface="Arial"/>
                        </a:rPr>
                        <a:t>Inova</a:t>
                      </a:r>
                      <a:r>
                        <a:rPr lang="en-US" sz="1050" b="0" i="0" u="none" strike="noStrike" dirty="0">
                          <a:latin typeface="Arial"/>
                        </a:rPr>
                        <a:t> Hospital </a:t>
                      </a:r>
                      <a:r>
                        <a:rPr lang="en-US" sz="1050" b="0" i="0" u="none" strike="noStrike" dirty="0" err="1">
                          <a:latin typeface="Arial"/>
                        </a:rPr>
                        <a:t>Lansdown</a:t>
                      </a:r>
                      <a:r>
                        <a:rPr lang="en-US" sz="1050" b="0" i="0" u="none" strike="noStrike" dirty="0">
                          <a:latin typeface="Arial"/>
                        </a:rPr>
                        <a:t>.  FM, </a:t>
                      </a:r>
                      <a:r>
                        <a:rPr lang="en-US" sz="1050" b="0" i="0" u="none" strike="noStrike" dirty="0" err="1">
                          <a:latin typeface="Arial"/>
                        </a:rPr>
                        <a:t>Fusinon</a:t>
                      </a:r>
                      <a:r>
                        <a:rPr lang="en-US" sz="1050" b="0" i="0" u="none" strike="noStrike" dirty="0">
                          <a:latin typeface="Arial"/>
                        </a:rPr>
                        <a:t>, </a:t>
                      </a:r>
                      <a:r>
                        <a:rPr lang="en-US" sz="1050" b="0" i="0" u="none" strike="noStrike" dirty="0" err="1">
                          <a:latin typeface="Arial"/>
                        </a:rPr>
                        <a:t>EchoLink</a:t>
                      </a:r>
                      <a:r>
                        <a:rPr lang="en-US" sz="1050" b="0" i="0" u="none" strike="noStrike" dirty="0">
                          <a:latin typeface="Arial"/>
                        </a:rPr>
                        <a:t>,  WIRES-X  Use as additional net and for specialized discussions as needed</a:t>
                      </a:r>
                    </a:p>
                  </a:txBody>
                  <a:tcPr marL="2748" marR="2748" marT="27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3429000"/>
            <a:ext cx="8229600" cy="3276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Primary Net was 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used for overall coordination and transmission of traffic to all stations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Channel 3 used to pass much of the traffic to off-load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primary net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Exercise used a script or Master Sequence of Events List (MSEL) of timed activities and messages to pass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304800"/>
          </a:xfrm>
        </p:spPr>
        <p:txBody>
          <a:bodyPr>
            <a:noAutofit/>
          </a:bodyPr>
          <a:lstStyle/>
          <a:p>
            <a:r>
              <a:rPr lang="fr-FR" sz="3200" b="1" dirty="0" smtClean="0"/>
              <a:t>Event </a:t>
            </a:r>
            <a:r>
              <a:rPr lang="fr-FR" sz="3200" b="1" dirty="0" err="1" smtClean="0"/>
              <a:t>Overview</a:t>
            </a:r>
            <a:r>
              <a:rPr lang="fr-FR" sz="3200" b="1" dirty="0" smtClean="0"/>
              <a:t> (2 of 2)</a:t>
            </a:r>
            <a:endParaRPr lang="en-US" sz="3200" b="1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Comms</a:t>
            </a:r>
            <a:r>
              <a:rPr lang="en-US" dirty="0" smtClean="0"/>
              <a:t> checks were conducted before </a:t>
            </a:r>
            <a:r>
              <a:rPr lang="en-US" dirty="0" err="1" smtClean="0"/>
              <a:t>StartEX</a:t>
            </a:r>
            <a:endParaRPr lang="en-US" dirty="0" smtClean="0"/>
          </a:p>
          <a:p>
            <a:pPr lvl="1"/>
            <a:r>
              <a:rPr lang="en-US" dirty="0" smtClean="0"/>
              <a:t>Primary and Secondary Nets had good connectivity to all sites</a:t>
            </a:r>
          </a:p>
          <a:p>
            <a:pPr lvl="1"/>
            <a:r>
              <a:rPr lang="en-US" dirty="0" smtClean="0"/>
              <a:t>Leesburg repeater at 442.1 MHz and simplex channel showed little to no connectivity to high school locations</a:t>
            </a:r>
          </a:p>
          <a:p>
            <a:r>
              <a:rPr lang="en-US" dirty="0" smtClean="0"/>
              <a:t>Net Control went off-line during exercise</a:t>
            </a:r>
          </a:p>
          <a:p>
            <a:pPr lvl="1"/>
            <a:r>
              <a:rPr lang="en-US" dirty="0" smtClean="0"/>
              <a:t>All stations responded very well to shift to Secondary Net</a:t>
            </a:r>
          </a:p>
          <a:p>
            <a:pPr lvl="1"/>
            <a:r>
              <a:rPr lang="en-US" dirty="0" smtClean="0"/>
              <a:t>Hospital announced it was assuming Net Control on secondary net</a:t>
            </a:r>
          </a:p>
          <a:p>
            <a:pPr lvl="1"/>
            <a:r>
              <a:rPr lang="en-US" dirty="0" smtClean="0"/>
              <a:t>Heritage announced Net Control was off-line on Primary Net and all stations should shift to Secondary Net and Hospital was assuming Net Control</a:t>
            </a:r>
          </a:p>
          <a:p>
            <a:r>
              <a:rPr lang="en-US" dirty="0" smtClean="0"/>
              <a:t>Three stations used </a:t>
            </a:r>
            <a:r>
              <a:rPr lang="en-US" dirty="0" err="1" smtClean="0"/>
              <a:t>WinLink</a:t>
            </a:r>
            <a:r>
              <a:rPr lang="en-US" dirty="0" smtClean="0"/>
              <a:t> to Net Control effectively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Autofit/>
          </a:bodyPr>
          <a:lstStyle/>
          <a:p>
            <a:r>
              <a:rPr lang="fr-FR" sz="3200" b="1" dirty="0" smtClean="0"/>
              <a:t>Lessons Learned:  Operating Procedures</a:t>
            </a:r>
            <a:br>
              <a:rPr lang="fr-FR" sz="3200" b="1" dirty="0" smtClean="0"/>
            </a:br>
            <a:r>
              <a:rPr lang="fr-FR" sz="2000" b="1" dirty="0" smtClean="0">
                <a:solidFill>
                  <a:srgbClr val="00B050"/>
                </a:solidFill>
              </a:rPr>
              <a:t>Note:  I </a:t>
            </a:r>
            <a:r>
              <a:rPr lang="fr-FR" sz="2000" b="1" dirty="0" err="1" smtClean="0">
                <a:solidFill>
                  <a:srgbClr val="00B050"/>
                </a:solidFill>
              </a:rPr>
              <a:t>only</a:t>
            </a:r>
            <a:r>
              <a:rPr lang="fr-FR" sz="2000" b="1" dirty="0" smtClean="0">
                <a:solidFill>
                  <a:srgbClr val="00B050"/>
                </a:solidFill>
              </a:rPr>
              <a:t> plan to </a:t>
            </a:r>
            <a:r>
              <a:rPr lang="fr-FR" sz="2000" b="1" dirty="0" err="1" smtClean="0">
                <a:solidFill>
                  <a:srgbClr val="00B050"/>
                </a:solidFill>
              </a:rPr>
              <a:t>discuss</a:t>
            </a:r>
            <a:r>
              <a:rPr lang="fr-FR" sz="2000" b="1" dirty="0" smtClean="0">
                <a:solidFill>
                  <a:srgbClr val="00B050"/>
                </a:solidFill>
              </a:rPr>
              <a:t> items in green for </a:t>
            </a:r>
            <a:r>
              <a:rPr lang="fr-FR" sz="2000" b="1" dirty="0" err="1" smtClean="0">
                <a:solidFill>
                  <a:srgbClr val="00B050"/>
                </a:solidFill>
              </a:rPr>
              <a:t>following</a:t>
            </a:r>
            <a:r>
              <a:rPr lang="fr-FR" sz="2000" b="1" dirty="0" smtClean="0">
                <a:solidFill>
                  <a:srgbClr val="00B050"/>
                </a:solidFill>
              </a:rPr>
              <a:t> </a:t>
            </a:r>
            <a:r>
              <a:rPr lang="fr-FR" sz="2000" b="1" dirty="0" err="1" smtClean="0">
                <a:solidFill>
                  <a:srgbClr val="00B050"/>
                </a:solidFill>
              </a:rPr>
              <a:t>sldes</a:t>
            </a:r>
            <a:endParaRPr lang="en-US" sz="3200" b="1" dirty="0">
              <a:solidFill>
                <a:srgbClr val="00B050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Loss of Net Control: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Designate a station(s) to be Alternate Net Control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Define fail over procedures if Net Control is not heard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Include on LCARES Ops Plan</a:t>
            </a:r>
          </a:p>
          <a:p>
            <a:r>
              <a:rPr lang="en-US" dirty="0" smtClean="0"/>
              <a:t>Cherry picking channels from previous established LARG and LCARS frequency plans worked well</a:t>
            </a:r>
          </a:p>
          <a:p>
            <a:r>
              <a:rPr lang="en-US" dirty="0" smtClean="0"/>
              <a:t>Streamline ICS-205 frequency plan, use ICS-217 (</a:t>
            </a:r>
            <a:r>
              <a:rPr lang="en-US" dirty="0" err="1" smtClean="0"/>
              <a:t>comms</a:t>
            </a:r>
            <a:r>
              <a:rPr lang="en-US" dirty="0" smtClean="0"/>
              <a:t> </a:t>
            </a:r>
            <a:r>
              <a:rPr lang="en-US" dirty="0" err="1" smtClean="0"/>
              <a:t>resouce</a:t>
            </a:r>
            <a:r>
              <a:rPr lang="en-US" dirty="0" smtClean="0"/>
              <a:t> avail worksheet)</a:t>
            </a:r>
          </a:p>
          <a:p>
            <a:r>
              <a:rPr lang="en-US" dirty="0" smtClean="0"/>
              <a:t>Define two operator positions in the EOC</a:t>
            </a:r>
          </a:p>
          <a:p>
            <a:pPr lvl="1"/>
            <a:r>
              <a:rPr lang="en-US" dirty="0" smtClean="0"/>
              <a:t>Use of electronic forms for activity logging, use a scribe, headsets, HF, VHF/UHF channels to cover  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Autofit/>
          </a:bodyPr>
          <a:lstStyle/>
          <a:p>
            <a:r>
              <a:rPr lang="fr-FR" sz="3200" b="1" dirty="0" smtClean="0"/>
              <a:t>Lessons Learned:  Operating Procedures</a:t>
            </a:r>
            <a:endParaRPr lang="en-US" sz="3200" b="1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Define standard traffic handling voice procedures  - consider NTS as example</a:t>
            </a:r>
          </a:p>
          <a:p>
            <a:pPr lvl="1"/>
            <a:r>
              <a:rPr lang="en-US" dirty="0" smtClean="0"/>
              <a:t>Names, text, numbers</a:t>
            </a:r>
          </a:p>
          <a:p>
            <a:pPr lvl="1"/>
            <a:r>
              <a:rPr lang="en-US" dirty="0" smtClean="0"/>
              <a:t>Acknowledgement of message receipt</a:t>
            </a:r>
          </a:p>
          <a:p>
            <a:pPr lvl="1"/>
            <a:r>
              <a:rPr lang="en-US" dirty="0" smtClean="0"/>
              <a:t>Define in LCARES Ops Plan and practice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Establish station roll call order and use for acknowledgement of “all station” messages</a:t>
            </a:r>
          </a:p>
          <a:p>
            <a:r>
              <a:rPr lang="en-US" dirty="0" smtClean="0"/>
              <a:t>Shelter stations should consider capability to:</a:t>
            </a:r>
          </a:p>
          <a:p>
            <a:pPr lvl="1"/>
            <a:r>
              <a:rPr lang="en-US" dirty="0" smtClean="0"/>
              <a:t>Monitor primary net</a:t>
            </a:r>
          </a:p>
          <a:p>
            <a:pPr lvl="1"/>
            <a:r>
              <a:rPr lang="en-US" dirty="0" smtClean="0"/>
              <a:t>Monitor secondary net</a:t>
            </a:r>
          </a:p>
          <a:p>
            <a:pPr lvl="1"/>
            <a:r>
              <a:rPr lang="en-US" dirty="0" err="1" smtClean="0"/>
              <a:t>Operatate</a:t>
            </a:r>
            <a:r>
              <a:rPr lang="en-US" dirty="0" smtClean="0"/>
              <a:t> </a:t>
            </a:r>
            <a:r>
              <a:rPr lang="en-US" dirty="0" err="1" smtClean="0"/>
              <a:t>WinLink</a:t>
            </a:r>
            <a:r>
              <a:rPr lang="en-US" dirty="0" smtClean="0"/>
              <a:t>/digital messaging</a:t>
            </a:r>
          </a:p>
          <a:p>
            <a:pPr lvl="1"/>
            <a:r>
              <a:rPr lang="en-US" dirty="0" smtClean="0"/>
              <a:t>Include in LCARS Ops Plan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Autofit/>
          </a:bodyPr>
          <a:lstStyle/>
          <a:p>
            <a:r>
              <a:rPr lang="fr-FR" sz="3200" b="1" dirty="0" smtClean="0"/>
              <a:t>Lessons Learned:  Operating Procedures</a:t>
            </a:r>
            <a:endParaRPr lang="en-US" sz="3200" b="1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48768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Consider moving Net Control from EOC to another location – potential use for LARG </a:t>
            </a:r>
            <a:r>
              <a:rPr lang="en-US" dirty="0" err="1" smtClean="0"/>
              <a:t>comms</a:t>
            </a:r>
            <a:r>
              <a:rPr lang="en-US" dirty="0" smtClean="0"/>
              <a:t> trailer</a:t>
            </a:r>
          </a:p>
          <a:p>
            <a:pPr lvl="1"/>
            <a:r>
              <a:rPr lang="en-US" dirty="0" smtClean="0"/>
              <a:t>Control and operation of the network</a:t>
            </a:r>
          </a:p>
          <a:p>
            <a:pPr lvl="1"/>
            <a:r>
              <a:rPr lang="en-US" dirty="0" smtClean="0"/>
              <a:t>Handle external communications to surrounding counties and Virginia-level ARES (HF and external repeaters (e.g. </a:t>
            </a:r>
            <a:r>
              <a:rPr lang="en-US" dirty="0" err="1" smtClean="0"/>
              <a:t>Bluemont</a:t>
            </a:r>
            <a:r>
              <a:rPr lang="en-US" dirty="0" smtClean="0"/>
              <a:t> – </a:t>
            </a:r>
            <a:r>
              <a:rPr lang="en-US" dirty="0" err="1" smtClean="0"/>
              <a:t>skywarn</a:t>
            </a:r>
            <a:r>
              <a:rPr lang="en-US" dirty="0" smtClean="0"/>
              <a:t>, NTS, other)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Local county emergency </a:t>
            </a:r>
            <a:r>
              <a:rPr lang="en-US" dirty="0" err="1" smtClean="0">
                <a:solidFill>
                  <a:srgbClr val="00B050"/>
                </a:solidFill>
              </a:rPr>
              <a:t>comms</a:t>
            </a:r>
            <a:r>
              <a:rPr lang="en-US" dirty="0" smtClean="0">
                <a:solidFill>
                  <a:srgbClr val="00B050"/>
                </a:solidFill>
              </a:rPr>
              <a:t> needs at least 3 nets: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Primary voice net to coordinate all operations and wend “all station” traffic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Secondary voice net to pass traffic between sites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Digital/Text net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Tertiary voice net as backup/overload would be nice 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Autofit/>
          </a:bodyPr>
          <a:lstStyle/>
          <a:p>
            <a:r>
              <a:rPr lang="fr-FR" sz="3200" b="1" dirty="0" smtClean="0"/>
              <a:t>Lessons Learned:  Structure of </a:t>
            </a:r>
            <a:r>
              <a:rPr lang="fr-FR" sz="3200" b="1" dirty="0" err="1" smtClean="0"/>
              <a:t>Exercise</a:t>
            </a:r>
            <a:endParaRPr lang="en-US" sz="3200" b="1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648200"/>
          </a:xfrm>
        </p:spPr>
        <p:txBody>
          <a:bodyPr>
            <a:normAutofit/>
          </a:bodyPr>
          <a:lstStyle/>
          <a:p>
            <a:r>
              <a:rPr lang="en-US" dirty="0" smtClean="0"/>
              <a:t>MSEL worked well, stations were active throughout exercise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Deployment of stations to shelter locations matched support envisioned by the county</a:t>
            </a:r>
          </a:p>
          <a:p>
            <a:r>
              <a:rPr lang="en-US" dirty="0" smtClean="0"/>
              <a:t>Get final documents out </a:t>
            </a:r>
            <a:r>
              <a:rPr lang="en-US" dirty="0" err="1" smtClean="0"/>
              <a:t>ealier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8571</TotalTime>
  <Words>1043</Words>
  <Application>Microsoft Office PowerPoint</Application>
  <PresentationFormat>On-screen Show (4:3)</PresentationFormat>
  <Paragraphs>189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2025 Loudoun County ARES (LCARES) Simulated Emergency Test (SET) Summary and Observations</vt:lpstr>
      <vt:lpstr>Agenda</vt:lpstr>
      <vt:lpstr>Slide 3</vt:lpstr>
      <vt:lpstr>Event Overview  (1 of 2)</vt:lpstr>
      <vt:lpstr>Event Overview (2 of 2)</vt:lpstr>
      <vt:lpstr>Lessons Learned:  Operating Procedures Note:  I only plan to discuss items in green for following sldes</vt:lpstr>
      <vt:lpstr>Lessons Learned:  Operating Procedures</vt:lpstr>
      <vt:lpstr>Lessons Learned:  Operating Procedures</vt:lpstr>
      <vt:lpstr>Lessons Learned:  Structure of Exercise</vt:lpstr>
      <vt:lpstr>Lessons Learned:  Data/Text Messaging</vt:lpstr>
      <vt:lpstr>Lessons Learned: Future Activities</vt:lpstr>
      <vt:lpstr>Pictures from Jim Begley’s Station</vt:lpstr>
      <vt:lpstr>Qustions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Doug McNulty</dc:creator>
  <cp:lastModifiedBy>Doug McNulty</cp:lastModifiedBy>
  <cp:revision>180</cp:revision>
  <dcterms:created xsi:type="dcterms:W3CDTF">2024-08-11T12:38:26Z</dcterms:created>
  <dcterms:modified xsi:type="dcterms:W3CDTF">2025-10-16T21:27:15Z</dcterms:modified>
</cp:coreProperties>
</file>