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58"/>
  </p:notesMasterIdLst>
  <p:sldIdLst>
    <p:sldId id="256" r:id="rId2"/>
    <p:sldId id="257" r:id="rId3"/>
    <p:sldId id="262" r:id="rId4"/>
    <p:sldId id="304" r:id="rId5"/>
    <p:sldId id="301" r:id="rId6"/>
    <p:sldId id="263" r:id="rId7"/>
    <p:sldId id="287" r:id="rId8"/>
    <p:sldId id="303" r:id="rId9"/>
    <p:sldId id="302" r:id="rId10"/>
    <p:sldId id="299" r:id="rId11"/>
    <p:sldId id="300" r:id="rId12"/>
    <p:sldId id="261" r:id="rId13"/>
    <p:sldId id="307" r:id="rId14"/>
    <p:sldId id="267" r:id="rId15"/>
    <p:sldId id="305" r:id="rId16"/>
    <p:sldId id="258" r:id="rId17"/>
    <p:sldId id="260" r:id="rId18"/>
    <p:sldId id="294" r:id="rId19"/>
    <p:sldId id="288" r:id="rId20"/>
    <p:sldId id="339" r:id="rId21"/>
    <p:sldId id="269" r:id="rId22"/>
    <p:sldId id="337" r:id="rId23"/>
    <p:sldId id="327" r:id="rId24"/>
    <p:sldId id="330" r:id="rId25"/>
    <p:sldId id="331" r:id="rId26"/>
    <p:sldId id="335" r:id="rId27"/>
    <p:sldId id="272" r:id="rId28"/>
    <p:sldId id="336" r:id="rId29"/>
    <p:sldId id="285" r:id="rId30"/>
    <p:sldId id="315" r:id="rId31"/>
    <p:sldId id="316" r:id="rId32"/>
    <p:sldId id="338" r:id="rId33"/>
    <p:sldId id="334" r:id="rId34"/>
    <p:sldId id="333" r:id="rId35"/>
    <p:sldId id="279" r:id="rId36"/>
    <p:sldId id="283" r:id="rId37"/>
    <p:sldId id="322" r:id="rId38"/>
    <p:sldId id="343" r:id="rId39"/>
    <p:sldId id="344" r:id="rId40"/>
    <p:sldId id="297" r:id="rId41"/>
    <p:sldId id="271" r:id="rId42"/>
    <p:sldId id="280" r:id="rId43"/>
    <p:sldId id="281" r:id="rId44"/>
    <p:sldId id="282" r:id="rId45"/>
    <p:sldId id="347" r:id="rId46"/>
    <p:sldId id="348" r:id="rId47"/>
    <p:sldId id="259" r:id="rId48"/>
    <p:sldId id="308" r:id="rId49"/>
    <p:sldId id="314" r:id="rId50"/>
    <p:sldId id="309" r:id="rId51"/>
    <p:sldId id="313" r:id="rId52"/>
    <p:sldId id="346" r:id="rId53"/>
    <p:sldId id="265" r:id="rId54"/>
    <p:sldId id="266" r:id="rId55"/>
    <p:sldId id="341" r:id="rId56"/>
    <p:sldId id="298" r:id="rId5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D338B9-F010-4A3E-B022-78800A39DEDE}" v="1" dt="2026-01-08T01:43:45.284"/>
  </p1510:revLst>
</p1510:revInfo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0000" autoAdjust="0"/>
    <p:restoredTop sz="94624" autoAdjust="0"/>
  </p:normalViewPr>
  <p:slideViewPr>
    <p:cSldViewPr snapToGrid="0">
      <p:cViewPr varScale="1">
        <p:scale>
          <a:sx n="93" d="100"/>
          <a:sy n="93" d="100"/>
        </p:scale>
        <p:origin x="90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 Radloff" userId="371e85611eff2b58" providerId="LiveId" clId="{663C227E-C5D1-444E-AAC4-C66373D2D9C4}"/>
    <pc:docChg chg="addSld delSld modSld">
      <pc:chgData name="Steve Radloff" userId="371e85611eff2b58" providerId="LiveId" clId="{663C227E-C5D1-444E-AAC4-C66373D2D9C4}" dt="2026-01-08T01:43:47.245" v="1" actId="47"/>
      <pc:docMkLst>
        <pc:docMk/>
      </pc:docMkLst>
      <pc:sldChg chg="add">
        <pc:chgData name="Steve Radloff" userId="371e85611eff2b58" providerId="LiveId" clId="{663C227E-C5D1-444E-AAC4-C66373D2D9C4}" dt="2026-01-08T01:43:45.276" v="0"/>
        <pc:sldMkLst>
          <pc:docMk/>
          <pc:sldMk cId="2619954522" sldId="256"/>
        </pc:sldMkLst>
      </pc:sldChg>
      <pc:sldChg chg="del">
        <pc:chgData name="Steve Radloff" userId="371e85611eff2b58" providerId="LiveId" clId="{663C227E-C5D1-444E-AAC4-C66373D2D9C4}" dt="2026-01-08T01:43:47.245" v="1" actId="47"/>
        <pc:sldMkLst>
          <pc:docMk/>
          <pc:sldMk cId="475928783" sldId="34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1BAC2-790A-4DC9-9C01-EAAFF41D35F5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AC5699-8923-4628-A877-39BAFCE134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062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782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19240-298D-4DEC-9C72-B28C0EEE1847}" type="datetime1">
              <a:rPr lang="en-US" smtClean="0"/>
              <a:t>1/7/2026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813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3913-4AD5-4B68-8FD9-84213EC370F6}" type="datetime1">
              <a:rPr lang="en-US" smtClean="0"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22F896-40B5-4ADD-8801-0D06FADFA095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117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6E6B0-BC92-49F5-BEA2-2A18841BF7A2}" type="datetime1">
              <a:rPr lang="en-US" smtClean="0"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22F896-40B5-4ADD-8801-0D06FADFA095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948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43E1C-D979-4DEA-95F7-920694A6D4D0}" type="datetime1">
              <a:rPr lang="en-US" smtClean="0"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22F896-40B5-4ADD-8801-0D06FADFA095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814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822DE-F192-43A9-BD80-60D4202DEB7E}" type="datetime1">
              <a:rPr lang="en-US" smtClean="0"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22F896-40B5-4ADD-8801-0D06FADFA095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722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694B6-65D9-45DF-933A-84CBB0A77C9B}" type="datetime1">
              <a:rPr lang="en-US" smtClean="0"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22F896-40B5-4ADD-8801-0D06FADFA095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290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6F91C-442A-496B-A552-21522750DC08}" type="datetime1">
              <a:rPr lang="en-US" smtClean="0"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8538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FE0B3-B91B-47D5-A2C4-0C5286A7DB9A}" type="datetime1">
              <a:rPr lang="en-US" smtClean="0"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159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6609" y="1468885"/>
            <a:ext cx="9316413" cy="4630968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207-A656-4015-9F68-7D9BC129FDA1}" type="datetime1">
              <a:rPr lang="en-US" smtClean="0"/>
              <a:t>1/7/2026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5" y="6430501"/>
            <a:ext cx="5511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744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8BDE3-D198-40C7-B16F-4CBB5C1ED23F}" type="datetime1">
              <a:rPr lang="en-US" smtClean="0"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544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7439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1886989"/>
            <a:ext cx="4895055" cy="428521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1886989"/>
            <a:ext cx="4895056" cy="428521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A3AE-B678-4C0F-9F49-518B68CB9474}" type="datetime1">
              <a:rPr lang="en-US" smtClean="0"/>
              <a:t>1/7/2026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980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EDB6D-6A6A-4DB2-A53F-EFA8BF8C89B8}" type="datetime1">
              <a:rPr lang="en-US" smtClean="0"/>
              <a:t>1/7/2026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849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E111B-8696-46AC-81D6-A200A0F04870}" type="datetime1">
              <a:rPr lang="en-US" smtClean="0"/>
              <a:t>1/7/2026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316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5ADE-5508-40CA-A73E-984DCA41AA23}" type="datetime1">
              <a:rPr lang="en-US" smtClean="0"/>
              <a:t>1/7/2026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31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09540-A64E-4748-B5F1-170AB5BFA60E}" type="datetime1">
              <a:rPr lang="en-US" smtClean="0"/>
              <a:t>1/7/2026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196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70E6C-F01A-4B1B-8BDE-2CED78B750EA}" type="datetime1">
              <a:rPr lang="en-US" smtClean="0"/>
              <a:t>1/7/2026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388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09" y="427499"/>
            <a:ext cx="10018713" cy="71073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52650" y="1528763"/>
            <a:ext cx="9350373" cy="42624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667874" y="6430501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1223D56-8B51-40C5-B2F1-E1290A505CD7}" type="datetime1">
              <a:rPr lang="en-US" smtClean="0"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53911" y="6430501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dirty="0"/>
              <a:t>N4RAF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5" y="6440229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algn="ctr"/>
            <a:fld id="{6D22F896-40B5-4ADD-8801-0D06FADFA095}" type="slidenum">
              <a:rPr lang="en-US" smtClean="0"/>
              <a:pPr algn="ctr"/>
              <a:t>‹#›</a:t>
            </a:fld>
            <a:endParaRPr lang="en-US" dirty="0"/>
          </a:p>
        </p:txBody>
      </p:sp>
      <p:pic>
        <p:nvPicPr>
          <p:cNvPr id="14" name="Picture 13" descr="A picture containing symbol, logo, emblem, trademark&#10;&#10;Description automatically generated">
            <a:extLst>
              <a:ext uri="{FF2B5EF4-FFF2-40B4-BE49-F238E27FC236}">
                <a16:creationId xmlns:a16="http://schemas.microsoft.com/office/drawing/2014/main" id="{0414BD9D-B745-D3F2-20E6-CF13FE832A18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63876" y="5973823"/>
            <a:ext cx="821803" cy="82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398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inlink.org/RMSChannels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inlink.org/user" TargetMode="External"/><Relationship Id="rId2" Type="http://schemas.openxmlformats.org/officeDocument/2006/relationships/hyperlink" Target="mailto:callsign@winlink.or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inlink.org/content/us_amateur_radio_message_viewe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inlink.org/Paclink" TargetMode="External"/><Relationship Id="rId3" Type="http://schemas.openxmlformats.org/officeDocument/2006/relationships/hyperlink" Target="http://www.siriuscyber.net/ham/" TargetMode="External"/><Relationship Id="rId7" Type="http://schemas.openxmlformats.org/officeDocument/2006/relationships/hyperlink" Target="https://github.com/nwdigitalradio/paclink-unix/" TargetMode="External"/><Relationship Id="rId2" Type="http://schemas.openxmlformats.org/officeDocument/2006/relationships/hyperlink" Target="http://www.outpostpm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adiomail.app/?utm_source=wlk" TargetMode="External"/><Relationship Id="rId5" Type="http://schemas.openxmlformats.org/officeDocument/2006/relationships/hyperlink" Target="http://getpat.io/" TargetMode="External"/><Relationship Id="rId10" Type="http://schemas.openxmlformats.org/officeDocument/2006/relationships/hyperlink" Target="https://winlink.org/ClientSoftware" TargetMode="External"/><Relationship Id="rId4" Type="http://schemas.openxmlformats.org/officeDocument/2006/relationships/hyperlink" Target="https://woad.sumusltd.com/" TargetMode="External"/><Relationship Id="rId9" Type="http://schemas.openxmlformats.org/officeDocument/2006/relationships/hyperlink" Target="https://winlink.org/WinlinkExpress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nlink.org/" TargetMode="External"/><Relationship Id="rId2" Type="http://schemas.openxmlformats.org/officeDocument/2006/relationships/hyperlink" Target="https://www.arsfi.org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rosmodem.wordpress.com/" TargetMode="External"/><Relationship Id="rId2" Type="http://schemas.openxmlformats.org/officeDocument/2006/relationships/hyperlink" Target="https://downloads.winlink.org/User%20Program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inlink.org/content/mexican_amateur_radio_volunteers_provide_communication_wildfire_response" TargetMode="External"/><Relationship Id="rId3" Type="http://schemas.openxmlformats.org/officeDocument/2006/relationships/hyperlink" Target="http://www.arrl.org/news/red-cross-fall-emergency-communication-drill-set-for-november-14" TargetMode="External"/><Relationship Id="rId7" Type="http://schemas.openxmlformats.org/officeDocument/2006/relationships/hyperlink" Target="http://www.arrl.org/ares-el?issue=2019-12-18" TargetMode="External"/><Relationship Id="rId12" Type="http://schemas.openxmlformats.org/officeDocument/2006/relationships/hyperlink" Target="http://www.winlink.org/" TargetMode="External"/><Relationship Id="rId2" Type="http://schemas.openxmlformats.org/officeDocument/2006/relationships/hyperlink" Target="http://www.arrl.org/news/ares-and-red-cross-cooperate-to-assist-storm-affected-residents-in-texa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inlink.org/content/citadel_rumble_communications_drill_west_coast" TargetMode="External"/><Relationship Id="rId11" Type="http://schemas.openxmlformats.org/officeDocument/2006/relationships/hyperlink" Target="https://earthquake.usgs.gov/earthquakes/eventpage/tellus" TargetMode="External"/><Relationship Id="rId5" Type="http://schemas.openxmlformats.org/officeDocument/2006/relationships/hyperlink" Target="http://www.arrl.org/news/amateur-radio-helping-to-fill-earthquake-report-donut-holes" TargetMode="External"/><Relationship Id="rId10" Type="http://schemas.openxmlformats.org/officeDocument/2006/relationships/hyperlink" Target="https://eos.org/science-updates/amateur-radio-operators-help-fill-earthquake-donut-holes" TargetMode="External"/><Relationship Id="rId4" Type="http://schemas.openxmlformats.org/officeDocument/2006/relationships/hyperlink" Target="http://www.arrl.org/ares-el?issue=2020-10-21" TargetMode="External"/><Relationship Id="rId9" Type="http://schemas.openxmlformats.org/officeDocument/2006/relationships/hyperlink" Target="https://winlink.org/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emcomm-training.org/Winlink_Thursdays.html" TargetMode="External"/><Relationship Id="rId2" Type="http://schemas.openxmlformats.org/officeDocument/2006/relationships/hyperlink" Target="https://winlinkwednesday.net/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inlinkwednesday.net/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hyperlink" Target="https://winlink.org/RMSChannels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url?sa=t&amp;rct=j&amp;q=&amp;esrc=s&amp;source=web&amp;cd=&amp;ved=2ahUKEwi37ee5mYD_AhUfFlkFHRB4D38QFnoECBIQAw&amp;url=https%3A%2F%2Fwinlink.org%2Fsites%2Fdefault%2Ffiles%2Fdownload%2Fwl2k_faq_20230311.pdf&amp;usg=AOvVaw3uO-QgLPwRUD0h5pCQ2uQ-" TargetMode="External"/><Relationship Id="rId3" Type="http://schemas.openxmlformats.org/officeDocument/2006/relationships/hyperlink" Target="https://www.outpostpm.org/index.php" TargetMode="External"/><Relationship Id="rId7" Type="http://schemas.openxmlformats.org/officeDocument/2006/relationships/hyperlink" Target="https://winlink.org/Paclink" TargetMode="External"/><Relationship Id="rId2" Type="http://schemas.openxmlformats.org/officeDocument/2006/relationships/hyperlink" Target="https://winlink.org/WinlinkExpres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oad.sumusltd.com/" TargetMode="External"/><Relationship Id="rId5" Type="http://schemas.openxmlformats.org/officeDocument/2006/relationships/hyperlink" Target="https://getpat.io/" TargetMode="External"/><Relationship Id="rId4" Type="http://schemas.openxmlformats.org/officeDocument/2006/relationships/hyperlink" Target="http://www.siriuscyber.net/ham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D19A9-A868-F0D4-9AE0-FE00DF92E3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 to LCARES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BC834A-6B97-6D9D-832B-FD9C709CFC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86191" y="3996267"/>
            <a:ext cx="2716831" cy="2414472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Steve</a:t>
            </a:r>
          </a:p>
          <a:p>
            <a:r>
              <a:rPr lang="en-US" dirty="0"/>
              <a:t>N4RAF</a:t>
            </a:r>
          </a:p>
          <a:p>
            <a:r>
              <a:rPr lang="en-US" dirty="0"/>
              <a:t>7 Jan 26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D26E71-2E50-92AB-16E1-BF8E97F11F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392" y="286029"/>
            <a:ext cx="6266343" cy="2616198"/>
          </a:xfrm>
          <a:prstGeom prst="rect">
            <a:avLst/>
          </a:prstGeom>
        </p:spPr>
      </p:pic>
      <p:pic>
        <p:nvPicPr>
          <p:cNvPr id="6" name="Picture 5" descr="A picture containing symbol, logo, emblem, trademark&#10;&#10;Description automatically generated">
            <a:extLst>
              <a:ext uri="{FF2B5EF4-FFF2-40B4-BE49-F238E27FC236}">
                <a16:creationId xmlns:a16="http://schemas.microsoft.com/office/drawing/2014/main" id="{8ABA073D-D1FB-87D2-95EF-98DFDDD15C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163" y="5073429"/>
            <a:ext cx="1691974" cy="169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954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87504-85FD-B391-3121-05B433659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Communications Protocols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AAA58-A8D4-A8AB-500E-264A629A2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5209" y="1468885"/>
            <a:ext cx="9087813" cy="5142992"/>
          </a:xfrm>
        </p:spPr>
        <p:txBody>
          <a:bodyPr>
            <a:normAutofit/>
          </a:bodyPr>
          <a:lstStyle/>
          <a:p>
            <a:r>
              <a:rPr lang="en-US" dirty="0"/>
              <a:t>Telnet</a:t>
            </a:r>
          </a:p>
          <a:p>
            <a:r>
              <a:rPr lang="en-US" dirty="0"/>
              <a:t>Packet</a:t>
            </a:r>
          </a:p>
          <a:p>
            <a:r>
              <a:rPr lang="en-US" dirty="0"/>
              <a:t>Pactor</a:t>
            </a:r>
          </a:p>
          <a:p>
            <a:r>
              <a:rPr lang="en-US" dirty="0"/>
              <a:t>Ardop</a:t>
            </a:r>
          </a:p>
          <a:p>
            <a:r>
              <a:rPr lang="en-US" dirty="0"/>
              <a:t>VARA</a:t>
            </a:r>
          </a:p>
          <a:p>
            <a:r>
              <a:rPr lang="en-US" dirty="0"/>
              <a:t>Iridium GO</a:t>
            </a:r>
          </a:p>
          <a:p>
            <a:r>
              <a:rPr lang="en-US" dirty="0"/>
              <a:t>AX.25 (VHF/UHF)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682D82-2583-A0B7-228A-BDD02AB6E8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12" t="7211" r="7880"/>
          <a:stretch/>
        </p:blipFill>
        <p:spPr>
          <a:xfrm>
            <a:off x="7980216" y="1138236"/>
            <a:ext cx="2327566" cy="5473641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23B42A-3D3D-72E4-B1FA-FC246E889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FF302-C313-4172-BF25-3FEB2DBB02DA}" type="datetime1">
              <a:rPr lang="en-US" smtClean="0"/>
              <a:t>1/7/2026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00F2AE-F726-AA47-0964-FB70EEB6323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553911" y="6430501"/>
            <a:ext cx="70841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350605-ED54-AD79-F02F-B9AC08B8A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648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6D281-0D73-CCF4-F72D-2C08157FB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It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5726B-6A59-6F68-CF3A-D283352B7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Just like any email client you use</a:t>
            </a:r>
          </a:p>
          <a:p>
            <a:pPr lvl="1"/>
            <a:r>
              <a:rPr lang="en-US" dirty="0"/>
              <a:t>But a few extra steps</a:t>
            </a:r>
          </a:p>
          <a:p>
            <a:r>
              <a:rPr lang="en-US" dirty="0"/>
              <a:t>Attachments</a:t>
            </a:r>
          </a:p>
          <a:p>
            <a:pPr lvl="1"/>
            <a:r>
              <a:rPr lang="en-US" dirty="0"/>
              <a:t>Size should be limited</a:t>
            </a:r>
          </a:p>
          <a:p>
            <a:pPr lvl="1"/>
            <a:r>
              <a:rPr lang="en-US" dirty="0"/>
              <a:t>At 300 baud (typical HF rate) or 1200 baud on VHF can take a while</a:t>
            </a:r>
          </a:p>
          <a:p>
            <a:pPr lvl="1"/>
            <a:r>
              <a:rPr lang="en-US" dirty="0"/>
              <a:t>89kb </a:t>
            </a:r>
          </a:p>
          <a:p>
            <a:pPr lvl="2"/>
            <a:r>
              <a:rPr lang="en-US" dirty="0"/>
              <a:t>VHF -  1 minute</a:t>
            </a:r>
          </a:p>
          <a:p>
            <a:pPr lvl="2"/>
            <a:r>
              <a:rPr lang="en-US" dirty="0"/>
              <a:t>HF - 9+ minutes</a:t>
            </a:r>
          </a:p>
          <a:p>
            <a:pPr lvl="2"/>
            <a:r>
              <a:rPr lang="en-US" dirty="0"/>
              <a:t>f(signal quality)</a:t>
            </a:r>
          </a:p>
          <a:p>
            <a:r>
              <a:rPr lang="en-US" dirty="0"/>
              <a:t>HTML forms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F6A0D-9F67-A679-9E41-EFDA7DB1A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22FCB-AC3F-4163-9187-10278B0B8399}" type="datetime1">
              <a:rPr lang="en-US" smtClean="0"/>
              <a:pPr/>
              <a:t>1/7/2026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9E8B7-A3D5-0391-372B-778A093240E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553911" y="6430501"/>
            <a:ext cx="70841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E8BD6-E6C6-8B5D-C7C0-DE66C7212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00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5CA34-47D9-F195-2FA7-73CED2B6F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B814F-72D4-4734-691A-EE633EDEF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Winlink Express maintained by the Amateur Radio Safety Foundation: </a:t>
            </a:r>
          </a:p>
          <a:p>
            <a:pPr lvl="1"/>
            <a:r>
              <a:rPr lang="en-US" dirty="0"/>
              <a:t>Free</a:t>
            </a:r>
          </a:p>
          <a:p>
            <a:pPr lvl="1"/>
            <a:r>
              <a:rPr lang="en-US" dirty="0"/>
              <a:t>$24 to support but not required</a:t>
            </a:r>
          </a:p>
          <a:p>
            <a:pPr lvl="1"/>
            <a:r>
              <a:rPr lang="en-US" dirty="0"/>
              <a:t>Donate to support </a:t>
            </a:r>
          </a:p>
          <a:p>
            <a:r>
              <a:rPr lang="en-US" dirty="0"/>
              <a:t>All others: Free</a:t>
            </a:r>
          </a:p>
          <a:p>
            <a:r>
              <a:rPr lang="en-US" dirty="0"/>
              <a:t>Vara:</a:t>
            </a:r>
          </a:p>
          <a:p>
            <a:pPr lvl="1"/>
            <a:r>
              <a:rPr lang="en-US" dirty="0"/>
              <a:t>Free – limited data rate</a:t>
            </a:r>
          </a:p>
          <a:p>
            <a:pPr lvl="1"/>
            <a:r>
              <a:rPr lang="en-US" dirty="0"/>
              <a:t>$69 – Unlimited data rate</a:t>
            </a:r>
          </a:p>
          <a:p>
            <a:pPr lvl="1"/>
            <a:r>
              <a:rPr lang="en-US" dirty="0"/>
              <a:t>FM / HF / Satellite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4533C-386B-5365-77CE-531CDF6AF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1798F-9A4F-4337-9F19-B0B2833A2331}" type="datetime1">
              <a:rPr lang="en-US" smtClean="0"/>
              <a:t>1/7/2026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EA83E-DD52-F007-A62C-5D181D902D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553911" y="6430501"/>
            <a:ext cx="70841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14DBD9-FCF8-05F3-1B97-BC1BC2A8B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379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F201F-1034-2F28-82F3-F06D33EBE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Encryption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D6988-221D-F662-4362-4CEC39E14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Yes per your radio service in your country</a:t>
            </a:r>
          </a:p>
          <a:p>
            <a:endParaRPr lang="en-US" dirty="0"/>
          </a:p>
          <a:p>
            <a:r>
              <a:rPr lang="en-US" dirty="0"/>
              <a:t>MARS and SHARES – yes</a:t>
            </a:r>
          </a:p>
          <a:p>
            <a:r>
              <a:rPr lang="en-US" dirty="0"/>
              <a:t>US ‘amateur’ radio – no</a:t>
            </a:r>
          </a:p>
          <a:p>
            <a:endParaRPr lang="en-US" dirty="0"/>
          </a:p>
          <a:p>
            <a:r>
              <a:rPr lang="en-US" dirty="0"/>
              <a:t>However, since it’s beeps and squeaks, a bit more sophistication is needed to listen in</a:t>
            </a:r>
          </a:p>
          <a:p>
            <a:pPr lvl="1"/>
            <a:r>
              <a:rPr lang="en-US" dirty="0"/>
              <a:t>Hence why American Red Cross in MD likes to use it as it affords a bit more privacy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15A727-CC4B-3B4B-75AB-3E3E51C56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207-A656-4015-9F68-7D9BC129FDA1}" type="datetime1">
              <a:rPr lang="en-US" smtClean="0"/>
              <a:t>1/7/2026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869ACB-17D4-8828-DC80-345E07E16A2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553911" y="6430501"/>
            <a:ext cx="7084177" cy="365125"/>
          </a:xfrm>
        </p:spPr>
        <p:txBody>
          <a:bodyPr/>
          <a:lstStyle/>
          <a:p>
            <a:r>
              <a:rPr lang="en-US" dirty="0"/>
              <a:t>N4RAF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7143FD-F675-A259-2A37-82D1C0B68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046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9EA1F-8390-8C77-FCEF-F26F88263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Winlink Tools – Traffic Activity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8E1BE0E-4195-B35C-300D-2EC7FDFC7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6610" y="2219325"/>
            <a:ext cx="3847210" cy="3880528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Apr 2023 – 92,804 msgs</a:t>
            </a:r>
          </a:p>
          <a:p>
            <a:r>
              <a:rPr lang="en-US" dirty="0"/>
              <a:t>Dec 2025 – 102,563</a:t>
            </a:r>
          </a:p>
          <a:p>
            <a:endParaRPr lang="en-US" dirty="0"/>
          </a:p>
          <a:p>
            <a:r>
              <a:rPr lang="en-US" dirty="0"/>
              <a:t>Vara most popular (Dec 25)</a:t>
            </a:r>
          </a:p>
          <a:p>
            <a:pPr lvl="1"/>
            <a:r>
              <a:rPr lang="en-US" dirty="0"/>
              <a:t>HF - ~18,000 connections</a:t>
            </a:r>
          </a:p>
          <a:p>
            <a:pPr lvl="1"/>
            <a:r>
              <a:rPr lang="en-US" dirty="0"/>
              <a:t>VHF - ~46,000</a:t>
            </a:r>
          </a:p>
          <a:p>
            <a:endParaRPr lang="en-US" dirty="0"/>
          </a:p>
          <a:p>
            <a:r>
              <a:rPr lang="en-US" dirty="0"/>
              <a:t>Avg size:  5,474 Bytes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B1E719-DDDC-8C53-58B7-9A751AA9E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0C2F5-944D-45FE-ACCD-65D5875CD04C}" type="datetime1">
              <a:rPr lang="en-US" smtClean="0"/>
              <a:pPr/>
              <a:t>1/7/2026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883132-FE9E-A6D7-AC02-5918D67EE27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553911" y="6430501"/>
            <a:ext cx="70841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AB437E-0E3C-921B-D878-4A5CB7404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1B3F75-C99F-CE35-593B-2888A126E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326" y="1622074"/>
            <a:ext cx="7527341" cy="7107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06A019D-D7EE-B45E-1632-D8CFC45559BB}"/>
              </a:ext>
            </a:extLst>
          </p:cNvPr>
          <p:cNvSpPr txBox="1"/>
          <p:nvPr/>
        </p:nvSpPr>
        <p:spPr>
          <a:xfrm>
            <a:off x="6918104" y="3244334"/>
            <a:ext cx="60977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https://winlink.org/RMSChannels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Traffic tab</a:t>
            </a:r>
          </a:p>
        </p:txBody>
      </p:sp>
    </p:spTree>
    <p:extLst>
      <p:ext uri="{BB962C8B-B14F-4D97-AF65-F5344CB8AC3E}">
        <p14:creationId xmlns:p14="http://schemas.microsoft.com/office/powerpoint/2010/main" val="2800466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8E1B8-4754-15A1-024C-D933C2D68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Winlink Account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1DA00-A06E-6C21-46CA-EF9D612FEE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Download and install Client software</a:t>
            </a:r>
          </a:p>
          <a:p>
            <a:endParaRPr lang="en-US" dirty="0"/>
          </a:p>
          <a:p>
            <a:r>
              <a:rPr lang="en-US" dirty="0"/>
              <a:t>Winlink Express</a:t>
            </a:r>
          </a:p>
          <a:p>
            <a:pPr lvl="1"/>
            <a:r>
              <a:rPr lang="en-US" dirty="0"/>
              <a:t>Normally when starting for the 1st time</a:t>
            </a:r>
          </a:p>
          <a:p>
            <a:endParaRPr lang="en-US" dirty="0"/>
          </a:p>
          <a:p>
            <a:r>
              <a:rPr lang="en-US" dirty="0"/>
              <a:t>Others follow their instructions</a:t>
            </a:r>
          </a:p>
          <a:p>
            <a:endParaRPr lang="en-US" dirty="0"/>
          </a:p>
          <a:p>
            <a:r>
              <a:rPr lang="en-US" dirty="0"/>
              <a:t>Email account:  </a:t>
            </a:r>
            <a:r>
              <a:rPr lang="en-US" dirty="0">
                <a:hlinkClick r:id="rId2"/>
              </a:rPr>
              <a:t>callsign@winlink.org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https://winlink.org/user</a:t>
            </a:r>
            <a:r>
              <a:rPr lang="en-US" dirty="0"/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C9C587-4AEA-7385-CF4F-87B795764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207-A656-4015-9F68-7D9BC129FDA1}" type="datetime1">
              <a:rPr lang="en-US" smtClean="0"/>
              <a:pPr/>
              <a:t>1/7/2026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90B37-E191-A228-0C74-E56CACF67FD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553911" y="6430501"/>
            <a:ext cx="7084177" cy="365125"/>
          </a:xfrm>
        </p:spPr>
        <p:txBody>
          <a:bodyPr/>
          <a:lstStyle/>
          <a:p>
            <a:r>
              <a:rPr lang="en-US" dirty="0"/>
              <a:t>N4RAF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8618BE-E0C7-A9E7-FB64-E2B7388E5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981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993FC-4A87-5783-AA9F-1F8B2A8F5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Winlink Message Viewer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B7FDA-7651-CDEE-2F8B-BB984B132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1528763"/>
            <a:ext cx="2919909" cy="463096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Saved 21 days</a:t>
            </a:r>
          </a:p>
          <a:p>
            <a:r>
              <a:rPr lang="en-US" dirty="0"/>
              <a:t>Searchable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…assist users with US FCC amateur radio rules compliance</a:t>
            </a:r>
          </a:p>
          <a:p>
            <a:r>
              <a:rPr lang="en-US" sz="1200" dirty="0">
                <a:hlinkClick r:id="rId2"/>
              </a:rPr>
              <a:t>https://winlink.org/content/us_amateur_radio_message_viewer</a:t>
            </a:r>
            <a:r>
              <a:rPr lang="en-US" sz="12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A9FED7-CAC2-B6D0-C87B-EF1554864A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1168" y="1138237"/>
            <a:ext cx="7404749" cy="5292264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0EE0FB-7B00-AA9D-BDD7-D286C063F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A26CB-9CC8-4A27-AF64-8E432938FE9C}" type="datetime1">
              <a:rPr lang="en-US" smtClean="0"/>
              <a:t>1/7/2026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04C406-6AC5-FABF-DAA9-6535DA0C2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30E81A-9CFB-AF02-5962-3D0BB46A49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9949" y="2319182"/>
            <a:ext cx="1505160" cy="221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812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821EA-9114-DDEE-A528-9662FB885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Software Options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B865570-3EAD-B95B-3536-EAEF419F07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2270565"/>
              </p:ext>
            </p:extLst>
          </p:nvPr>
        </p:nvGraphicFramePr>
        <p:xfrm>
          <a:off x="1731360" y="1138237"/>
          <a:ext cx="10018710" cy="5103006"/>
        </p:xfrm>
        <a:graphic>
          <a:graphicData uri="http://schemas.openxmlformats.org/drawingml/2006/table">
            <a:tbl>
              <a:tblPr firstRow="1" bandCol="1">
                <a:tableStyleId>{BC89EF96-8CEA-46FF-86C4-4CE0E7609802}</a:tableStyleId>
              </a:tblPr>
              <a:tblGrid>
                <a:gridCol w="1528886">
                  <a:extLst>
                    <a:ext uri="{9D8B030D-6E8A-4147-A177-3AD203B41FA5}">
                      <a16:colId xmlns:a16="http://schemas.microsoft.com/office/drawing/2014/main" val="4270592522"/>
                    </a:ext>
                  </a:extLst>
                </a:gridCol>
                <a:gridCol w="1061228">
                  <a:extLst>
                    <a:ext uri="{9D8B030D-6E8A-4147-A177-3AD203B41FA5}">
                      <a16:colId xmlns:a16="http://schemas.microsoft.com/office/drawing/2014/main" val="2875340049"/>
                    </a:ext>
                  </a:extLst>
                </a:gridCol>
                <a:gridCol w="1061228">
                  <a:extLst>
                    <a:ext uri="{9D8B030D-6E8A-4147-A177-3AD203B41FA5}">
                      <a16:colId xmlns:a16="http://schemas.microsoft.com/office/drawing/2014/main" val="2889100135"/>
                    </a:ext>
                  </a:extLst>
                </a:gridCol>
                <a:gridCol w="1061228">
                  <a:extLst>
                    <a:ext uri="{9D8B030D-6E8A-4147-A177-3AD203B41FA5}">
                      <a16:colId xmlns:a16="http://schemas.microsoft.com/office/drawing/2014/main" val="1254854362"/>
                    </a:ext>
                  </a:extLst>
                </a:gridCol>
                <a:gridCol w="1061228">
                  <a:extLst>
                    <a:ext uri="{9D8B030D-6E8A-4147-A177-3AD203B41FA5}">
                      <a16:colId xmlns:a16="http://schemas.microsoft.com/office/drawing/2014/main" val="1354627600"/>
                    </a:ext>
                  </a:extLst>
                </a:gridCol>
                <a:gridCol w="1061228">
                  <a:extLst>
                    <a:ext uri="{9D8B030D-6E8A-4147-A177-3AD203B41FA5}">
                      <a16:colId xmlns:a16="http://schemas.microsoft.com/office/drawing/2014/main" val="3732170143"/>
                    </a:ext>
                  </a:extLst>
                </a:gridCol>
                <a:gridCol w="1061228">
                  <a:extLst>
                    <a:ext uri="{9D8B030D-6E8A-4147-A177-3AD203B41FA5}">
                      <a16:colId xmlns:a16="http://schemas.microsoft.com/office/drawing/2014/main" val="3783478576"/>
                    </a:ext>
                  </a:extLst>
                </a:gridCol>
                <a:gridCol w="1061228">
                  <a:extLst>
                    <a:ext uri="{9D8B030D-6E8A-4147-A177-3AD203B41FA5}">
                      <a16:colId xmlns:a16="http://schemas.microsoft.com/office/drawing/2014/main" val="2132171544"/>
                    </a:ext>
                  </a:extLst>
                </a:gridCol>
                <a:gridCol w="1061228">
                  <a:extLst>
                    <a:ext uri="{9D8B030D-6E8A-4147-A177-3AD203B41FA5}">
                      <a16:colId xmlns:a16="http://schemas.microsoft.com/office/drawing/2014/main" val="930625279"/>
                    </a:ext>
                  </a:extLst>
                </a:gridCol>
              </a:tblGrid>
              <a:tr h="630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Programs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sng" strike="noStrike" dirty="0">
                          <a:solidFill>
                            <a:srgbClr val="0563C1"/>
                          </a:solidFill>
                          <a:effectLst/>
                          <a:hlinkClick r:id="rId2"/>
                        </a:rPr>
                        <a:t>Outpost</a:t>
                      </a:r>
                      <a:endParaRPr lang="en-US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sng" strike="noStrike" dirty="0">
                          <a:solidFill>
                            <a:srgbClr val="0563C1"/>
                          </a:solidFill>
                          <a:effectLst/>
                          <a:hlinkClick r:id="rId3"/>
                        </a:rPr>
                        <a:t>AirMail</a:t>
                      </a:r>
                      <a:endParaRPr lang="en-US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sng" strike="noStrike" dirty="0">
                          <a:solidFill>
                            <a:srgbClr val="FF0000"/>
                          </a:solidFill>
                          <a:effectLst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WoAD</a:t>
                      </a:r>
                      <a:endParaRPr lang="en-US" sz="1600" b="1" i="0" u="sng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sng" strike="noStrike" dirty="0">
                          <a:solidFill>
                            <a:srgbClr val="0563C1"/>
                          </a:solidFill>
                          <a:effectLst/>
                          <a:hlinkClick r:id="rId5"/>
                        </a:rPr>
                        <a:t>Pat</a:t>
                      </a:r>
                      <a:endParaRPr lang="en-US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sng" strike="noStrike" dirty="0">
                          <a:solidFill>
                            <a:srgbClr val="FF0000"/>
                          </a:solidFill>
                          <a:effectLst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RadioMail</a:t>
                      </a:r>
                      <a:endParaRPr lang="en-US" sz="1600" b="1" i="0" u="sng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sng" strike="noStrike" dirty="0">
                          <a:solidFill>
                            <a:srgbClr val="0563C1"/>
                          </a:solidFill>
                          <a:effectLst/>
                          <a:hlinkClick r:id="rId7"/>
                        </a:rPr>
                        <a:t>Paclink-Unix</a:t>
                      </a:r>
                      <a:endParaRPr lang="en-US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sng" strike="noStrike" dirty="0">
                          <a:solidFill>
                            <a:srgbClr val="0563C1"/>
                          </a:solidFill>
                          <a:effectLst/>
                          <a:hlinkClick r:id="rId8"/>
                        </a:rPr>
                        <a:t>Paclink</a:t>
                      </a:r>
                      <a:endParaRPr lang="en-US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sng" strike="noStrike" dirty="0">
                          <a:solidFill>
                            <a:srgbClr val="0563C1"/>
                          </a:solidFill>
                          <a:effectLst/>
                          <a:hlinkClick r:id="rId9"/>
                        </a:rPr>
                        <a:t>Winlink Express</a:t>
                      </a:r>
                      <a:endParaRPr lang="en-US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 anchor="ctr"/>
                </a:tc>
                <a:extLst>
                  <a:ext uri="{0D108BD9-81ED-4DB2-BD59-A6C34878D82A}">
                    <a16:rowId xmlns:a16="http://schemas.microsoft.com/office/drawing/2014/main" val="3541962296"/>
                  </a:ext>
                </a:extLst>
              </a:tr>
              <a:tr h="614853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Supported OS, CPU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Any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Win95 &amp; up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Android 4.1 &amp; up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Linux, Mac OSX, Android  Win64/32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iOS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Linux, FreeBSD, x86, x86_64, MIPS, ARM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Windows 8 &amp; up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Windows 8 &amp; up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/>
                </a:tc>
                <a:extLst>
                  <a:ext uri="{0D108BD9-81ED-4DB2-BD59-A6C34878D82A}">
                    <a16:rowId xmlns:a16="http://schemas.microsoft.com/office/drawing/2014/main" val="1362314155"/>
                  </a:ext>
                </a:extLst>
              </a:tr>
              <a:tr h="255460">
                <a:tc rowSpan="5"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Recommended uses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Single-user,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Single-user,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/>
                </a:tc>
                <a:tc rowSpan="5">
                  <a:txBody>
                    <a:bodyPr/>
                    <a:lstStyle/>
                    <a:p>
                      <a:pPr algn="l" fontAlgn="t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Single-user, Routine, EmComm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Single-user,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/>
                </a:tc>
                <a:tc rowSpan="5">
                  <a:txBody>
                    <a:bodyPr/>
                    <a:lstStyle/>
                    <a:p>
                      <a:pPr algn="l" fontAlgn="t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Single-user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Casual single-user,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Single-user,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Single-user,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/>
                </a:tc>
                <a:extLst>
                  <a:ext uri="{0D108BD9-81ED-4DB2-BD59-A6C34878D82A}">
                    <a16:rowId xmlns:a16="http://schemas.microsoft.com/office/drawing/2014/main" val="3550764992"/>
                  </a:ext>
                </a:extLst>
              </a:tr>
              <a:tr h="4234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EmComm on packet networks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Routine,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Limited EmComm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Limited EmComm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Multi-user,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Multi-user/multi-account,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/>
                </a:tc>
                <a:extLst>
                  <a:ext uri="{0D108BD9-81ED-4DB2-BD59-A6C34878D82A}">
                    <a16:rowId xmlns:a16="http://schemas.microsoft.com/office/drawing/2014/main" val="3655325622"/>
                  </a:ext>
                </a:extLst>
              </a:tr>
              <a:tr h="1411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Maritime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Routine,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Routine,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/>
                </a:tc>
                <a:extLst>
                  <a:ext uri="{0D108BD9-81ED-4DB2-BD59-A6C34878D82A}">
                    <a16:rowId xmlns:a16="http://schemas.microsoft.com/office/drawing/2014/main" val="2718884926"/>
                  </a:ext>
                </a:extLst>
              </a:tr>
              <a:tr h="1411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EmComm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Maritime,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/>
                </a:tc>
                <a:extLst>
                  <a:ext uri="{0D108BD9-81ED-4DB2-BD59-A6C34878D82A}">
                    <a16:rowId xmlns:a16="http://schemas.microsoft.com/office/drawing/2014/main" val="3834735356"/>
                  </a:ext>
                </a:extLst>
              </a:tr>
              <a:tr h="1411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EmComm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/>
                </a:tc>
                <a:extLst>
                  <a:ext uri="{0D108BD9-81ED-4DB2-BD59-A6C34878D82A}">
                    <a16:rowId xmlns:a16="http://schemas.microsoft.com/office/drawing/2014/main" val="3116532854"/>
                  </a:ext>
                </a:extLst>
              </a:tr>
              <a:tr h="282276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Tactical address support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Yes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No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Yes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Yes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Yes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No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Yes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Yes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/>
                </a:tc>
                <a:extLst>
                  <a:ext uri="{0D108BD9-81ED-4DB2-BD59-A6C34878D82A}">
                    <a16:rowId xmlns:a16="http://schemas.microsoft.com/office/drawing/2014/main" val="1654732463"/>
                  </a:ext>
                </a:extLst>
              </a:tr>
              <a:tr h="141138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TELNET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Yes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Yes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Yes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Yes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Yes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Yes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Yes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Yes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/>
                </a:tc>
                <a:extLst>
                  <a:ext uri="{0D108BD9-81ED-4DB2-BD59-A6C34878D82A}">
                    <a16:rowId xmlns:a16="http://schemas.microsoft.com/office/drawing/2014/main" val="1290638724"/>
                  </a:ext>
                </a:extLst>
              </a:tr>
              <a:tr h="141138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AX.25 PACKET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Yes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Yes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Yes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Yes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Yes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Yes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Yes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Yes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/>
                </a:tc>
                <a:extLst>
                  <a:ext uri="{0D108BD9-81ED-4DB2-BD59-A6C34878D82A}">
                    <a16:rowId xmlns:a16="http://schemas.microsoft.com/office/drawing/2014/main" val="2908133779"/>
                  </a:ext>
                </a:extLst>
              </a:tr>
              <a:tr h="141138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ARDOP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No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No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Yes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Yes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No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No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No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Yes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/>
                </a:tc>
                <a:extLst>
                  <a:ext uri="{0D108BD9-81ED-4DB2-BD59-A6C34878D82A}">
                    <a16:rowId xmlns:a16="http://schemas.microsoft.com/office/drawing/2014/main" val="1112898735"/>
                  </a:ext>
                </a:extLst>
              </a:tr>
              <a:tr h="476802">
                <a:tc>
                  <a:txBody>
                    <a:bodyPr/>
                    <a:lstStyle/>
                    <a:p>
                      <a:pPr algn="l" fontAlgn="t"/>
                      <a:r>
                        <a:rPr lang="sv-SE" sz="1400" b="1" u="none" strike="noStrike">
                          <a:solidFill>
                            <a:srgbClr val="000000"/>
                          </a:solidFill>
                          <a:effectLst/>
                        </a:rPr>
                        <a:t>VARA HF and VARA FM</a:t>
                      </a:r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No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No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Yes, limited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Yes, limited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Yes, limited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No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No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Yes.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/>
                </a:tc>
                <a:extLst>
                  <a:ext uri="{0D108BD9-81ED-4DB2-BD59-A6C34878D82A}">
                    <a16:rowId xmlns:a16="http://schemas.microsoft.com/office/drawing/2014/main" val="3667025889"/>
                  </a:ext>
                </a:extLst>
              </a:tr>
              <a:tr h="282276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Peer-to-peer contacts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Yes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Yes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Yes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Yes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Yes, outbound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No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No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Yes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/>
                </a:tc>
                <a:extLst>
                  <a:ext uri="{0D108BD9-81ED-4DB2-BD59-A6C34878D82A}">
                    <a16:rowId xmlns:a16="http://schemas.microsoft.com/office/drawing/2014/main" val="106676079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60FF3BF-5AE5-A270-33C3-32C0EA4E6167}"/>
              </a:ext>
            </a:extLst>
          </p:cNvPr>
          <p:cNvSpPr txBox="1"/>
          <p:nvPr/>
        </p:nvSpPr>
        <p:spPr>
          <a:xfrm>
            <a:off x="5409854" y="6430501"/>
            <a:ext cx="23759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hlinkClick r:id="rId10"/>
              </a:rPr>
              <a:t>https://winlink.org/ClientSoftware</a:t>
            </a:r>
            <a:r>
              <a:rPr lang="en-US" sz="1200"/>
              <a:t> </a:t>
            </a:r>
            <a:endParaRPr lang="en-US" sz="12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AD4CA1-E4D8-AED3-EDCB-30867CD15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F86E7-F6E3-4147-A671-D3C24882BB1B}" type="datetime1">
              <a:rPr lang="en-US" smtClean="0"/>
              <a:t>1/7/2026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520C56-7C7D-0FDD-FCCD-E76EC62D1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934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D906181-C689-48DA-9D70-04353D0251AF}"/>
              </a:ext>
            </a:extLst>
          </p:cNvPr>
          <p:cNvSpPr/>
          <p:nvPr/>
        </p:nvSpPr>
        <p:spPr>
          <a:xfrm>
            <a:off x="429658" y="407624"/>
            <a:ext cx="1142449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WINLINK</a:t>
            </a:r>
          </a:p>
          <a:p>
            <a:pPr algn="ctr"/>
            <a:r>
              <a:rPr lang="en-US" sz="3200" b="1" dirty="0"/>
              <a:t>RMS Express Forms</a:t>
            </a:r>
          </a:p>
          <a:p>
            <a:endParaRPr lang="en-US" sz="28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DB54A5-AD0B-4092-B909-014AC51A5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046" y="108898"/>
            <a:ext cx="2281886" cy="67491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020EC2-5D53-4CAB-BCCA-FBC7079DC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2677" y="2571865"/>
            <a:ext cx="4931971" cy="28263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F06FB26-F74C-4AEE-9F1A-29DB749CF08A}"/>
              </a:ext>
            </a:extLst>
          </p:cNvPr>
          <p:cNvSpPr/>
          <p:nvPr/>
        </p:nvSpPr>
        <p:spPr>
          <a:xfrm>
            <a:off x="4020299" y="2048646"/>
            <a:ext cx="40703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/>
              <a:t>Files common to all Forms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CF4AD8-9B80-4054-A0FA-86A7B161B4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511" y="435099"/>
            <a:ext cx="3201640" cy="19674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A8DA70-59DB-4053-AD9D-515A2BD132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802" y="2483789"/>
            <a:ext cx="3196349" cy="19674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A82D39D-D445-4EB6-AB72-EDA9BC5B14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510" y="4644211"/>
            <a:ext cx="3196349" cy="1966306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DA48A18-F9D7-3CAC-18DC-69623D307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2DB9B-6D4F-45A3-B2D7-457CFCA4742E}" type="datetime1">
              <a:rPr lang="en-US" smtClean="0"/>
              <a:t>1/7/2026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4F69C8-DDB9-2589-3515-447761881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4EAC9C-5000-70F1-EC3B-CF028CF77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779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D2CBA7C-125F-5AC9-8BCB-4A8AB6F81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Winlink Offers for EmComm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348FFD9-6806-258E-76EA-D03D0EFB1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Flexibility: </a:t>
            </a:r>
          </a:p>
          <a:p>
            <a:pPr lvl="1"/>
            <a:r>
              <a:rPr lang="en-US" dirty="0"/>
              <a:t>Internet-only (Telnet) direct connections to Winlink. </a:t>
            </a:r>
          </a:p>
          <a:p>
            <a:pPr lvl="1"/>
            <a:r>
              <a:rPr lang="en-US" dirty="0"/>
              <a:t>Radio link bridge to Internet e-mail </a:t>
            </a:r>
          </a:p>
          <a:p>
            <a:pPr lvl="1"/>
            <a:r>
              <a:rPr lang="en-US" dirty="0"/>
              <a:t>Radio-only store and forward messaging </a:t>
            </a:r>
          </a:p>
          <a:p>
            <a:pPr lvl="1"/>
            <a:r>
              <a:rPr lang="en-US" dirty="0"/>
              <a:t>Peer-to-peer connections between radio end-users </a:t>
            </a:r>
          </a:p>
          <a:p>
            <a:pPr lvl="1"/>
            <a:r>
              <a:rPr lang="en-US" dirty="0"/>
              <a:t>Various levels of security including message encryption </a:t>
            </a:r>
          </a:p>
          <a:p>
            <a:r>
              <a:rPr lang="en-US" dirty="0"/>
              <a:t>Interoperability: Connect different types of systems </a:t>
            </a:r>
          </a:p>
          <a:p>
            <a:pPr lvl="1"/>
            <a:r>
              <a:rPr lang="en-US" dirty="0"/>
              <a:t>Bridge different radio capabilities (VHF/UHF/HF) </a:t>
            </a:r>
          </a:p>
          <a:p>
            <a:pPr lvl="1"/>
            <a:r>
              <a:rPr lang="en-US" dirty="0"/>
              <a:t>Bridge protocols: Pactor, Winmor, Packet </a:t>
            </a:r>
          </a:p>
          <a:p>
            <a:pPr lvl="1"/>
            <a:r>
              <a:rPr lang="en-US" dirty="0"/>
              <a:t>Seamless integration with Internet e-mail </a:t>
            </a:r>
          </a:p>
          <a:p>
            <a:r>
              <a:rPr lang="en-US" dirty="0"/>
              <a:t>Geographical dispersion and redundancy for reliability</a:t>
            </a:r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103AE3-279A-7993-A89C-1C1CD660F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4CCD-0E3C-4EEE-888E-1CB62DCD5995}" type="datetime1">
              <a:rPr lang="en-US" smtClean="0"/>
              <a:pPr/>
              <a:t>1/7/2026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7043D4-96D5-FE81-F923-4CB64BE4B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521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8A51B-75D6-7D44-9CA5-1D367D5BC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Winlink?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F8476-6A6E-8F12-A6F8-591833D10D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Winlink Global Radio Email®️...</a:t>
            </a:r>
          </a:p>
          <a:p>
            <a:r>
              <a:rPr lang="en-US" dirty="0"/>
              <a:t>...is a network of amateur radio and authorized government stations that provide worldwide radio email using radio pathways where the internet is not present.</a:t>
            </a:r>
          </a:p>
          <a:p>
            <a:endParaRPr lang="en-US" dirty="0"/>
          </a:p>
          <a:p>
            <a:r>
              <a:rPr lang="en-US" dirty="0"/>
              <a:t>…is an all-volunteer project of the </a:t>
            </a:r>
            <a:r>
              <a:rPr lang="en-US" dirty="0">
                <a:hlinkClick r:id="rId2"/>
              </a:rPr>
              <a:t>Amateur Radio Safety Foundation, Inc. (ARSFI)</a:t>
            </a:r>
            <a:r>
              <a:rPr lang="en-US" dirty="0"/>
              <a:t>, a non-profit public benefit corporation with no beneficial owners.</a:t>
            </a:r>
          </a:p>
          <a:p>
            <a:endParaRPr lang="en-US" dirty="0"/>
          </a:p>
          <a:p>
            <a:r>
              <a:rPr lang="en-US" dirty="0"/>
              <a:t>Aka Winlink 2000 Network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https://www.winlink.org/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9389B1-CC64-CFEA-7C9E-6B5556264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F959E-C33E-4691-A17F-E498D7A3656A}" type="datetime1">
              <a:rPr lang="en-US" smtClean="0"/>
              <a:pPr/>
              <a:t>1/7/2026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A8D7F-1B00-5BA3-ED55-7D5F87A94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3315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F90FD-FCBD-3668-EEA8-EB6D8B20F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Winlink Offers for EmComm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DDD12-3E71-CF1B-1C6B-C2EBC00AD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Standard e-mail format with many features </a:t>
            </a:r>
          </a:p>
          <a:p>
            <a:pPr lvl="1"/>
            <a:r>
              <a:rPr lang="en-US" dirty="0"/>
              <a:t>Binary file attachments (pictures, pdf, spreadsheets) </a:t>
            </a:r>
          </a:p>
          <a:p>
            <a:pPr lvl="1"/>
            <a:r>
              <a:rPr lang="en-US" dirty="0"/>
              <a:t>Automatic message compression/decompression </a:t>
            </a:r>
          </a:p>
          <a:p>
            <a:r>
              <a:rPr lang="en-US" dirty="0"/>
              <a:t>Time independence (except for peer-to-peer) </a:t>
            </a:r>
          </a:p>
          <a:p>
            <a:r>
              <a:rPr lang="en-US" dirty="0"/>
              <a:t>Good operation at most power levels </a:t>
            </a:r>
          </a:p>
          <a:p>
            <a:r>
              <a:rPr lang="en-US" dirty="0"/>
              <a:t>Not limited by station-to-station propagation </a:t>
            </a:r>
          </a:p>
          <a:p>
            <a:r>
              <a:rPr lang="en-US" dirty="0"/>
              <a:t>Message logging, and ICS report generation </a:t>
            </a:r>
          </a:p>
          <a:p>
            <a:r>
              <a:rPr lang="en-US" dirty="0"/>
              <a:t>Wide adoption by EmComm related agencies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F30B47-3612-0FF6-3196-931EF6388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207-A656-4015-9F68-7D9BC129FDA1}" type="datetime1">
              <a:rPr lang="en-US" smtClean="0"/>
              <a:pPr/>
              <a:t>1/7/2026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A1E4E9-CF06-1399-B472-250EE3740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923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4CF52-748A-475C-670B-AB165CE842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br>
              <a:rPr lang="en-US" dirty="0"/>
            </a:br>
            <a:r>
              <a:rPr lang="en-US" dirty="0"/>
              <a:t>WinLink Express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2564CC-9E37-3F5B-B3CA-853BEB4BC9C2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9667874" y="6430617"/>
            <a:ext cx="1143000" cy="365009"/>
          </a:xfrm>
        </p:spPr>
        <p:txBody>
          <a:bodyPr/>
          <a:lstStyle/>
          <a:p>
            <a:fld id="{36BB9E68-63F1-423A-92F7-E094AEBEE5C7}" type="datetime1">
              <a:rPr lang="en-US" smtClean="0"/>
              <a:t>1/7/2026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06A41-6727-96CF-DDF4-A5D1A4ECC7D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951855" y="6440229"/>
            <a:ext cx="5511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6374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C67E087-CA93-45CD-3551-5347172A0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 and Install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57B2174-8D2F-48CC-25A0-A61BED35C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1468885"/>
            <a:ext cx="5133110" cy="4630968"/>
          </a:xfrm>
        </p:spPr>
        <p:txBody>
          <a:bodyPr/>
          <a:lstStyle/>
          <a:p>
            <a:r>
              <a:rPr lang="en-US" dirty="0"/>
              <a:t>Winlink Express</a:t>
            </a:r>
          </a:p>
          <a:p>
            <a:pPr lvl="1"/>
            <a:r>
              <a:rPr lang="en-US" dirty="0">
                <a:hlinkClick r:id="rId2"/>
              </a:rPr>
              <a:t>https://downloads.winlink.org/User%20Programs/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VARA HF and VARA VHF – EA5HVK</a:t>
            </a:r>
          </a:p>
          <a:p>
            <a:pPr lvl="1"/>
            <a:r>
              <a:rPr lang="en-US" dirty="0">
                <a:hlinkClick r:id="rId3"/>
              </a:rPr>
              <a:t>https://rosmodem.wordpress.com/</a:t>
            </a:r>
            <a:endParaRPr lang="en-US" dirty="0"/>
          </a:p>
          <a:p>
            <a:pPr lvl="1"/>
            <a:r>
              <a:rPr lang="en-US" dirty="0"/>
              <a:t>Look at files on page for ideas / manuals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A2A462-AD86-2A41-9B74-A7E28CFBB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3913-4AD5-4B68-8FD9-84213EC370F6}" type="datetime1">
              <a:rPr lang="en-US" smtClean="0"/>
              <a:t>1/7/2026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2776D7-06F5-1F88-AEA8-6DC4FC776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22F896-40B5-4ADD-8801-0D06FADFA095}" type="slidenum">
              <a:rPr lang="en-US" smtClean="0"/>
              <a:pPr algn="ctr"/>
              <a:t>22</a:t>
            </a:fld>
            <a:endParaRPr lang="en-US" dirty="0"/>
          </a:p>
        </p:txBody>
      </p:sp>
      <p:pic>
        <p:nvPicPr>
          <p:cNvPr id="3" name="Picture 2" descr="A blue text on a white background&#10;&#10;AI-generated content may be incorrect.">
            <a:extLst>
              <a:ext uri="{FF2B5EF4-FFF2-40B4-BE49-F238E27FC236}">
                <a16:creationId xmlns:a16="http://schemas.microsoft.com/office/drawing/2014/main" id="{B4AC66C3-A121-65FE-99E2-58CF67A60C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8117" y="2449235"/>
            <a:ext cx="6719086" cy="1335134"/>
          </a:xfrm>
          <a:prstGeom prst="rect">
            <a:avLst/>
          </a:prstGeom>
        </p:spPr>
      </p:pic>
      <p:pic>
        <p:nvPicPr>
          <p:cNvPr id="9" name="Picture 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142F6CD-F658-D144-EDCA-5FC54152D0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3064" y="4020340"/>
            <a:ext cx="3934374" cy="241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2170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37F62-8160-1623-48A5-D05813BD6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Winlink Express Landing Window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8A723D-979B-4C14-C7A9-8AFCEFF71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207-A656-4015-9F68-7D9BC129FDA1}" type="datetime1">
              <a:rPr lang="en-US" smtClean="0"/>
              <a:t>1/7/2026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252884-904F-04EE-ADE3-D90C2AA8D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23</a:t>
            </a:fld>
            <a:endParaRPr lang="en-US" dirty="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08928A84-1F1E-6E98-9CC7-6069BB9E8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6368" y="1023154"/>
            <a:ext cx="8384505" cy="569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0692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A2F66-E865-E8B7-3608-1C4CA9994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Tool Bar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97FBD-F5CD-4A17-88D0-F27D072C3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207-A656-4015-9F68-7D9BC129FDA1}" type="datetime1">
              <a:rPr lang="en-US" smtClean="0"/>
              <a:t>1/7/2026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A7D17C-F464-8813-3099-4AFC35DB0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24</a:t>
            </a:fld>
            <a:endParaRPr lang="en-US" dirty="0"/>
          </a:p>
        </p:txBody>
      </p:sp>
      <p:pic>
        <p:nvPicPr>
          <p:cNvPr id="6" name="Picture 5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B7B2CB17-A24E-46D0-4C31-5E5DC7757A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4" t="3419" r="4791" b="25340"/>
          <a:stretch/>
        </p:blipFill>
        <p:spPr>
          <a:xfrm>
            <a:off x="912942" y="2545395"/>
            <a:ext cx="11031635" cy="1238974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3A64A9B7-AF29-39E3-7F91-14DD8444D82D}"/>
              </a:ext>
            </a:extLst>
          </p:cNvPr>
          <p:cNvSpPr/>
          <p:nvPr/>
        </p:nvSpPr>
        <p:spPr>
          <a:xfrm>
            <a:off x="2519140" y="2924868"/>
            <a:ext cx="756071" cy="3209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8CB2FFF-3E5A-FA37-3D1C-C5FED1A3636D}"/>
              </a:ext>
            </a:extLst>
          </p:cNvPr>
          <p:cNvSpPr/>
          <p:nvPr/>
        </p:nvSpPr>
        <p:spPr>
          <a:xfrm>
            <a:off x="3275211" y="2918323"/>
            <a:ext cx="756071" cy="3209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1EA32D9-C91A-EA02-2E35-3A925F757519}"/>
              </a:ext>
            </a:extLst>
          </p:cNvPr>
          <p:cNvSpPr/>
          <p:nvPr/>
        </p:nvSpPr>
        <p:spPr>
          <a:xfrm>
            <a:off x="8043326" y="2803756"/>
            <a:ext cx="2767548" cy="5268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9740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F98ED-C632-5F70-B328-927613068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1205" y="392774"/>
            <a:ext cx="2046065" cy="2558769"/>
          </a:xfrm>
        </p:spPr>
        <p:txBody>
          <a:bodyPr>
            <a:normAutofit/>
          </a:bodyPr>
          <a:lstStyle/>
          <a:p>
            <a:r>
              <a:rPr lang="en-US" dirty="0"/>
              <a:t>Settings</a:t>
            </a:r>
            <a:br>
              <a:rPr lang="en-US" dirty="0"/>
            </a:br>
            <a:r>
              <a:rPr lang="en-US" dirty="0"/>
              <a:t>&amp;</a:t>
            </a:r>
            <a:br>
              <a:rPr lang="en-US" dirty="0"/>
            </a:br>
            <a:r>
              <a:rPr lang="en-US" dirty="0"/>
              <a:t>Message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B45E88-3ECA-3387-366B-BC3CFA663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207-A656-4015-9F68-7D9BC129FDA1}" type="datetime1">
              <a:rPr lang="en-US" smtClean="0"/>
              <a:t>1/7/2026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129E6-72B9-C276-9318-FEA06F93E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25</a:t>
            </a:fld>
            <a:endParaRPr lang="en-US" dirty="0"/>
          </a:p>
        </p:txBody>
      </p:sp>
      <p:pic>
        <p:nvPicPr>
          <p:cNvPr id="6" name="Picture 5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3639C9A1-E521-CE98-6837-EE7605E4EA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34" t="1881" r="4901"/>
          <a:stretch/>
        </p:blipFill>
        <p:spPr bwMode="auto">
          <a:xfrm>
            <a:off x="1773036" y="148718"/>
            <a:ext cx="2961974" cy="65605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AD913086-8106-6DC4-04F3-206C99350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3989" y="165055"/>
            <a:ext cx="3709529" cy="6374497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23FC4166-B4CD-E040-3298-35A8931B5101}"/>
              </a:ext>
            </a:extLst>
          </p:cNvPr>
          <p:cNvSpPr/>
          <p:nvPr/>
        </p:nvSpPr>
        <p:spPr>
          <a:xfrm>
            <a:off x="1915792" y="257174"/>
            <a:ext cx="1722758" cy="4191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BA30573-D6C9-F780-DFED-87FC1050BC54}"/>
              </a:ext>
            </a:extLst>
          </p:cNvPr>
          <p:cNvSpPr/>
          <p:nvPr/>
        </p:nvSpPr>
        <p:spPr>
          <a:xfrm>
            <a:off x="7913465" y="448117"/>
            <a:ext cx="1460649" cy="3391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9221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3AA1821-7E72-E0B3-887B-B51411625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Winlink Express Setup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488692-7FA0-B175-71D8-464F7B461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207-A656-4015-9F68-7D9BC129FDA1}" type="datetime1">
              <a:rPr lang="en-US" smtClean="0"/>
              <a:t>1/7/2026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082F03-D3E6-9E90-6DA4-F3F211A7D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0015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5DB37-5D34-434E-0129-A84733E60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Winlink Express Initial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B5EDC-B403-3388-18FC-8ADF358A9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1223236"/>
            <a:ext cx="2928298" cy="481561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3 Main Windows</a:t>
            </a:r>
          </a:p>
          <a:p>
            <a:pPr lvl="1"/>
            <a:r>
              <a:rPr lang="en-US" dirty="0"/>
              <a:t>WinLink Express</a:t>
            </a:r>
          </a:p>
          <a:p>
            <a:pPr lvl="1"/>
            <a:r>
              <a:rPr lang="en-US" dirty="0"/>
              <a:t>Vara HF Winlink Session (click open session)</a:t>
            </a:r>
          </a:p>
          <a:p>
            <a:pPr lvl="1"/>
            <a:r>
              <a:rPr lang="en-US" dirty="0"/>
              <a:t>Vara</a:t>
            </a:r>
          </a:p>
          <a:p>
            <a:r>
              <a:rPr lang="en-US" dirty="0"/>
              <a:t>Setting in Winlink Express</a:t>
            </a:r>
          </a:p>
          <a:p>
            <a:pPr lvl="1"/>
            <a:r>
              <a:rPr lang="en-US" dirty="0"/>
              <a:t>Basic User Info</a:t>
            </a:r>
          </a:p>
          <a:p>
            <a:r>
              <a:rPr lang="en-US" dirty="0"/>
              <a:t>Setting in Session</a:t>
            </a:r>
          </a:p>
          <a:p>
            <a:pPr lvl="1"/>
            <a:r>
              <a:rPr lang="en-US" dirty="0"/>
              <a:t>Vara TNC Setup</a:t>
            </a:r>
          </a:p>
          <a:p>
            <a:pPr lvl="1"/>
            <a:r>
              <a:rPr lang="en-US" dirty="0"/>
              <a:t>Radio Setup</a:t>
            </a:r>
          </a:p>
          <a:p>
            <a:r>
              <a:rPr lang="en-US" dirty="0"/>
              <a:t>Settings in VARA HF</a:t>
            </a:r>
          </a:p>
          <a:p>
            <a:pPr lvl="1"/>
            <a:r>
              <a:rPr lang="en-US" dirty="0"/>
              <a:t>VARA Setup</a:t>
            </a:r>
          </a:p>
          <a:p>
            <a:pPr lvl="1"/>
            <a:r>
              <a:rPr lang="en-US" dirty="0"/>
              <a:t>Sound Card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18EDAB-D699-8CBD-50D0-8C5333756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7447-163C-41EE-9697-6A05F00AB163}" type="datetime1">
              <a:rPr lang="en-US" smtClean="0"/>
              <a:t>1/7/2026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B2AF1E-68BF-D2CD-79FE-8625EA0C0C9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553911" y="6430501"/>
            <a:ext cx="70841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497768-D0FC-D8B1-303F-3F4F455E1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27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B083818-27B4-10DD-35A8-E0FBDAC5B0DC}"/>
              </a:ext>
            </a:extLst>
          </p:cNvPr>
          <p:cNvGrpSpPr/>
          <p:nvPr/>
        </p:nvGrpSpPr>
        <p:grpSpPr>
          <a:xfrm>
            <a:off x="4279734" y="1303491"/>
            <a:ext cx="7804776" cy="5011583"/>
            <a:chOff x="4279734" y="1303491"/>
            <a:chExt cx="7804776" cy="5011583"/>
          </a:xfrm>
        </p:grpSpPr>
        <p:pic>
          <p:nvPicPr>
            <p:cNvPr id="5" name="Content Placeholder 5">
              <a:extLst>
                <a:ext uri="{FF2B5EF4-FFF2-40B4-BE49-F238E27FC236}">
                  <a16:creationId xmlns:a16="http://schemas.microsoft.com/office/drawing/2014/main" id="{1AB360FC-3D6A-D139-C645-EA81D7CBFB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79734" y="1303491"/>
              <a:ext cx="7804776" cy="5011583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5BE54B7-AB2D-5A64-64C1-D95C5707AC56}"/>
                </a:ext>
              </a:extLst>
            </p:cNvPr>
            <p:cNvSpPr txBox="1"/>
            <p:nvPr/>
          </p:nvSpPr>
          <p:spPr>
            <a:xfrm>
              <a:off x="5143499" y="2756416"/>
              <a:ext cx="15811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highlight>
                    <a:srgbClr val="FFFF00"/>
                  </a:highlight>
                </a:rPr>
                <a:t>VARA Session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9BF5F6F-FF41-C6AD-49AC-C4941FF0DC7B}"/>
                </a:ext>
              </a:extLst>
            </p:cNvPr>
            <p:cNvSpPr txBox="1"/>
            <p:nvPr/>
          </p:nvSpPr>
          <p:spPr>
            <a:xfrm>
              <a:off x="9429749" y="2571750"/>
              <a:ext cx="19526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highlight>
                    <a:srgbClr val="FFFF00"/>
                  </a:highlight>
                </a:rPr>
                <a:t>Winlink Express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9001628-2B78-FE79-2CD7-A6D4C1B23A31}"/>
                </a:ext>
              </a:extLst>
            </p:cNvPr>
            <p:cNvSpPr txBox="1"/>
            <p:nvPr/>
          </p:nvSpPr>
          <p:spPr>
            <a:xfrm>
              <a:off x="6350867" y="4271993"/>
              <a:ext cx="11406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highlight>
                    <a:srgbClr val="FFFF00"/>
                  </a:highlight>
                </a:rPr>
                <a:t>VARA HF TNC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70097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7BA43-EEE8-26A3-6AF3-249320965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Winlink Express Operations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C2BD62-254F-C6D1-0447-7EA94463D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3913-4AD5-4B68-8FD9-84213EC370F6}" type="datetime1">
              <a:rPr lang="en-US" smtClean="0"/>
              <a:t>1/7/2026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4DAE8D-3518-6036-7E70-4D9D5EB6C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10FB0-ECD1-6EB8-0055-237AED02A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22F896-40B5-4ADD-8801-0D06FADFA095}" type="slidenum">
              <a:rPr lang="en-US" smtClean="0"/>
              <a:pPr algn="ctr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6860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2158E-526B-F0C7-FDD8-54C072B63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Composing 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117A0-3702-F180-F381-E4E3DC7F8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0979" y="1506985"/>
            <a:ext cx="4614241" cy="463096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 the main window select Message &gt; New Message</a:t>
            </a:r>
          </a:p>
          <a:p>
            <a:r>
              <a:rPr lang="en-US" dirty="0"/>
              <a:t>TO: just the call sign or full email address</a:t>
            </a:r>
          </a:p>
          <a:p>
            <a:r>
              <a:rPr lang="en-US" dirty="0"/>
              <a:t>Subject</a:t>
            </a:r>
          </a:p>
          <a:p>
            <a:r>
              <a:rPr lang="en-US" dirty="0"/>
              <a:t>Free text in window</a:t>
            </a:r>
          </a:p>
          <a:p>
            <a:r>
              <a:rPr lang="en-US" dirty="0"/>
              <a:t>Just like a real email</a:t>
            </a:r>
          </a:p>
          <a:p>
            <a:r>
              <a:rPr lang="en-US" dirty="0"/>
              <a:t>Click post to outbox</a:t>
            </a:r>
          </a:p>
          <a:p>
            <a:r>
              <a:rPr lang="en-US" dirty="0"/>
              <a:t>Then open session for VARA HF Winlink or preferred session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C9238A-28BE-4B3A-FFF4-B25EF5C35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BCED4-C56D-49E6-9B24-381AF9410909}" type="datetime1">
              <a:rPr lang="en-US" smtClean="0"/>
              <a:pPr/>
              <a:t>1/7/2026</a:t>
            </a:fld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92616D1-C6BB-9B1C-9A96-5CEA120D1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E8ABA0-EE00-8C51-6754-AC9ADA7AE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5220" y="1578610"/>
            <a:ext cx="5430008" cy="23244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4F3F0E-7A28-3363-5C13-8FF8EF9D1A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5220" y="4484568"/>
            <a:ext cx="5715342" cy="1233005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AC01E791-8F6E-410A-A7D8-D511C3E3F39B}"/>
              </a:ext>
            </a:extLst>
          </p:cNvPr>
          <p:cNvSpPr/>
          <p:nvPr/>
        </p:nvSpPr>
        <p:spPr>
          <a:xfrm>
            <a:off x="6245220" y="1819275"/>
            <a:ext cx="942975" cy="3238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85CCB68-1C40-1862-8DCC-E0486FB22053}"/>
              </a:ext>
            </a:extLst>
          </p:cNvPr>
          <p:cNvSpPr/>
          <p:nvPr/>
        </p:nvSpPr>
        <p:spPr>
          <a:xfrm>
            <a:off x="7219950" y="1819275"/>
            <a:ext cx="942975" cy="3238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914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B458-AD03-0CB4-936F-4BE9A6895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Winlink?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F3F30-8ED7-75DF-5A51-69206A7C71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Origins with sailing community in 1990s</a:t>
            </a:r>
          </a:p>
          <a:p>
            <a:r>
              <a:rPr lang="en-US" dirty="0"/>
              <a:t>Worldwide radio email service that uses RF</a:t>
            </a:r>
          </a:p>
          <a:p>
            <a:pPr lvl="1"/>
            <a:r>
              <a:rPr lang="en-US" dirty="0"/>
              <a:t>HF</a:t>
            </a:r>
          </a:p>
          <a:p>
            <a:pPr lvl="1"/>
            <a:r>
              <a:rPr lang="en-US" dirty="0"/>
              <a:t>VHF/UHF</a:t>
            </a:r>
          </a:p>
          <a:p>
            <a:r>
              <a:rPr lang="en-US" dirty="0"/>
              <a:t>Supports attachments, position reporting, weather and information</a:t>
            </a:r>
          </a:p>
          <a:p>
            <a:r>
              <a:rPr lang="en-US" dirty="0"/>
              <a:t>Used for emergency and disaster relief comms</a:t>
            </a:r>
          </a:p>
          <a:p>
            <a:pPr lvl="1"/>
            <a:r>
              <a:rPr lang="en-US" dirty="0"/>
              <a:t>Some level of ‘protection’ since it isn’t voice</a:t>
            </a:r>
          </a:p>
          <a:p>
            <a:pPr lvl="1"/>
            <a:r>
              <a:rPr lang="en-US" dirty="0"/>
              <a:t>Higher quality vs. voice</a:t>
            </a:r>
          </a:p>
          <a:p>
            <a:r>
              <a:rPr lang="en-US" dirty="0"/>
              <a:t>No internet required</a:t>
            </a:r>
          </a:p>
          <a:p>
            <a:pPr lvl="1"/>
            <a:r>
              <a:rPr lang="en-US" dirty="0"/>
              <a:t>Using smart-network radio relays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87F6DA-48FF-A526-D131-DE87F3940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DB246-1122-4E20-A0C6-1C1B0325C807}" type="datetime1">
              <a:rPr lang="en-US" smtClean="0"/>
              <a:t>1/7/2026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711F41-CF53-D63C-EDE9-A4288CF25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8521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4EC8C-FF04-EA69-E24A-F97B1BB92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ICS-213 General Message</a:t>
            </a:r>
          </a:p>
        </p:txBody>
      </p:sp>
      <p:pic>
        <p:nvPicPr>
          <p:cNvPr id="6" name="Content Placeholder 5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2B5516B0-D3CC-1AE4-EC5F-97A19B4661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3455" b="27628"/>
          <a:stretch/>
        </p:blipFill>
        <p:spPr>
          <a:xfrm>
            <a:off x="1381126" y="286843"/>
            <a:ext cx="3364494" cy="6284314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DC986F-A691-31B3-5A39-8FCB52C5F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207-A656-4015-9F68-7D9BC129FDA1}" type="datetime1">
              <a:rPr lang="en-US" smtClean="0"/>
              <a:pPr/>
              <a:t>1/7/2026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264055-A21A-D221-8B96-9B0B39193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7" name="Picture 6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E5D526E6-D2D1-33F4-3754-A42826E00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1701" y="1888297"/>
            <a:ext cx="7441692" cy="468286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0C925FE-57FC-0754-4458-C9DACA131123}"/>
              </a:ext>
            </a:extLst>
          </p:cNvPr>
          <p:cNvSpPr txBox="1"/>
          <p:nvPr/>
        </p:nvSpPr>
        <p:spPr>
          <a:xfrm>
            <a:off x="6667018" y="1365813"/>
            <a:ext cx="2372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HTML Form in browser</a:t>
            </a:r>
          </a:p>
        </p:txBody>
      </p:sp>
    </p:spTree>
    <p:extLst>
      <p:ext uri="{BB962C8B-B14F-4D97-AF65-F5344CB8AC3E}">
        <p14:creationId xmlns:p14="http://schemas.microsoft.com/office/powerpoint/2010/main" val="26451336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A23CCA-C4FC-5617-D746-6A5B37EE3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207-A656-4015-9F68-7D9BC129FDA1}" type="datetime1">
              <a:rPr lang="en-US" smtClean="0"/>
              <a:t>1/7/2026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7F40EA-E409-613F-4DD6-59E47908C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31</a:t>
            </a:fld>
            <a:endParaRPr lang="en-US" dirty="0"/>
          </a:p>
        </p:txBody>
      </p:sp>
      <p:pic>
        <p:nvPicPr>
          <p:cNvPr id="6" name="Content Placeholder 5" descr="A screenshot of a computer screen&#10;&#10;Description automatically generated with low confidence">
            <a:extLst>
              <a:ext uri="{FF2B5EF4-FFF2-40B4-BE49-F238E27FC236}">
                <a16:creationId xmlns:a16="http://schemas.microsoft.com/office/drawing/2014/main" id="{3EE942DE-182B-1A7F-5AA4-913A3478C6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6525" y="268261"/>
            <a:ext cx="8972550" cy="624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3884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65EFA-242D-5719-BA2D-61E25FF54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Send 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8A2FA-65AF-E4C5-BFA5-9C1A4084D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09" y="1138237"/>
            <a:ext cx="5021267" cy="4961616"/>
          </a:xfrm>
        </p:spPr>
        <p:txBody>
          <a:bodyPr/>
          <a:lstStyle/>
          <a:p>
            <a:r>
              <a:rPr lang="en-US" dirty="0"/>
              <a:t>Winlink message default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Radio-only – all RF (Winlink message)</a:t>
            </a:r>
          </a:p>
          <a:p>
            <a:endParaRPr lang="en-US" dirty="0"/>
          </a:p>
          <a:p>
            <a:r>
              <a:rPr lang="en-US" dirty="0"/>
              <a:t>Peer-to-Peer only sends if connected to the receiving station and addressed to that receiving station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1C0DCE-8424-7365-3053-F0B3B1144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207-A656-4015-9F68-7D9BC129FDA1}" type="datetime1">
              <a:rPr lang="en-US" smtClean="0"/>
              <a:t>1/7/2026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4975F6-85D8-B6E4-2FC6-EB52BA095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32</a:t>
            </a:fld>
            <a:endParaRPr lang="en-US" dirty="0"/>
          </a:p>
        </p:txBody>
      </p:sp>
      <p:pic>
        <p:nvPicPr>
          <p:cNvPr id="6" name="Picture 5" descr="A screen shot of a message&#10;&#10;Description automatically generated with low confidence">
            <a:extLst>
              <a:ext uri="{FF2B5EF4-FFF2-40B4-BE49-F238E27FC236}">
                <a16:creationId xmlns:a16="http://schemas.microsoft.com/office/drawing/2014/main" id="{EDA9E2ED-4AEF-F835-B224-9018B5DC4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0207" y="1468885"/>
            <a:ext cx="4041648" cy="1981200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18D4BEA0-CA99-4935-21D0-2759F1D9B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4166" y="4893816"/>
            <a:ext cx="6861917" cy="1685397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A6C256DD-1819-C4ED-39EB-72AF8DD6940F}"/>
              </a:ext>
            </a:extLst>
          </p:cNvPr>
          <p:cNvSpPr/>
          <p:nvPr/>
        </p:nvSpPr>
        <p:spPr>
          <a:xfrm>
            <a:off x="3097310" y="4893816"/>
            <a:ext cx="1995632" cy="4790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Content Placeholder 6" descr="A picture containing text, font, screenshot, number&#10;&#10;Description automatically generated">
            <a:extLst>
              <a:ext uri="{FF2B5EF4-FFF2-40B4-BE49-F238E27FC236}">
                <a16:creationId xmlns:a16="http://schemas.microsoft.com/office/drawing/2014/main" id="{13BB4058-FB99-F2B4-CA3A-0920625A52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7350" y="3574175"/>
            <a:ext cx="2309938" cy="256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5654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77641-AACC-E94F-D3AD-1E392846A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Open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1CE62-4DE9-CBCC-5C42-207EC38C0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6609" y="1468885"/>
            <a:ext cx="3893569" cy="4630968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Select session mode</a:t>
            </a:r>
          </a:p>
          <a:p>
            <a:r>
              <a:rPr lang="en-US" dirty="0"/>
              <a:t>Click “Open Session:”</a:t>
            </a:r>
          </a:p>
          <a:p>
            <a:r>
              <a:rPr lang="en-US" dirty="0"/>
              <a:t>Opens connection to radio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77B458-B428-D6BA-EBD0-D1377B015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207-A656-4015-9F68-7D9BC129FDA1}" type="datetime1">
              <a:rPr lang="en-US" smtClean="0"/>
              <a:t>1/7/2026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3E9307-6ACC-DCDA-1AEF-88496F2F8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33</a:t>
            </a:fld>
            <a:endParaRPr lang="en-US" dirty="0"/>
          </a:p>
        </p:txBody>
      </p:sp>
      <p:pic>
        <p:nvPicPr>
          <p:cNvPr id="6" name="Picture 5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FF23E97B-E3C2-B36A-C69D-7C57ED53D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9100" y="266700"/>
            <a:ext cx="3095625" cy="6163801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AE64C6AA-79C5-FABA-5F24-CDC6FA158D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126" t="18064" r="13407" b="51176"/>
          <a:stretch/>
        </p:blipFill>
        <p:spPr>
          <a:xfrm>
            <a:off x="2926803" y="1571625"/>
            <a:ext cx="3982408" cy="71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3298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16738-7BE4-32DD-CE70-0508E4B4A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Session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3110C0-057D-B8C7-1A3C-3ECDFED80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207-A656-4015-9F68-7D9BC129FDA1}" type="datetime1">
              <a:rPr lang="en-US" smtClean="0"/>
              <a:t>1/7/2026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DE7B2C-A0D8-D03E-5B2C-5682E692B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34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2EA4076-C690-429A-CEEF-13C27E3A26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0294" y="1151002"/>
            <a:ext cx="8505399" cy="546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0583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D7F25-087E-2FF6-5463-74C526076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Vara HF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48E33-78FA-0263-A114-99AC4F17E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7935" y="1800224"/>
            <a:ext cx="2937840" cy="4148461"/>
          </a:xfrm>
        </p:spPr>
        <p:txBody>
          <a:bodyPr>
            <a:normAutofit/>
          </a:bodyPr>
          <a:lstStyle/>
          <a:p>
            <a:r>
              <a:rPr lang="en-US" dirty="0"/>
              <a:t>Indicates you’ve successfully connected to radio</a:t>
            </a:r>
          </a:p>
          <a:p>
            <a:r>
              <a:rPr lang="en-US" dirty="0"/>
              <a:t>Channel Selection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250E35-6566-A87C-0454-59F04DF47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5212" y="1106230"/>
            <a:ext cx="2700811" cy="11262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BE1DFF-F36B-FFC8-10CF-1CADEED231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6501" y="2563174"/>
            <a:ext cx="7580724" cy="2903697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809F4-FFF7-6FEE-B50F-8B7E0E59F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B3C25-4B93-45C5-88A6-14F025B540A2}" type="datetime1">
              <a:rPr lang="en-US" smtClean="0"/>
              <a:t>1/7/2026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307623-CF9D-5E3F-BF28-B11FAEF9CFF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553911" y="6430501"/>
            <a:ext cx="70841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5B6A37-B399-E3BB-3489-8EBD7F486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35</a:t>
            </a:fld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5A44D83-950D-A2D4-30CE-04AEDDF9D477}"/>
              </a:ext>
            </a:extLst>
          </p:cNvPr>
          <p:cNvSpPr/>
          <p:nvPr/>
        </p:nvSpPr>
        <p:spPr>
          <a:xfrm>
            <a:off x="4295775" y="3933825"/>
            <a:ext cx="2376678" cy="10858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64823-AB5B-BA4B-494C-4704867B1646}"/>
              </a:ext>
            </a:extLst>
          </p:cNvPr>
          <p:cNvSpPr/>
          <p:nvPr/>
        </p:nvSpPr>
        <p:spPr>
          <a:xfrm>
            <a:off x="6672453" y="2909079"/>
            <a:ext cx="1014222" cy="29933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7610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098AF-9739-6252-9C5F-F7FC1EBA2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Find RMS (Gateway) To Send Message 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2FE91F-296F-D334-B1A9-F7F75B32F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08" y="1963272"/>
            <a:ext cx="3982756" cy="425541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Click ‘Channel Selection’</a:t>
            </a:r>
          </a:p>
          <a:p>
            <a:r>
              <a:rPr lang="en-US" dirty="0"/>
              <a:t>Will take a while to populate</a:t>
            </a:r>
          </a:p>
          <a:p>
            <a:pPr lvl="1"/>
            <a:r>
              <a:rPr lang="en-US" dirty="0"/>
              <a:t>I do via internet</a:t>
            </a:r>
          </a:p>
          <a:p>
            <a:r>
              <a:rPr lang="en-US" dirty="0"/>
              <a:t>Highlight and select</a:t>
            </a:r>
          </a:p>
          <a:p>
            <a:r>
              <a:rPr lang="en-US" dirty="0"/>
              <a:t>Will populate into VARA HF Winlink Session </a:t>
            </a:r>
          </a:p>
          <a:p>
            <a:pPr lvl="1"/>
            <a:r>
              <a:rPr lang="en-US" dirty="0"/>
              <a:t>Can save as a favorite</a:t>
            </a:r>
          </a:p>
          <a:p>
            <a:pPr lvl="1"/>
            <a:r>
              <a:rPr lang="en-US" dirty="0"/>
              <a:t>Will tune radio to right freq when you click ‘start’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8A8DC8-D276-FDAB-100A-1EBAFF83C8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7064" y="1641232"/>
            <a:ext cx="6454575" cy="4340468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E7F859-A45A-4575-0D76-5D8391D28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89BBD-0165-4C2A-BE46-39871FC1E08C}" type="datetime1">
              <a:rPr lang="en-US" smtClean="0"/>
              <a:t>1/7/2026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24A959-E57A-A5E4-B585-133F36E6EB4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553911" y="6430501"/>
            <a:ext cx="70841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823C6B-9B67-ECBA-93C9-E18C04AD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2890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60F76C2-E0D2-100E-AF77-2EC7D9B48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61CD3DA-82FA-028D-C503-EC579A637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3975" y="1468885"/>
            <a:ext cx="2070259" cy="4630968"/>
          </a:xfrm>
        </p:spPr>
        <p:txBody>
          <a:bodyPr/>
          <a:lstStyle/>
          <a:p>
            <a:r>
              <a:rPr lang="en-US" dirty="0"/>
              <a:t>“Start” to connect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B3DC72-4D3D-D3C5-4B56-887E23E61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207-A656-4015-9F68-7D9BC129FDA1}" type="datetime1">
              <a:rPr lang="en-US" smtClean="0"/>
              <a:t>1/7/2026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87E4F4-B45F-6C68-13F7-C604C0C4B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37</a:t>
            </a:fld>
            <a:endParaRPr lang="en-US" dirty="0"/>
          </a:p>
        </p:txBody>
      </p:sp>
      <p:pic>
        <p:nvPicPr>
          <p:cNvPr id="6" name="Picture 5" descr="A screenshot of a computer program&#10;&#10;Description automatically generated with medium confidence">
            <a:extLst>
              <a:ext uri="{FF2B5EF4-FFF2-40B4-BE49-F238E27FC236}">
                <a16:creationId xmlns:a16="http://schemas.microsoft.com/office/drawing/2014/main" id="{3477CDC1-E878-FE09-5B34-30B3C3EDA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051" y="204718"/>
            <a:ext cx="8791574" cy="6335808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F59BAF4-1DF1-2E33-DB02-F647C48E1A8A}"/>
              </a:ext>
            </a:extLst>
          </p:cNvPr>
          <p:cNvSpPr/>
          <p:nvPr/>
        </p:nvSpPr>
        <p:spPr>
          <a:xfrm>
            <a:off x="7948803" y="561547"/>
            <a:ext cx="1014222" cy="29933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8849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71FA97-0B9B-F76B-C8B3-17789A46C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207-A656-4015-9F68-7D9BC129FDA1}" type="datetime1">
              <a:rPr lang="en-US" smtClean="0"/>
              <a:t>1/7/2026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4BFC92-C49A-0402-416F-30C0D2071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38</a:t>
            </a:fld>
            <a:endParaRPr lang="en-US" dirty="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C35D7A77-FEFE-2EE9-9E1E-601CE0A2AB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1548"/>
          <a:stretch/>
        </p:blipFill>
        <p:spPr>
          <a:xfrm>
            <a:off x="3124200" y="531168"/>
            <a:ext cx="5943600" cy="1240629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471B31C4-B5E7-53FA-5D5C-55516DAD3F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33" t="55811" r="2418"/>
          <a:stretch/>
        </p:blipFill>
        <p:spPr>
          <a:xfrm>
            <a:off x="3483978" y="2579016"/>
            <a:ext cx="7139152" cy="4099576"/>
          </a:xfrm>
          <a:prstGeom prst="rect">
            <a:avLst/>
          </a:prstGeom>
        </p:spPr>
      </p:pic>
      <p:sp>
        <p:nvSpPr>
          <p:cNvPr id="8" name="Callout: Bent Line 7">
            <a:extLst>
              <a:ext uri="{FF2B5EF4-FFF2-40B4-BE49-F238E27FC236}">
                <a16:creationId xmlns:a16="http://schemas.microsoft.com/office/drawing/2014/main" id="{9FF56D1F-DB97-6C59-59B0-74C616237F79}"/>
              </a:ext>
            </a:extLst>
          </p:cNvPr>
          <p:cNvSpPr/>
          <p:nvPr/>
        </p:nvSpPr>
        <p:spPr>
          <a:xfrm>
            <a:off x="1095376" y="3590925"/>
            <a:ext cx="2064514" cy="1485900"/>
          </a:xfrm>
          <a:prstGeom prst="borderCallout2">
            <a:avLst>
              <a:gd name="adj1" fmla="val 40303"/>
              <a:gd name="adj2" fmla="val 101955"/>
              <a:gd name="adj3" fmla="val 35404"/>
              <a:gd name="adj4" fmla="val 152158"/>
              <a:gd name="adj5" fmla="val 64604"/>
              <a:gd name="adj6" fmla="val 2162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Gap means no data</a:t>
            </a:r>
          </a:p>
          <a:p>
            <a:pPr algn="ctr"/>
            <a:r>
              <a:rPr lang="en-US" dirty="0"/>
              <a:t>Note: 8000 bps</a:t>
            </a:r>
          </a:p>
          <a:p>
            <a:pPr algn="ctr"/>
            <a:r>
              <a:rPr lang="en-US" dirty="0"/>
              <a:t>this is FM</a:t>
            </a:r>
          </a:p>
          <a:p>
            <a:pPr algn="ctr"/>
            <a:r>
              <a:rPr lang="en-US" dirty="0"/>
              <a:t>HF normal for me is about 200bps</a:t>
            </a:r>
          </a:p>
        </p:txBody>
      </p:sp>
      <p:sp>
        <p:nvSpPr>
          <p:cNvPr id="9" name="Callout: Bent Line 8">
            <a:extLst>
              <a:ext uri="{FF2B5EF4-FFF2-40B4-BE49-F238E27FC236}">
                <a16:creationId xmlns:a16="http://schemas.microsoft.com/office/drawing/2014/main" id="{94EB5327-542D-2843-A82C-58AF88D6FFC9}"/>
              </a:ext>
            </a:extLst>
          </p:cNvPr>
          <p:cNvSpPr/>
          <p:nvPr/>
        </p:nvSpPr>
        <p:spPr>
          <a:xfrm>
            <a:off x="10064367" y="4628804"/>
            <a:ext cx="2064514" cy="561975"/>
          </a:xfrm>
          <a:prstGeom prst="borderCallout2">
            <a:avLst>
              <a:gd name="adj1" fmla="val 108171"/>
              <a:gd name="adj2" fmla="val 50744"/>
              <a:gd name="adj3" fmla="val 182978"/>
              <a:gd name="adj4" fmla="val 44198"/>
              <a:gd name="adj5" fmla="val 199392"/>
              <a:gd name="adj6" fmla="val -42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S/N in green during RX = good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A4515EB-58C2-B30B-E6AC-6E94DEA3DE83}"/>
              </a:ext>
            </a:extLst>
          </p:cNvPr>
          <p:cNvSpPr/>
          <p:nvPr/>
        </p:nvSpPr>
        <p:spPr>
          <a:xfrm>
            <a:off x="2952749" y="1189624"/>
            <a:ext cx="6597695" cy="29933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21475A-70A1-6EAB-DD38-286B0CD664AF}"/>
              </a:ext>
            </a:extLst>
          </p:cNvPr>
          <p:cNvSpPr txBox="1"/>
          <p:nvPr/>
        </p:nvSpPr>
        <p:spPr>
          <a:xfrm>
            <a:off x="9721895" y="758826"/>
            <a:ext cx="1924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Progress Bar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 to R = TX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 to L = RX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7313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645EB-454B-623D-D14A-88C2F378A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5DA8F0-F948-9DD9-8F68-46B5D27ECC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 to play with</a:t>
            </a:r>
          </a:p>
          <a:p>
            <a:endParaRPr lang="en-US" dirty="0"/>
          </a:p>
          <a:p>
            <a:r>
              <a:rPr lang="en-US" dirty="0"/>
              <a:t>Can impress non-Ham friends with emails</a:t>
            </a:r>
          </a:p>
          <a:p>
            <a:endParaRPr lang="en-US" dirty="0"/>
          </a:p>
          <a:p>
            <a:r>
              <a:rPr lang="en-US" dirty="0"/>
              <a:t>If you use other digital modes – easier to setup</a:t>
            </a:r>
          </a:p>
          <a:p>
            <a:endParaRPr lang="en-US" dirty="0"/>
          </a:p>
          <a:p>
            <a:r>
              <a:rPr lang="en-US" dirty="0"/>
              <a:t>Questions </a:t>
            </a:r>
            <a:r>
              <a:rPr lang="en-US"/>
              <a:t>/ Thoughts / Need Help Setting Up</a:t>
            </a:r>
            <a:endParaRPr lang="en-US" dirty="0"/>
          </a:p>
          <a:p>
            <a:pPr lvl="1"/>
            <a:r>
              <a:rPr lang="en-US" dirty="0"/>
              <a:t>Email:  N4RAF@winlink.org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24CF5E-7FA5-B377-8CB8-663202BCE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207-A656-4015-9F68-7D9BC129FDA1}" type="datetime1">
              <a:rPr lang="en-US" smtClean="0"/>
              <a:t>1/7/2026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E98A8A-5DC5-83B1-36B6-4FAF93DF5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224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1B3ED-8FEA-7D09-90D4-5C302CA92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Winlink Was There...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3261C-4A13-66F9-AFEA-4FAA7C4B2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1625" y="1468885"/>
            <a:ext cx="9931397" cy="476999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Lives and property saved, damage mitigated and training, training, training: Why Winlink volunteers do what they do. Here is a sampling of events and incidents in which the system was significantly involved.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Winter 2021 Texas Freeze</a:t>
            </a:r>
            <a:r>
              <a:rPr lang="en-US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Fall 2020 Nationwide Red Cross Exercise</a:t>
            </a:r>
            <a:r>
              <a:rPr lang="en-US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Fall 2020 Ohio Military Reserve "Black Swan" Exercise IPAWS Demonstration</a:t>
            </a:r>
            <a:r>
              <a:rPr lang="en-US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hlinkClick r:id="rId5"/>
              </a:rPr>
              <a:t>2020 California Earthquakes</a:t>
            </a:r>
            <a:r>
              <a:rPr lang="en-US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hlinkClick r:id="rId6"/>
              </a:rPr>
              <a:t>2019 Citadel Rumble CA Exercise</a:t>
            </a:r>
            <a:r>
              <a:rPr lang="en-US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hlinkClick r:id="rId7"/>
              </a:rPr>
              <a:t>2019 Washington State EOC-EOC Exercise</a:t>
            </a:r>
            <a:r>
              <a:rPr lang="en-US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hlinkClick r:id="rId8"/>
              </a:rPr>
              <a:t>2019 Mexican wildfires,</a:t>
            </a:r>
            <a:r>
              <a:rPr lang="en-US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400" dirty="0">
              <a:hlinkClick r:id="rId9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400" dirty="0">
              <a:hlinkClick r:id="rId9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hlinkClick r:id="rId9"/>
              </a:rPr>
              <a:t>https://winlink.org/</a:t>
            </a:r>
            <a:r>
              <a:rPr lang="en-US" sz="1400" dirty="0"/>
              <a:t> 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9F37E0-3CA4-D551-38F7-78A5F1DD9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207-A656-4015-9F68-7D9BC129FDA1}" type="datetime1">
              <a:rPr lang="en-US" smtClean="0"/>
              <a:t>1/7/2026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6598C0-A813-72E1-BFF4-847724D3F54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553911" y="6430501"/>
            <a:ext cx="7084177" cy="365125"/>
          </a:xfrm>
        </p:spPr>
        <p:txBody>
          <a:bodyPr/>
          <a:lstStyle/>
          <a:p>
            <a:r>
              <a:rPr lang="en-US" dirty="0"/>
              <a:t>N4RAF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0C39DE-319B-D2AF-B470-733FF6B5E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D2F599-877C-C145-E23F-CBEA3CFB7BEB}"/>
              </a:ext>
            </a:extLst>
          </p:cNvPr>
          <p:cNvSpPr txBox="1"/>
          <p:nvPr/>
        </p:nvSpPr>
        <p:spPr>
          <a:xfrm>
            <a:off x="7496175" y="3853880"/>
            <a:ext cx="41052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An </a:t>
            </a:r>
            <a:r>
              <a:rPr lang="en-US" sz="2000" b="1" dirty="0">
                <a:hlinkClick r:id="rId10"/>
              </a:rPr>
              <a:t>article</a:t>
            </a:r>
            <a:r>
              <a:rPr lang="en-US" sz="2000" dirty="0"/>
              <a:t> describing how radio amateurs can help fill the information </a:t>
            </a:r>
            <a:r>
              <a:rPr lang="en-US" sz="2000" b="1" dirty="0">
                <a:solidFill>
                  <a:srgbClr val="FF0000"/>
                </a:solidFill>
              </a:rPr>
              <a:t>“donut hole” </a:t>
            </a:r>
            <a:r>
              <a:rPr lang="en-US" sz="2000" dirty="0"/>
              <a:t>by providing post-earthquake “did you feel it” (</a:t>
            </a:r>
            <a:r>
              <a:rPr lang="en-US" sz="2000" dirty="0">
                <a:hlinkClick r:id="rId11"/>
              </a:rPr>
              <a:t>DYFI</a:t>
            </a:r>
            <a:r>
              <a:rPr lang="en-US" sz="2000" dirty="0"/>
              <a:t>) reports via </a:t>
            </a:r>
            <a:r>
              <a:rPr lang="en-US" sz="2000" b="1" dirty="0">
                <a:hlinkClick r:id="rId12"/>
              </a:rPr>
              <a:t>Winlink</a:t>
            </a:r>
            <a:r>
              <a:rPr lang="en-US" sz="2000" dirty="0"/>
              <a:t> HF radio email appeared on February 22 in the American Geophysical Union (AGU) magazine </a:t>
            </a:r>
            <a:r>
              <a:rPr lang="en-US" sz="2000" i="1" dirty="0"/>
              <a:t>Eos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298676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0A5F5-6131-0C36-1E48-7B5527F47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Backups and Imported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FBFF17-AB57-9506-F142-E4311048D5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849642-4CCE-C1D2-6915-878B43A30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C04BF-596E-40F9-8674-A49283C27011}" type="datetime1">
              <a:rPr lang="en-US" smtClean="0"/>
              <a:t>1/7/2026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2EA1D8-546C-9C19-3EAE-A3CA6B6DD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7135B3-ED9E-4898-DB3F-7349C786D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22F896-40B5-4ADD-8801-0D06FADFA095}" type="slidenum">
              <a:rPr lang="en-US" smtClean="0"/>
              <a:pPr algn="ctr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0645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BCB3F-3F5A-776A-942C-9397164BB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Settings – Winlink Express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679D298-ED24-90D5-374B-8B32E8631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09" y="1468885"/>
            <a:ext cx="10018713" cy="4630968"/>
          </a:xfrm>
        </p:spPr>
        <p:txBody>
          <a:bodyPr/>
          <a:lstStyle/>
          <a:p>
            <a:r>
              <a:rPr lang="en-US" dirty="0"/>
              <a:t>Enter your data</a:t>
            </a:r>
          </a:p>
          <a:p>
            <a:r>
              <a:rPr lang="en-US" dirty="0"/>
              <a:t>Call sign</a:t>
            </a:r>
          </a:p>
          <a:p>
            <a:r>
              <a:rPr lang="en-US" dirty="0"/>
              <a:t>Grid Square</a:t>
            </a:r>
          </a:p>
          <a:p>
            <a:r>
              <a:rPr lang="en-US" dirty="0"/>
              <a:t>Contact info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5B9728-E487-6615-1B14-04B70D7DD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75C7-A2DE-41C5-A21C-57268A13BAA5}" type="datetime1">
              <a:rPr lang="en-US" smtClean="0"/>
              <a:pPr/>
              <a:t>1/7/2026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D8406F-177A-B237-B5C2-A2CAAAF90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F916E24-2300-FEC7-E877-F50AB9813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3953" y="1155361"/>
            <a:ext cx="7687661" cy="527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3767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B720C-54BD-CD25-1353-4F4BBF1B5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Settings – Vara HF Setup Radio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911A5-1120-FDCB-C7F7-F729123C3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5887" y="1774406"/>
            <a:ext cx="3080511" cy="4255414"/>
          </a:xfrm>
        </p:spPr>
        <p:txBody>
          <a:bodyPr>
            <a:normAutofit/>
          </a:bodyPr>
          <a:lstStyle/>
          <a:p>
            <a:r>
              <a:rPr lang="en-US" dirty="0"/>
              <a:t>Click settings</a:t>
            </a:r>
          </a:p>
          <a:p>
            <a:pPr lvl="1"/>
            <a:r>
              <a:rPr lang="en-US" dirty="0"/>
              <a:t>VARA TNC Setup 1</a:t>
            </a:r>
            <a:r>
              <a:rPr lang="en-US" baseline="30000" dirty="0"/>
              <a:t>st</a:t>
            </a:r>
            <a:endParaRPr lang="en-US" dirty="0"/>
          </a:p>
          <a:p>
            <a:pPr lvl="1"/>
            <a:r>
              <a:rPr lang="en-US" dirty="0"/>
              <a:t>Radio Setup 2</a:t>
            </a:r>
            <a:r>
              <a:rPr lang="en-US" baseline="30000" dirty="0"/>
              <a:t>nd</a:t>
            </a:r>
            <a:endParaRPr lang="en-US" dirty="0"/>
          </a:p>
          <a:p>
            <a:pPr lvl="1"/>
            <a:r>
              <a:rPr lang="en-US" dirty="0"/>
              <a:t>Others not needed</a:t>
            </a:r>
          </a:p>
          <a:p>
            <a:r>
              <a:rPr lang="en-US" dirty="0"/>
              <a:t>In TNC only thing I changed was the modem location</a:t>
            </a:r>
          </a:p>
          <a:p>
            <a:pPr lvl="1"/>
            <a:r>
              <a:rPr lang="en-US" dirty="0"/>
              <a:t>And 2</a:t>
            </a:r>
            <a:r>
              <a:rPr lang="en-US" baseline="30000" dirty="0"/>
              <a:t>nd</a:t>
            </a:r>
            <a:r>
              <a:rPr lang="en-US" dirty="0"/>
              <a:t> check box – Show VARA TNC screen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3FCB7A-35BA-0B90-E36A-767CFC056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398" y="1219732"/>
            <a:ext cx="3165001" cy="24468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250003-5FD0-44EE-AC7E-96EECFA122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4195" y="2603478"/>
            <a:ext cx="4716655" cy="3744604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03E3C-5A84-E007-467B-76FC22456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F962-9EA0-443C-847F-325B1440C92E}" type="datetime1">
              <a:rPr lang="en-US" smtClean="0"/>
              <a:t>1/7/2026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751E88-8E1C-7172-0127-5D3374E09EF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553911" y="6430501"/>
            <a:ext cx="70841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ECB5656-F7C2-65B4-DCE9-1A5DFA5DF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42</a:t>
            </a:fld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2FFF41B-CA61-9512-6FC2-755A5D631959}"/>
              </a:ext>
            </a:extLst>
          </p:cNvPr>
          <p:cNvSpPr/>
          <p:nvPr/>
        </p:nvSpPr>
        <p:spPr>
          <a:xfrm>
            <a:off x="7677149" y="4632743"/>
            <a:ext cx="2767548" cy="5268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3FB730C-BC74-8761-DF5A-6CA6E40B0370}"/>
              </a:ext>
            </a:extLst>
          </p:cNvPr>
          <p:cNvSpPr/>
          <p:nvPr/>
        </p:nvSpPr>
        <p:spPr>
          <a:xfrm>
            <a:off x="4977662" y="1876298"/>
            <a:ext cx="1599783" cy="5268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8394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670F0-C5A2-F76A-83C2-DB36B2063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Settings –  VARA HF Radio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A8960F-712F-D28E-36CD-E7C1A9700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9461-4885-413A-8371-8AB79FA95FC5}" type="datetime1">
              <a:rPr lang="en-US" smtClean="0"/>
              <a:t>1/7/2026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A1A938-9980-3626-0BE0-E47499E2C85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553911" y="6430501"/>
            <a:ext cx="70841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41A0A-8541-F959-7432-C97E85060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43</a:t>
            </a:fld>
            <a:endParaRPr lang="en-US" dirty="0"/>
          </a:p>
        </p:txBody>
      </p:sp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1246034-DD43-3BB3-057F-6441B05AE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470" y="1372601"/>
            <a:ext cx="6200303" cy="468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1726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DA2ED-9CAC-C89C-1391-A3BE27C2B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Settings – VARA HF TNC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69AFE-5F6C-C5D7-BE85-A21149D15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0" y="1573851"/>
            <a:ext cx="2447365" cy="4255414"/>
          </a:xfrm>
        </p:spPr>
        <p:txBody>
          <a:bodyPr/>
          <a:lstStyle/>
          <a:p>
            <a:r>
              <a:rPr lang="en-US" dirty="0"/>
              <a:t>VARA Setup</a:t>
            </a:r>
          </a:p>
          <a:p>
            <a:r>
              <a:rPr lang="en-US" dirty="0"/>
              <a:t>Sound Card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9CEFA2-3396-1440-0DAB-2C3F3F3A3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73946-F78B-4B8A-85E0-652E6E2B33BA}" type="datetime1">
              <a:rPr lang="en-US" smtClean="0"/>
              <a:t>1/7/2026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DA087C-E29C-48C5-69A7-B1D64E13AE6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553911" y="6430501"/>
            <a:ext cx="70841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E5ED07A-4FD1-5A8B-3B7C-7C2EF1890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44</a:t>
            </a:fld>
            <a:endParaRPr lang="en-US" dirty="0"/>
          </a:p>
        </p:txBody>
      </p:sp>
      <p:pic>
        <p:nvPicPr>
          <p:cNvPr id="10" name="Picture 9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08791E4-59D5-39D6-C73C-F9415E388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2151" y="1133474"/>
            <a:ext cx="2330186" cy="5646219"/>
          </a:xfrm>
          <a:prstGeom prst="rect">
            <a:avLst/>
          </a:prstGeom>
        </p:spPr>
      </p:pic>
      <p:pic>
        <p:nvPicPr>
          <p:cNvPr id="12" name="Picture 11" descr="A screenshot of a device&#10;&#10;AI-generated content may be incorrect.">
            <a:extLst>
              <a:ext uri="{FF2B5EF4-FFF2-40B4-BE49-F238E27FC236}">
                <a16:creationId xmlns:a16="http://schemas.microsoft.com/office/drawing/2014/main" id="{8E3F8EBF-5ECC-D4B2-747E-BB67709047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6777" y="1133474"/>
            <a:ext cx="3700661" cy="527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1761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63C69-57F5-29C8-F367-35F6C8C84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WINLINK Nets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4ACCA3-3936-890B-CABF-04D401CCCE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F7BD9A-434A-6B46-F4BE-472E61973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8BDE3-D198-40C7-B16F-4CBB5C1ED23F}" type="datetime1">
              <a:rPr lang="en-US" smtClean="0"/>
              <a:t>1/7/2026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2D7A7-20F6-D729-D496-9752EDAD4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34102-6759-E943-CE92-B1517C355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9356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07B8A35-AFE1-7A25-BE16-7A3D40704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Favorites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03781B9-3F6D-532A-06A4-38A361521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Winlink Wed </a:t>
            </a:r>
          </a:p>
          <a:p>
            <a:pPr lvl="1"/>
            <a:r>
              <a:rPr lang="en-US" dirty="0">
                <a:hlinkClick r:id="rId2"/>
              </a:rPr>
              <a:t>https://winlinkwednesday.net/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Weekly and simple</a:t>
            </a:r>
          </a:p>
          <a:p>
            <a:r>
              <a:rPr lang="en-US" dirty="0"/>
              <a:t>East Coast </a:t>
            </a:r>
          </a:p>
          <a:p>
            <a:pPr lvl="1"/>
            <a:r>
              <a:rPr lang="en-US" dirty="0"/>
              <a:t>Send winlink email to:  east-coast   and request to join weekly net</a:t>
            </a:r>
          </a:p>
          <a:p>
            <a:pPr lvl="1"/>
            <a:r>
              <a:rPr lang="en-US" dirty="0"/>
              <a:t>Weekly a bit more advanced and entertaining – explores </a:t>
            </a:r>
            <a:r>
              <a:rPr lang="en-US" dirty="0" err="1"/>
              <a:t>Winlinks</a:t>
            </a:r>
            <a:r>
              <a:rPr lang="en-US" dirty="0"/>
              <a:t> capabilities</a:t>
            </a:r>
          </a:p>
          <a:p>
            <a:r>
              <a:rPr lang="en-US" dirty="0"/>
              <a:t>EmComm – Training aka Winlink Thurs </a:t>
            </a:r>
          </a:p>
          <a:p>
            <a:pPr lvl="1"/>
            <a:r>
              <a:rPr lang="en-US" dirty="0"/>
              <a:t> </a:t>
            </a:r>
            <a:r>
              <a:rPr lang="en-US" dirty="0">
                <a:hlinkClick r:id="rId3"/>
              </a:rPr>
              <a:t>https://emcomm-training.org/Winlink_Thursdays.html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2026 – Weekly – you get graded – basically can you follow instructions</a:t>
            </a:r>
          </a:p>
          <a:p>
            <a:r>
              <a:rPr lang="en-US" dirty="0"/>
              <a:t>MDC Digital EmComm </a:t>
            </a:r>
            <a:r>
              <a:rPr lang="en-US" b="1" i="1" dirty="0"/>
              <a:t>Challenge</a:t>
            </a:r>
          </a:p>
          <a:p>
            <a:pPr lvl="1"/>
            <a:r>
              <a:rPr lang="en-US" dirty="0"/>
              <a:t>Send winlink email to:  MDCWINLINK-1   and request to join</a:t>
            </a:r>
          </a:p>
          <a:p>
            <a:pPr lvl="1"/>
            <a:r>
              <a:rPr lang="en-US" dirty="0"/>
              <a:t>Monthly – 3 tasks – VARA FM, P2P, VarAC email, </a:t>
            </a:r>
            <a:r>
              <a:rPr lang="en-US" dirty="0" err="1"/>
              <a:t>Fldigi</a:t>
            </a:r>
            <a:r>
              <a:rPr lang="en-US" dirty="0"/>
              <a:t>/</a:t>
            </a:r>
            <a:r>
              <a:rPr lang="en-US" dirty="0" err="1"/>
              <a:t>Flmsg</a:t>
            </a:r>
            <a:r>
              <a:rPr lang="en-US" dirty="0"/>
              <a:t>, </a:t>
            </a:r>
            <a:r>
              <a:rPr lang="en-US" dirty="0" err="1"/>
              <a:t>etc</a:t>
            </a:r>
            <a:r>
              <a:rPr lang="en-US" dirty="0"/>
              <a:t>… </a:t>
            </a:r>
          </a:p>
          <a:p>
            <a:pPr lvl="1"/>
            <a:r>
              <a:rPr lang="en-US" dirty="0"/>
              <a:t>Aug 25 example:  https://k3jsj.net/August-Challenge-Instructions/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D09ABD-5272-C710-2785-C8C0FD31F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8BDE3-D198-40C7-B16F-4CBB5C1ED23F}" type="datetime1">
              <a:rPr lang="en-US" smtClean="0"/>
              <a:t>1/7/2026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D49CA-43EA-C2D0-D8CC-DB11B7132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9587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3DF2B-3FFA-7349-6F31-08327126B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Winlink Wed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BF3EDC-18F4-8413-665B-85818B509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0201A-B78C-41EF-BB79-3FB16D721A92}" type="datetime1">
              <a:rPr lang="en-US" smtClean="0"/>
              <a:t>1/7/2026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D1CF7-8FDD-AD01-3DE3-B0297666E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47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06762B-9E2A-0962-E12D-1C1969877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259" y="62374"/>
            <a:ext cx="8604432" cy="62336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7E48A4-214D-E04C-DC8F-46A6E84959A2}"/>
              </a:ext>
            </a:extLst>
          </p:cNvPr>
          <p:cNvSpPr txBox="1"/>
          <p:nvPr/>
        </p:nvSpPr>
        <p:spPr>
          <a:xfrm>
            <a:off x="4276725" y="630237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https://winlinkwednesday.net/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69604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A72A8-C842-44AF-F72A-E058B7354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Winlink Wed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B4733-C5AB-58EC-185F-DF8C3CEF75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Weekly amateur radio digital net where check-ins are via Winlink</a:t>
            </a:r>
          </a:p>
          <a:p>
            <a:r>
              <a:rPr lang="en-US" dirty="0"/>
              <a:t>Purpose – practice using Winlink</a:t>
            </a:r>
          </a:p>
          <a:p>
            <a:r>
              <a:rPr lang="en-US" dirty="0"/>
              <a:t>Supports Virginia EmComm activities</a:t>
            </a:r>
          </a:p>
          <a:p>
            <a:r>
              <a:rPr lang="en-US" dirty="0"/>
              <a:t>HF and VHF/UHF</a:t>
            </a:r>
          </a:p>
          <a:p>
            <a:r>
              <a:rPr lang="en-US" dirty="0"/>
              <a:t>Formats</a:t>
            </a:r>
          </a:p>
          <a:p>
            <a:pPr lvl="1"/>
            <a:r>
              <a:rPr lang="en-US" dirty="0"/>
              <a:t>Standard   ---  N4RAF, Steve, Leesburg, Loudoun, VA (HF P2P)</a:t>
            </a:r>
          </a:p>
          <a:p>
            <a:pPr lvl="1"/>
            <a:r>
              <a:rPr lang="en-US" dirty="0"/>
              <a:t>Weather report  ---  above plus ‘rock is wet and swinging’</a:t>
            </a:r>
          </a:p>
          <a:p>
            <a:pPr lvl="1"/>
            <a:r>
              <a:rPr lang="en-US" dirty="0"/>
              <a:t>ICS-213</a:t>
            </a:r>
          </a:p>
          <a:p>
            <a:r>
              <a:rPr lang="en-US" dirty="0"/>
              <a:t>Peer-to-Peer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1024EC-28BC-7096-25B4-C5E22629F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207-A656-4015-9F68-7D9BC129FDA1}" type="datetime1">
              <a:rPr lang="en-US" smtClean="0"/>
              <a:t>1/7/2026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6E72E8-2890-CF6D-BAA8-214BE3E70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9347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E9E4E-7120-6111-9943-D97DAB126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Peer-to-Peer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50E70-94E8-FC0A-88CC-D2B755E2B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207-A656-4015-9F68-7D9BC129FDA1}" type="datetime1">
              <a:rPr lang="en-US" smtClean="0"/>
              <a:t>1/7/2026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8FE5DA-AC36-E249-8E6E-07DAE1C29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49</a:t>
            </a:fld>
            <a:endParaRPr lang="en-US" dirty="0"/>
          </a:p>
        </p:txBody>
      </p:sp>
      <p:pic>
        <p:nvPicPr>
          <p:cNvPr id="6" name="Picture 5" descr="A picture containing text, screenshot, font&#10;&#10;Description automatically generated">
            <a:extLst>
              <a:ext uri="{FF2B5EF4-FFF2-40B4-BE49-F238E27FC236}">
                <a16:creationId xmlns:a16="http://schemas.microsoft.com/office/drawing/2014/main" id="{EDEAB747-2D14-8DC0-248D-F1EFDC343F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45" r="15123" b="35521"/>
          <a:stretch/>
        </p:blipFill>
        <p:spPr>
          <a:xfrm>
            <a:off x="4162735" y="3282944"/>
            <a:ext cx="2364205" cy="1762626"/>
          </a:xfrm>
          <a:prstGeom prst="rect">
            <a:avLst/>
          </a:prstGeom>
        </p:spPr>
      </p:pic>
      <p:pic>
        <p:nvPicPr>
          <p:cNvPr id="7" name="Content Placeholder 6" descr="A picture containing text, font, screenshot, number&#10;&#10;Description automatically generated">
            <a:extLst>
              <a:ext uri="{FF2B5EF4-FFF2-40B4-BE49-F238E27FC236}">
                <a16:creationId xmlns:a16="http://schemas.microsoft.com/office/drawing/2014/main" id="{73776454-FCEF-E09B-90C2-CF22BCAD67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99966" y="3270912"/>
            <a:ext cx="2210108" cy="24577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7BDCDA-AF6F-B5EC-8FC6-ED117132E5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2735" y="1272647"/>
            <a:ext cx="5347339" cy="157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969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D8AFC-EB7B-719B-D3E0-DDD8DFE0B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09" y="427499"/>
            <a:ext cx="10018713" cy="710738"/>
          </a:xfrm>
        </p:spPr>
        <p:txBody>
          <a:bodyPr/>
          <a:lstStyle/>
          <a:p>
            <a:r>
              <a:rPr lang="en-US" dirty="0"/>
              <a:t>Users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39F33-C53A-7DDE-3C9A-2FE63EBDD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6609" y="1468885"/>
            <a:ext cx="9316413" cy="463096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Amateur Radio Emergency Service® (ARES®) </a:t>
            </a:r>
          </a:p>
          <a:p>
            <a:r>
              <a:rPr lang="en-US" dirty="0"/>
              <a:t>Radio Amateur Civil Emergency Services (RACES)</a:t>
            </a:r>
          </a:p>
          <a:p>
            <a:r>
              <a:rPr lang="en-US" dirty="0"/>
              <a:t>CISA - </a:t>
            </a:r>
            <a:r>
              <a:rPr lang="en-US" dirty="0" err="1"/>
              <a:t>SHAred</a:t>
            </a:r>
            <a:r>
              <a:rPr lang="en-US" dirty="0"/>
              <a:t> </a:t>
            </a:r>
            <a:r>
              <a:rPr lang="en-US" dirty="0" err="1"/>
              <a:t>RESources</a:t>
            </a:r>
            <a:r>
              <a:rPr lang="en-US" dirty="0"/>
              <a:t> (SHARES) High Frequency (HF) Radio Program</a:t>
            </a:r>
          </a:p>
          <a:p>
            <a:r>
              <a:rPr lang="en-US" dirty="0"/>
              <a:t>American Red Cross</a:t>
            </a:r>
          </a:p>
          <a:p>
            <a:r>
              <a:rPr lang="en-US" dirty="0"/>
              <a:t>Hospitals</a:t>
            </a:r>
          </a:p>
          <a:p>
            <a:r>
              <a:rPr lang="en-US" dirty="0"/>
              <a:t>US Government – Dept of Homeland Security – FEMA </a:t>
            </a:r>
          </a:p>
          <a:p>
            <a:r>
              <a:rPr lang="en-US" dirty="0"/>
              <a:t>MARS</a:t>
            </a:r>
          </a:p>
          <a:p>
            <a:r>
              <a:rPr lang="en-US" dirty="0"/>
              <a:t>County Governments</a:t>
            </a:r>
          </a:p>
          <a:p>
            <a:r>
              <a:rPr lang="en-US" dirty="0"/>
              <a:t>AT&amp;T</a:t>
            </a:r>
          </a:p>
          <a:p>
            <a:r>
              <a:rPr lang="en-US" dirty="0"/>
              <a:t>FedEx</a:t>
            </a:r>
          </a:p>
          <a:p>
            <a:r>
              <a:rPr lang="en-US" dirty="0"/>
              <a:t>Us Hams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1FF1D8-50AD-4AF0-515D-4BA3F7F54D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67874" y="6430501"/>
            <a:ext cx="1143000" cy="365125"/>
          </a:xfrm>
        </p:spPr>
        <p:txBody>
          <a:bodyPr/>
          <a:lstStyle/>
          <a:p>
            <a:fld id="{B349636D-46A8-4C16-B292-691107B64F01}" type="datetime1">
              <a:rPr lang="en-US" smtClean="0"/>
              <a:pPr/>
              <a:t>1/7/2026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EC84D1-DB60-A10A-208D-05A929503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5" y="6430501"/>
            <a:ext cx="5511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10965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76CCB-B8A9-6E38-27B1-B74B2525F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Winlink Wed Results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4BB9623-BBF2-8FC7-231D-E7FE5A39B9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1426" y="1289854"/>
            <a:ext cx="2468566" cy="4349379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1C1B8-6F84-1C24-CE51-3A12B3AC5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207-A656-4015-9F68-7D9BC129FDA1}" type="datetime1">
              <a:rPr lang="en-US" smtClean="0"/>
              <a:t>1/7/2026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7D1729-34E5-0842-965D-15DD89F03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50</a:t>
            </a:fld>
            <a:endParaRPr lang="en-US" dirty="0"/>
          </a:p>
        </p:txBody>
      </p:sp>
      <p:pic>
        <p:nvPicPr>
          <p:cNvPr id="6" name="Picture 5" descr="A map of the united states&#10;&#10;AI-generated content may be incorrect.">
            <a:extLst>
              <a:ext uri="{FF2B5EF4-FFF2-40B4-BE49-F238E27FC236}">
                <a16:creationId xmlns:a16="http://schemas.microsoft.com/office/drawing/2014/main" id="{F2C6D5DD-62E7-864A-B2F8-7AAF0DFA2B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289854"/>
            <a:ext cx="5860758" cy="4254141"/>
          </a:xfrm>
          <a:prstGeom prst="rect">
            <a:avLst/>
          </a:prstGeom>
        </p:spPr>
      </p:pic>
      <p:pic>
        <p:nvPicPr>
          <p:cNvPr id="12" name="Picture 11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13960B0A-7B65-53F8-89A6-F5110C47AA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3713" y="1258289"/>
            <a:ext cx="2468566" cy="428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0966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9A7A7-D8B9-D1DD-B177-C29E4BC56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Winlink –  Maps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715A11-6EED-8F87-91CB-964396DB5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207-A656-4015-9F68-7D9BC129FDA1}" type="datetime1">
              <a:rPr lang="en-US" smtClean="0"/>
              <a:pPr/>
              <a:t>1/7/2026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3CF536-6F7E-7539-7C0D-6790E08BC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51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FEEFF4-C47A-D570-8EDE-8122AEEA3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339" y="1124193"/>
            <a:ext cx="5450915" cy="53203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67E359-E324-E420-930A-4ED8FC57F8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0075" y="1178778"/>
            <a:ext cx="4718126" cy="525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82128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141E6-F995-BDB8-7F7E-D25196EB8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DF95FF-77FA-3DDB-72A8-242AD19CD3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A992CA-942E-33E6-1D32-3CA529A2D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8BDE3-D198-40C7-B16F-4CBB5C1ED23F}" type="datetime1">
              <a:rPr lang="en-US" smtClean="0"/>
              <a:t>1/7/2026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6DA3B8-A88B-255A-D6C3-452723112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83914B-F8AD-EE60-F74A-C3D50B2F5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11900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46ED9-5495-28B4-6786-06B55D1C5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RMS – VARA 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77F21-6292-850D-3338-3FEFC552B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468885"/>
            <a:ext cx="1745028" cy="4630968"/>
          </a:xfrm>
        </p:spPr>
        <p:txBody>
          <a:bodyPr>
            <a:normAutofit fontScale="92500"/>
          </a:bodyPr>
          <a:lstStyle/>
          <a:p>
            <a:r>
              <a:rPr lang="en-US" dirty="0"/>
              <a:t>VARA displayed</a:t>
            </a:r>
          </a:p>
          <a:p>
            <a:endParaRPr lang="en-US" dirty="0"/>
          </a:p>
          <a:p>
            <a:r>
              <a:rPr lang="en-US" dirty="0"/>
              <a:t>Others selected from menu at top of map</a:t>
            </a:r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r>
              <a:rPr lang="en-US" sz="1200" dirty="0">
                <a:hlinkClick r:id="rId2"/>
              </a:rPr>
              <a:t>https://winlink.org/RMSChannels</a:t>
            </a:r>
            <a:r>
              <a:rPr lang="en-US" sz="1200" dirty="0"/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080C3C-F279-7C5E-ADC3-DE0B5FB50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F6736-93F9-4113-BB86-7590D0D3CA0B}" type="datetime1">
              <a:rPr lang="en-US" smtClean="0"/>
              <a:t>1/7/2026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9361A6-6801-8324-2FA2-AE8CAF436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53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4E22B4F-26D4-FED9-CA87-DA5FA06B5A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3955" y="1138237"/>
            <a:ext cx="8606228" cy="519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1296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F833F-36AE-7196-30B3-AEB27BF73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RMS – Vara Map –  Local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E6598F3-0155-72BF-1C5C-DCAECC8BB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09" y="1468885"/>
            <a:ext cx="2605553" cy="463096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HF RMS nodes</a:t>
            </a:r>
          </a:p>
          <a:p>
            <a:endParaRPr lang="en-US" dirty="0"/>
          </a:p>
          <a:p>
            <a:r>
              <a:rPr lang="en-US" b="1" dirty="0"/>
              <a:t>'H'</a:t>
            </a:r>
            <a:r>
              <a:rPr lang="en-US" dirty="0"/>
              <a:t> markers - Winlink Hybrid Network participants. They offer RF message forwarding if local internet links are not available.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DB821E-4B20-6E9D-9D66-A50E1B10C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390C0-702D-409E-868B-5D71BBEF97A1}" type="datetime1">
              <a:rPr lang="en-US" smtClean="0"/>
              <a:t>1/7/2026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B04A1F-23E4-B754-6153-3257ADC9CAD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553911" y="6430501"/>
            <a:ext cx="70841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9D2B61-4EAE-4BA6-CD4D-97A445A3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54</a:t>
            </a:fld>
            <a:endParaRPr lang="en-US" dirty="0"/>
          </a:p>
        </p:txBody>
      </p:sp>
      <p:pic>
        <p:nvPicPr>
          <p:cNvPr id="7" name="Picture 6" descr="A map of a city&#10;&#10;AI-generated content may be incorrect.">
            <a:extLst>
              <a:ext uri="{FF2B5EF4-FFF2-40B4-BE49-F238E27FC236}">
                <a16:creationId xmlns:a16="http://schemas.microsoft.com/office/drawing/2014/main" id="{58F6F49C-3347-9C6D-0D1C-F7D4A3253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9862" y="1473742"/>
            <a:ext cx="4362286" cy="4251649"/>
          </a:xfrm>
          <a:prstGeom prst="rect">
            <a:avLst/>
          </a:prstGeom>
        </p:spPr>
      </p:pic>
      <p:pic>
        <p:nvPicPr>
          <p:cNvPr id="9" name="Picture 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942BD2A-532C-225C-CE5D-CA9B7BF09F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9434" y="1138237"/>
            <a:ext cx="2820566" cy="253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43401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765B9-7317-0D56-C437-0722DB2BD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RMS Express 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1FE7A-3706-70A1-5167-C080975869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HTML Form and Template Set </a:t>
            </a:r>
          </a:p>
          <a:p>
            <a:r>
              <a:rPr lang="en-US" dirty="0"/>
              <a:t>A full form set has three components: </a:t>
            </a:r>
          </a:p>
          <a:p>
            <a:pPr lvl="1"/>
            <a:r>
              <a:rPr lang="en-US" dirty="0"/>
              <a:t>A template that displays the form and generates the text message to be sent. </a:t>
            </a:r>
          </a:p>
          <a:p>
            <a:pPr lvl="1"/>
            <a:r>
              <a:rPr lang="en-US" dirty="0"/>
              <a:t>An input form that solicits input from the user. </a:t>
            </a:r>
          </a:p>
          <a:p>
            <a:pPr lvl="1"/>
            <a:r>
              <a:rPr lang="en-US" dirty="0"/>
              <a:t>A display form that formats and displays the information on the recipient’s computer. </a:t>
            </a:r>
          </a:p>
          <a:p>
            <a:r>
              <a:rPr lang="en-US" dirty="0"/>
              <a:t>Input from a form is encapsulated in a compact XML file attached to the message. </a:t>
            </a:r>
          </a:p>
          <a:p>
            <a:r>
              <a:rPr lang="en-US" dirty="0"/>
              <a:t>The actual form HTML is not transmitted. </a:t>
            </a:r>
          </a:p>
          <a:p>
            <a:r>
              <a:rPr lang="en-US" dirty="0"/>
              <a:t>Input and display forms may be large, but the actual data transmitted is very compact. </a:t>
            </a:r>
          </a:p>
          <a:p>
            <a:r>
              <a:rPr lang="en-US" dirty="0"/>
              <a:t>Receiving station must have the display form installed. 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8E7433-C951-28D1-7C5A-EF6038A63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207-A656-4015-9F68-7D9BC129FDA1}" type="datetime1">
              <a:rPr lang="en-US" smtClean="0"/>
              <a:pPr/>
              <a:t>1/7/2026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FA445C-A891-CF11-86FC-C1557578D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017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8F6CE-9B0C-05F1-610F-D7B068C9E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0" i="0" u="none" strike="noStrike" baseline="0" dirty="0">
                <a:solidFill>
                  <a:srgbClr val="404040"/>
                </a:solidFill>
                <a:latin typeface="TrebuchetMS"/>
              </a:rPr>
              <a:t>Clients</a:t>
            </a:r>
            <a:br>
              <a:rPr lang="en-US" sz="4000" b="0" i="0" u="none" strike="noStrike" baseline="0" dirty="0">
                <a:solidFill>
                  <a:srgbClr val="404040"/>
                </a:solidFill>
                <a:latin typeface="TrebuchetMS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F5DE32-B333-7488-D103-B74BA1FB6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sz="1800" b="0" i="0" u="none" strike="noStrike" baseline="0" dirty="0">
                <a:solidFill>
                  <a:srgbClr val="404040"/>
                </a:solidFill>
                <a:latin typeface="TrebuchetMS"/>
              </a:rPr>
              <a:t>Winlink Express - </a:t>
            </a:r>
            <a:r>
              <a:rPr lang="en-US" sz="1800" b="0" i="0" u="none" strike="noStrike" baseline="0" dirty="0">
                <a:solidFill>
                  <a:srgbClr val="9ACB3C"/>
                </a:solidFill>
                <a:latin typeface="TrebuchetMS"/>
                <a:hlinkClick r:id="rId2"/>
              </a:rPr>
              <a:t>https://winlink.org/WinlinkExpress</a:t>
            </a:r>
            <a:r>
              <a:rPr lang="en-US" sz="1800" b="0" i="0" u="none" strike="noStrike" baseline="0" dirty="0">
                <a:solidFill>
                  <a:srgbClr val="9ACB3C"/>
                </a:solidFill>
                <a:latin typeface="TrebuchetMS"/>
              </a:rPr>
              <a:t> </a:t>
            </a:r>
          </a:p>
          <a:p>
            <a:pPr algn="l"/>
            <a:r>
              <a:rPr lang="pl-PL" sz="1800" b="0" i="0" u="none" strike="noStrike" baseline="0" dirty="0">
                <a:solidFill>
                  <a:srgbClr val="404040"/>
                </a:solidFill>
                <a:latin typeface="TrebuchetMS"/>
              </a:rPr>
              <a:t>Outpost - </a:t>
            </a:r>
            <a:r>
              <a:rPr lang="pl-PL" sz="1800" b="0" i="0" u="none" strike="noStrike" baseline="0" dirty="0">
                <a:solidFill>
                  <a:srgbClr val="9ACB3C"/>
                </a:solidFill>
                <a:latin typeface="TrebuchetMS"/>
                <a:hlinkClick r:id="rId3"/>
              </a:rPr>
              <a:t>https://www.outpostpm.org/index.php</a:t>
            </a:r>
            <a:r>
              <a:rPr lang="en-US" sz="1800" b="0" i="0" u="none" strike="noStrike" baseline="0" dirty="0">
                <a:solidFill>
                  <a:srgbClr val="9ACB3C"/>
                </a:solidFill>
                <a:latin typeface="TrebuchetMS"/>
              </a:rPr>
              <a:t> </a:t>
            </a:r>
            <a:endParaRPr lang="pl-PL" sz="1800" b="0" i="0" u="none" strike="noStrike" baseline="0" dirty="0">
              <a:solidFill>
                <a:srgbClr val="9ACB3C"/>
              </a:solidFill>
              <a:latin typeface="TrebuchetMS"/>
            </a:endParaRPr>
          </a:p>
          <a:p>
            <a:pPr algn="l"/>
            <a:r>
              <a:rPr lang="en-US" sz="1800" b="0" i="0" u="none" strike="noStrike" baseline="0" dirty="0">
                <a:solidFill>
                  <a:srgbClr val="404040"/>
                </a:solidFill>
                <a:latin typeface="TrebuchetMS"/>
              </a:rPr>
              <a:t>AirMail - </a:t>
            </a:r>
            <a:r>
              <a:rPr lang="en-US" sz="1800" b="0" i="0" u="none" strike="noStrike" baseline="0" dirty="0">
                <a:solidFill>
                  <a:srgbClr val="9ACB3C"/>
                </a:solidFill>
                <a:latin typeface="TrebuchetMS"/>
                <a:hlinkClick r:id="rId4"/>
              </a:rPr>
              <a:t>http://www.siriuscyber.net/ham/</a:t>
            </a:r>
            <a:r>
              <a:rPr lang="en-US" sz="1800" b="0" i="0" u="none" strike="noStrike" baseline="0" dirty="0">
                <a:solidFill>
                  <a:srgbClr val="9ACB3C"/>
                </a:solidFill>
                <a:latin typeface="TrebuchetMS"/>
              </a:rPr>
              <a:t> </a:t>
            </a:r>
          </a:p>
          <a:p>
            <a:pPr algn="l"/>
            <a:r>
              <a:rPr lang="en-US" sz="1800" b="0" i="0" u="none" strike="noStrike" baseline="0" dirty="0">
                <a:solidFill>
                  <a:srgbClr val="404040"/>
                </a:solidFill>
                <a:latin typeface="TrebuchetMS"/>
              </a:rPr>
              <a:t>Pat - </a:t>
            </a:r>
            <a:r>
              <a:rPr lang="en-US" sz="1800" b="0" i="0" u="none" strike="noStrike" baseline="0" dirty="0">
                <a:solidFill>
                  <a:srgbClr val="9ACB3C"/>
                </a:solidFill>
                <a:latin typeface="TrebuchetMS"/>
                <a:hlinkClick r:id="rId5"/>
              </a:rPr>
              <a:t>https://getpat.io/</a:t>
            </a:r>
            <a:r>
              <a:rPr lang="en-US" sz="1800" b="0" i="0" u="none" strike="noStrike" baseline="0" dirty="0">
                <a:solidFill>
                  <a:srgbClr val="9ACB3C"/>
                </a:solidFill>
                <a:latin typeface="TrebuchetMS"/>
              </a:rPr>
              <a:t>   </a:t>
            </a:r>
            <a:r>
              <a:rPr lang="en-US" sz="1800" b="0" i="0" u="none" strike="noStrike" baseline="0" dirty="0">
                <a:solidFill>
                  <a:srgbClr val="404040"/>
                </a:solidFill>
                <a:latin typeface="TrebuchetMS"/>
              </a:rPr>
              <a:t>(cross platform, written in Go)</a:t>
            </a:r>
          </a:p>
          <a:p>
            <a:pPr algn="l"/>
            <a:r>
              <a:rPr lang="nl-NL" sz="1800" b="0" i="0" u="none" strike="noStrike" baseline="0" dirty="0">
                <a:solidFill>
                  <a:srgbClr val="404040"/>
                </a:solidFill>
                <a:latin typeface="TrebuchetMS"/>
              </a:rPr>
              <a:t>WoAD - </a:t>
            </a:r>
            <a:r>
              <a:rPr lang="nl-NL" sz="1800" b="0" i="0" u="none" strike="noStrike" baseline="0" dirty="0">
                <a:solidFill>
                  <a:srgbClr val="9ACB3C"/>
                </a:solidFill>
                <a:latin typeface="TrebuchetMS"/>
                <a:hlinkClick r:id="rId6"/>
              </a:rPr>
              <a:t>https://woad.sumusltd.com/</a:t>
            </a:r>
            <a:r>
              <a:rPr lang="nl-NL" sz="1800" b="0" i="0" u="none" strike="noStrike" baseline="0" dirty="0">
                <a:solidFill>
                  <a:srgbClr val="9ACB3C"/>
                </a:solidFill>
                <a:latin typeface="TrebuchetMS"/>
              </a:rPr>
              <a:t>  </a:t>
            </a:r>
            <a:r>
              <a:rPr lang="nl-NL" sz="1800" b="0" i="0" u="none" strike="noStrike" baseline="0" dirty="0">
                <a:solidFill>
                  <a:srgbClr val="404040"/>
                </a:solidFill>
                <a:latin typeface="TrebuchetMS"/>
              </a:rPr>
              <a:t>(Android)</a:t>
            </a:r>
          </a:p>
          <a:p>
            <a:pPr algn="l"/>
            <a:r>
              <a:rPr lang="en-US" sz="1800" b="0" i="0" u="none" strike="noStrike" baseline="0" dirty="0">
                <a:solidFill>
                  <a:srgbClr val="404040"/>
                </a:solidFill>
                <a:latin typeface="TrebuchetMS"/>
              </a:rPr>
              <a:t>Paclink - </a:t>
            </a:r>
            <a:r>
              <a:rPr lang="en-US" sz="1800" b="0" i="0" u="none" strike="noStrike" baseline="0" dirty="0">
                <a:solidFill>
                  <a:srgbClr val="9ACB3C"/>
                </a:solidFill>
                <a:latin typeface="TrebuchetMS"/>
                <a:hlinkClick r:id="rId7"/>
              </a:rPr>
              <a:t>https://winlink.org/Paclink</a:t>
            </a:r>
            <a:r>
              <a:rPr lang="en-US" sz="1800" b="0" i="0" u="none" strike="noStrike" baseline="0" dirty="0">
                <a:solidFill>
                  <a:srgbClr val="9ACB3C"/>
                </a:solidFill>
                <a:latin typeface="TrebuchetMS"/>
              </a:rPr>
              <a:t>  </a:t>
            </a:r>
            <a:r>
              <a:rPr lang="en-US" sz="1800" b="0" i="0" u="none" strike="noStrike" baseline="0" dirty="0">
                <a:solidFill>
                  <a:srgbClr val="404040"/>
                </a:solidFill>
                <a:latin typeface="TrebuchetMS"/>
              </a:rPr>
              <a:t>(gateway to normal e-mail clients)</a:t>
            </a:r>
          </a:p>
          <a:p>
            <a:pPr algn="l"/>
            <a:endParaRPr lang="en-US" sz="1800" dirty="0">
              <a:solidFill>
                <a:srgbClr val="404040"/>
              </a:solidFill>
              <a:latin typeface="TrebuchetMS"/>
            </a:endParaRPr>
          </a:p>
          <a:p>
            <a:pPr algn="l"/>
            <a:endParaRPr lang="en-US" sz="1800" dirty="0">
              <a:solidFill>
                <a:srgbClr val="404040"/>
              </a:solidFill>
              <a:latin typeface="TrebuchetMS"/>
            </a:endParaRPr>
          </a:p>
          <a:p>
            <a:pPr algn="l"/>
            <a:r>
              <a:rPr lang="en-US" sz="1800" dirty="0">
                <a:solidFill>
                  <a:srgbClr val="404040"/>
                </a:solidFill>
                <a:latin typeface="TrebuchetMS"/>
              </a:rPr>
              <a:t>Winlink FAQs:  </a:t>
            </a:r>
            <a:r>
              <a:rPr lang="en-US" sz="1800" dirty="0">
                <a:solidFill>
                  <a:srgbClr val="404040"/>
                </a:solidFill>
                <a:latin typeface="TrebuchetMS"/>
                <a:hlinkClick r:id="rId8"/>
              </a:rPr>
              <a:t>https://www.google.com/url?sa=t&amp;rct=j&amp;q=&amp;esrc=s&amp;source=web&amp;cd=&amp;ved=2ahUKEwi37ee5mYD_AhUfFlkFHRB4D38QFnoECBIQAw&amp;url=https%3A%2F%2Fwinlink.org%2Fsites%2Fdefault%2Ffiles%2Fdownload%2Fwl2k_faq_20230311.pdf&amp;usg=AOvVaw3uO-QgLPwRUD0h5pCQ2uQ-</a:t>
            </a:r>
            <a:r>
              <a:rPr lang="en-US" sz="1800" dirty="0">
                <a:solidFill>
                  <a:srgbClr val="404040"/>
                </a:solidFill>
                <a:latin typeface="TrebuchetMS"/>
              </a:rPr>
              <a:t> 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01DB24-67A4-01B6-1C0F-0F0445277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7CC2-7E8C-49ED-8227-922DE28BAF1E}" type="datetime1">
              <a:rPr lang="en-US" smtClean="0"/>
              <a:t>1/7/2026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F73B5A-1E1E-DC29-0EF0-31863DEFB55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553911" y="6430501"/>
            <a:ext cx="70841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5452DE-D49D-AC86-0C3B-9DEE0B625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318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C0E1A-AC96-2666-9CC5-ABD78F1AC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Terms and 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DB819-979F-CE35-F308-C162FE291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Client stations (radio operators) connect by RF to an RMS.</a:t>
            </a:r>
          </a:p>
          <a:p>
            <a:r>
              <a:rPr lang="en-US" dirty="0"/>
              <a:t>RMS: Radio Mail Server. An RMS Gateway is an RMS that is connected via the internet to the Common Message Server. </a:t>
            </a:r>
          </a:p>
          <a:p>
            <a:pPr lvl="1"/>
            <a:r>
              <a:rPr lang="en-US" dirty="0"/>
              <a:t>Can connect to other RMS stations</a:t>
            </a:r>
          </a:p>
          <a:p>
            <a:r>
              <a:rPr lang="en-US" dirty="0"/>
              <a:t>CMS: Common Message Server. The CMS is the Winlink server that is situated in the ‘internet’.</a:t>
            </a:r>
          </a:p>
          <a:p>
            <a:r>
              <a:rPr lang="en-US" u="sng" dirty="0"/>
              <a:t>Radio‐Only Operation: This consists of RMS stations that can auto‐forward by RF, independent of internet availability</a:t>
            </a:r>
            <a:r>
              <a:rPr lang="en-US" dirty="0"/>
              <a:t>. </a:t>
            </a:r>
          </a:p>
          <a:p>
            <a:r>
              <a:rPr lang="en-US" dirty="0"/>
              <a:t>Peer-to-Peer: Direct contact between two client stations.</a:t>
            </a:r>
          </a:p>
          <a:p>
            <a:r>
              <a:rPr lang="en-US" dirty="0"/>
              <a:t>MID: Message ID. This is a unique alpha‐numeric code (e.g. YFYJDP7P2GFJ) that is assigned to each message.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211985-D303-DF79-EF7A-5CC2CB1D8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6177A-1523-4010-83AD-6C27AF21FC11}" type="datetime1">
              <a:rPr lang="en-US" smtClean="0"/>
              <a:t>1/7/2026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5FFAD9-5D13-03C3-DE6F-4397CD589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039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C650B4C-3A46-4521-AC21-7C89DCBC348D}"/>
              </a:ext>
            </a:extLst>
          </p:cNvPr>
          <p:cNvSpPr/>
          <p:nvPr/>
        </p:nvSpPr>
        <p:spPr>
          <a:xfrm>
            <a:off x="1928553" y="720566"/>
            <a:ext cx="9705860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                       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CMS 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RMS </a:t>
            </a:r>
          </a:p>
          <a:p>
            <a:r>
              <a:rPr lang="en-US" sz="2800" b="1" dirty="0"/>
              <a:t> (gateway) 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Client     </a:t>
            </a:r>
          </a:p>
          <a:p>
            <a:r>
              <a:rPr lang="en-US" sz="2800" b="1" dirty="0"/>
              <a:t>       (you)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15BB8F-023F-43DA-8246-4DF32C0A5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3533" y="1309010"/>
            <a:ext cx="7154107" cy="48859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13574C-0BEC-490E-86E8-7F01A66177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69" y="624757"/>
            <a:ext cx="2529174" cy="10559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0A0396-BB3E-EBE1-8E13-78C46315E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31840C6-0258-3515-8BB8-21121C1C7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81251-F6BD-45A7-B2AE-A0B4F3AA1197}" type="datetime1">
              <a:rPr lang="en-US" smtClean="0"/>
              <a:t>1/7/2026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20310A5-0E6B-8035-240E-93960CC33E3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553911" y="6430501"/>
            <a:ext cx="70841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3420332-925B-F016-56CC-A2B8E3891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716A3DA-1B33-EDDC-13D1-1956EC8FCE9C}"/>
              </a:ext>
            </a:extLst>
          </p:cNvPr>
          <p:cNvCxnSpPr>
            <a:cxnSpLocks/>
          </p:cNvCxnSpPr>
          <p:nvPr/>
        </p:nvCxnSpPr>
        <p:spPr>
          <a:xfrm>
            <a:off x="7089169" y="4119937"/>
            <a:ext cx="1941815" cy="0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6910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FF357-4AEE-DFD8-2754-C5FBFA53A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Paths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0787A-382A-0572-1711-2852861AA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7155" y="1487850"/>
            <a:ext cx="9735867" cy="4630968"/>
          </a:xfrm>
        </p:spPr>
        <p:txBody>
          <a:bodyPr>
            <a:normAutofit fontScale="62500" lnSpcReduction="20000"/>
          </a:bodyPr>
          <a:lstStyle/>
          <a:p>
            <a:r>
              <a:rPr lang="en-US" sz="3200" dirty="0"/>
              <a:t>CMS / RMS</a:t>
            </a:r>
          </a:p>
          <a:p>
            <a:pPr lvl="1"/>
            <a:r>
              <a:rPr lang="en-US" sz="3200" dirty="0"/>
              <a:t>Internet required</a:t>
            </a:r>
          </a:p>
          <a:p>
            <a:r>
              <a:rPr lang="en-US" sz="3200" dirty="0"/>
              <a:t>Radio-Only Mode</a:t>
            </a:r>
          </a:p>
          <a:p>
            <a:pPr lvl="1"/>
            <a:r>
              <a:rPr lang="en-US" sz="3200" dirty="0"/>
              <a:t>No internet used</a:t>
            </a:r>
          </a:p>
          <a:p>
            <a:pPr lvl="1"/>
            <a:r>
              <a:rPr lang="en-US" sz="3200" dirty="0"/>
              <a:t>RMS to RMS</a:t>
            </a:r>
          </a:p>
          <a:p>
            <a:r>
              <a:rPr lang="en-US" sz="3200" dirty="0"/>
              <a:t>Peer to Peer (P2P)</a:t>
            </a:r>
          </a:p>
          <a:p>
            <a:pPr lvl="1"/>
            <a:r>
              <a:rPr lang="en-US" sz="3200" dirty="0"/>
              <a:t>Direct user to user</a:t>
            </a:r>
          </a:p>
          <a:p>
            <a:r>
              <a:rPr lang="en-US" sz="3200" dirty="0"/>
              <a:t>Mesh Networks</a:t>
            </a:r>
          </a:p>
          <a:p>
            <a:pPr lvl="1"/>
            <a:r>
              <a:rPr lang="en-US" sz="3200" dirty="0"/>
              <a:t>Wireless access points</a:t>
            </a:r>
          </a:p>
          <a:p>
            <a:pPr lvl="1"/>
            <a:r>
              <a:rPr lang="en-US" sz="3200" dirty="0"/>
              <a:t>Custom ham firmware</a:t>
            </a:r>
          </a:p>
          <a:p>
            <a:r>
              <a:rPr lang="en-US" sz="3200" dirty="0"/>
              <a:t>Telnet</a:t>
            </a:r>
          </a:p>
          <a:p>
            <a:pPr lvl="1"/>
            <a:r>
              <a:rPr lang="en-US" sz="3200" dirty="0"/>
              <a:t>Direct to internet – skips radio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26724F-E6CF-0600-CE74-4FF5314F15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52" t="4334" r="3426"/>
          <a:stretch/>
        </p:blipFill>
        <p:spPr>
          <a:xfrm>
            <a:off x="5824904" y="301221"/>
            <a:ext cx="5810008" cy="3225339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5513C9-EB46-AEEA-2D9C-09EE9F361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AA708-1949-4780-BC2C-FC98FB6BAE62}" type="datetime1">
              <a:rPr lang="en-US" smtClean="0"/>
              <a:t>1/7/2026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D0AAC2-8B48-5D9B-1352-3EDAE8DFCCE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553911" y="6430501"/>
            <a:ext cx="70841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1FCAF6-25A8-8B93-CC9A-A9AE5663E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CA2B447-E65F-E67B-F23F-C7C1DC9D734F}"/>
              </a:ext>
            </a:extLst>
          </p:cNvPr>
          <p:cNvGrpSpPr/>
          <p:nvPr/>
        </p:nvGrpSpPr>
        <p:grpSpPr>
          <a:xfrm>
            <a:off x="6265065" y="3737236"/>
            <a:ext cx="4421985" cy="2746707"/>
            <a:chOff x="6265065" y="3737236"/>
            <a:chExt cx="4421985" cy="274670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DC4E92D-A8AC-8372-283E-080E5D70D3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65065" y="3737236"/>
              <a:ext cx="4421985" cy="2746707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151A75E-1718-B0F0-8ACD-EFB2AF24EFDE}"/>
                </a:ext>
              </a:extLst>
            </p:cNvPr>
            <p:cNvSpPr/>
            <p:nvPr/>
          </p:nvSpPr>
          <p:spPr>
            <a:xfrm>
              <a:off x="9925050" y="5924550"/>
              <a:ext cx="762000" cy="55939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82488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AAFD2-4827-4413-F7C8-C0BDA732F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Shack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3537F-D88E-C402-B9E1-C4F8D1237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1468885"/>
            <a:ext cx="4495799" cy="4961616"/>
          </a:xfrm>
        </p:spPr>
        <p:txBody>
          <a:bodyPr>
            <a:normAutofit/>
          </a:bodyPr>
          <a:lstStyle/>
          <a:p>
            <a:r>
              <a:rPr lang="en-US" dirty="0"/>
              <a:t>Radio / Antenna</a:t>
            </a:r>
          </a:p>
          <a:p>
            <a:r>
              <a:rPr lang="en-US" dirty="0"/>
              <a:t>Audio Interface</a:t>
            </a:r>
          </a:p>
          <a:p>
            <a:pPr lvl="1"/>
            <a:r>
              <a:rPr lang="en-US" dirty="0"/>
              <a:t>TNC or PC sound card interface</a:t>
            </a:r>
          </a:p>
          <a:p>
            <a:r>
              <a:rPr lang="en-US" dirty="0"/>
              <a:t>Computer</a:t>
            </a:r>
          </a:p>
          <a:p>
            <a:r>
              <a:rPr lang="en-US" dirty="0"/>
              <a:t>Winlink software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F5DE19-B256-17C2-2EB1-0EAE4F3B5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4E2B-6FB9-4F01-A99E-4B8500494A17}" type="datetime1">
              <a:rPr lang="en-US" smtClean="0"/>
              <a:t>1/7/2026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F4E2EC-31BD-0E32-D52F-61D1F69F86D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553911" y="6430501"/>
            <a:ext cx="70841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E7DB09-31C0-C624-34D2-D4D6011E8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EE3D72-1C16-4FE5-016B-1EB37AAEA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2588" y="1824037"/>
            <a:ext cx="5086350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2911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834</TotalTime>
  <Words>2175</Words>
  <Application>Microsoft Office PowerPoint</Application>
  <PresentationFormat>Widescreen</PresentationFormat>
  <Paragraphs>575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1" baseType="lpstr">
      <vt:lpstr>Arial</vt:lpstr>
      <vt:lpstr>Calibri</vt:lpstr>
      <vt:lpstr>Corbel</vt:lpstr>
      <vt:lpstr>TrebuchetMS</vt:lpstr>
      <vt:lpstr>Parallax</vt:lpstr>
      <vt:lpstr>Presentation to LCARES</vt:lpstr>
      <vt:lpstr>What is Winlink?</vt:lpstr>
      <vt:lpstr>What is Winlink?</vt:lpstr>
      <vt:lpstr>Winlink Was There...</vt:lpstr>
      <vt:lpstr>Users</vt:lpstr>
      <vt:lpstr>Terms and Definitions</vt:lpstr>
      <vt:lpstr>Architecture</vt:lpstr>
      <vt:lpstr>Paths</vt:lpstr>
      <vt:lpstr>Shack Setup</vt:lpstr>
      <vt:lpstr>Communications Protocols</vt:lpstr>
      <vt:lpstr>How Does It Work?</vt:lpstr>
      <vt:lpstr>Costs</vt:lpstr>
      <vt:lpstr>Encryption</vt:lpstr>
      <vt:lpstr>Winlink Tools – Traffic Activity</vt:lpstr>
      <vt:lpstr>Winlink Account</vt:lpstr>
      <vt:lpstr>Winlink Message Viewer</vt:lpstr>
      <vt:lpstr>Software Options</vt:lpstr>
      <vt:lpstr>PowerPoint Presentation</vt:lpstr>
      <vt:lpstr>What Winlink Offers for EmComm</vt:lpstr>
      <vt:lpstr>What Winlink Offers for EmComm</vt:lpstr>
      <vt:lpstr> WinLink Express</vt:lpstr>
      <vt:lpstr>Download and Install</vt:lpstr>
      <vt:lpstr>Winlink Express Landing Window</vt:lpstr>
      <vt:lpstr>Top Tool Bar</vt:lpstr>
      <vt:lpstr>Settings &amp; Message</vt:lpstr>
      <vt:lpstr>Winlink Express Setup</vt:lpstr>
      <vt:lpstr>Winlink Express Initial Setup</vt:lpstr>
      <vt:lpstr>Winlink Express Operations</vt:lpstr>
      <vt:lpstr>Composing Messages</vt:lpstr>
      <vt:lpstr>ICS-213 General Message</vt:lpstr>
      <vt:lpstr>PowerPoint Presentation</vt:lpstr>
      <vt:lpstr>Send As</vt:lpstr>
      <vt:lpstr>Open Session</vt:lpstr>
      <vt:lpstr>Open Session</vt:lpstr>
      <vt:lpstr>Vara HF Session</vt:lpstr>
      <vt:lpstr>Find RMS (Gateway) To Send Message To</vt:lpstr>
      <vt:lpstr>PowerPoint Presentation</vt:lpstr>
      <vt:lpstr>PowerPoint Presentation</vt:lpstr>
      <vt:lpstr>Closing Thoughts</vt:lpstr>
      <vt:lpstr>Backups and Imported</vt:lpstr>
      <vt:lpstr>Settings – Winlink Express</vt:lpstr>
      <vt:lpstr>Settings – Vara HF Setup Radio Setup</vt:lpstr>
      <vt:lpstr>Settings –  VARA HF Radio</vt:lpstr>
      <vt:lpstr>Settings – VARA HF TNC</vt:lpstr>
      <vt:lpstr>WINLINK Nets</vt:lpstr>
      <vt:lpstr>My Favorites</vt:lpstr>
      <vt:lpstr>Winlink Wed</vt:lpstr>
      <vt:lpstr>What is Winlink Wed</vt:lpstr>
      <vt:lpstr>Peer-to-Peer</vt:lpstr>
      <vt:lpstr>Winlink Wed Results</vt:lpstr>
      <vt:lpstr>Winlink –  Maps</vt:lpstr>
      <vt:lpstr>BACKUP</vt:lpstr>
      <vt:lpstr>RMS – VARA Map</vt:lpstr>
      <vt:lpstr>RMS – Vara Map –  Local</vt:lpstr>
      <vt:lpstr>RMS Express Forms</vt:lpstr>
      <vt:lpstr>Clients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Radloff</dc:creator>
  <cp:lastModifiedBy>Steve Radloff</cp:lastModifiedBy>
  <cp:revision>7</cp:revision>
  <dcterms:created xsi:type="dcterms:W3CDTF">2023-01-21T01:26:15Z</dcterms:created>
  <dcterms:modified xsi:type="dcterms:W3CDTF">2026-01-08T01:43:52Z</dcterms:modified>
</cp:coreProperties>
</file>