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26.xml.rels" ContentType="application/vnd.openxmlformats-package.relationships+xml"/>
  <Override PartName="/ppt/slideMasters/_rels/slideMaster18.xml.rels" ContentType="application/vnd.openxmlformats-package.relationships+xml"/>
  <Override PartName="/ppt/slideMasters/_rels/slideMaster7.xml.rels" ContentType="application/vnd.openxmlformats-package.relationships+xml"/>
  <Override PartName="/ppt/slideMasters/_rels/slideMaster27.xml.rels" ContentType="application/vnd.openxmlformats-package.relationships+xml"/>
  <Override PartName="/ppt/slideMasters/_rels/slideMaster13.xml.rels" ContentType="application/vnd.openxmlformats-package.relationships+xml"/>
  <Override PartName="/ppt/slideMasters/_rels/slideMaster29.xml.rels" ContentType="application/vnd.openxmlformats-package.relationships+xml"/>
  <Override PartName="/ppt/slideMasters/_rels/slideMaster31.xml.rels" ContentType="application/vnd.openxmlformats-package.relationships+xml"/>
  <Override PartName="/ppt/slideMasters/_rels/slideMaster28.xml.rels" ContentType="application/vnd.openxmlformats-package.relationships+xml"/>
  <Override PartName="/ppt/slideMasters/_rels/slideMaster30.xml.rels" ContentType="application/vnd.openxmlformats-package.relationships+xml"/>
  <Override PartName="/ppt/slideMasters/_rels/slideMaster32.xml.rels" ContentType="application/vnd.openxmlformats-package.relationships+xml"/>
  <Override PartName="/ppt/slideMasters/_rels/slideMaster20.xml.rels" ContentType="application/vnd.openxmlformats-package.relationships+xml"/>
  <Override PartName="/ppt/slideMasters/_rels/slideMaster19.xml.rels" ContentType="application/vnd.openxmlformats-package.relationships+xml"/>
  <Override PartName="/ppt/slideMasters/_rels/slideMaster21.xml.rels" ContentType="application/vnd.openxmlformats-package.relationships+xml"/>
  <Override PartName="/ppt/slideMasters/_rels/slideMaster33.xml.rels" ContentType="application/vnd.openxmlformats-package.relationships+xml"/>
  <Override PartName="/ppt/slideMasters/_rels/slideMaster22.xml.rels" ContentType="application/vnd.openxmlformats-package.relationships+xml"/>
  <Override PartName="/ppt/slideMasters/_rels/slideMaster23.xml.rels" ContentType="application/vnd.openxmlformats-package.relationships+xml"/>
  <Override PartName="/ppt/slideMasters/_rels/slideMaster24.xml.rels" ContentType="application/vnd.openxmlformats-package.relationships+xml"/>
  <Override PartName="/ppt/slideMasters/_rels/slideMaster25.xml.rels" ContentType="application/vnd.openxmlformats-package.relationships+xml"/>
  <Override PartName="/ppt/slideMasters/_rels/slideMaster4.xml.rels" ContentType="application/vnd.openxmlformats-package.relationships+xml"/>
  <Override PartName="/ppt/slideMasters/_rels/slideMaster15.xml.rels" ContentType="application/vnd.openxmlformats-package.relationships+xml"/>
  <Override PartName="/ppt/slideMasters/_rels/slideMaster10.xml.rels" ContentType="application/vnd.openxmlformats-package.relationships+xml"/>
  <Override PartName="/ppt/slideMasters/_rels/slideMaster34.xml.rels" ContentType="application/vnd.openxmlformats-package.relationships+xml"/>
  <Override PartName="/ppt/slideMasters/_rels/slideMaster5.xml.rels" ContentType="application/vnd.openxmlformats-package.relationships+xml"/>
  <Override PartName="/ppt/slideMasters/_rels/slideMaster16.xml.rels" ContentType="application/vnd.openxmlformats-package.relationships+xml"/>
  <Override PartName="/ppt/slideMasters/_rels/slideMaster11.xml.rels" ContentType="application/vnd.openxmlformats-package.relationships+xml"/>
  <Override PartName="/ppt/slideMasters/_rels/slideMaster35.xml.rels" ContentType="application/vnd.openxmlformats-package.relationships+xml"/>
  <Override PartName="/ppt/slideMasters/_rels/slideMaster6.xml.rels" ContentType="application/vnd.openxmlformats-package.relationships+xml"/>
  <Override PartName="/ppt/slideMasters/_rels/slideMaster17.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_rels/slideMaster36.xml.rels" ContentType="application/vnd.openxmlformats-package.relationships+xml"/>
  <Override PartName="/ppt/slideMasters/_rels/slideMaster3.xml.rels" ContentType="application/vnd.openxmlformats-package.relationships+xml"/>
  <Override PartName="/ppt/slideMasters/_rels/slideMaster14.xml.rels" ContentType="application/vnd.openxmlformats-package.relationships+xml"/>
  <Override PartName="/ppt/slideMasters/_rels/slideMaster2.xml.rels" ContentType="application/vnd.openxmlformats-package.relationships+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31.xml" ContentType="application/vnd.openxmlformats-officedocument.presentationml.slideMaster+xml"/>
  <Override PartName="/ppt/slideMasters/slideMaster29.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0.xml" ContentType="application/vnd.openxmlformats-officedocument.presentationml.slideMaster+xml"/>
  <Override PartName="/ppt/slideMasters/slideMaster3.xml" ContentType="application/vnd.openxmlformats-officedocument.presentationml.slideMaster+xml"/>
  <Override PartName="/ppt/slideMasters/slideMaster28.xml" ContentType="application/vnd.openxmlformats-officedocument.presentationml.slideMaster+xml"/>
  <Override PartName="/ppt/slideMasters/slideMaster4.xml" ContentType="application/vnd.openxmlformats-officedocument.presentationml.slideMaster+xml"/>
  <Override PartName="/ppt/slideMasters/slideMaster10.xml" ContentType="application/vnd.openxmlformats-officedocument.presentationml.slideMaster+xml"/>
  <Override PartName="/ppt/slideMasters/slideMaster34.xml" ContentType="application/vnd.openxmlformats-officedocument.presentationml.slideMaster+xml"/>
  <Override PartName="/ppt/slideMasters/slideMaster5.xml" ContentType="application/vnd.openxmlformats-officedocument.presentationml.slideMaster+xml"/>
  <Override PartName="/ppt/slideMasters/slideMaster11.xml" ContentType="application/vnd.openxmlformats-officedocument.presentationml.slideMaster+xml"/>
  <Override PartName="/ppt/slideMasters/slideMaster35.xml" ContentType="application/vnd.openxmlformats-officedocument.presentationml.slideMaster+xml"/>
  <Override PartName="/ppt/slideMasters/slideMaster6.xml" ContentType="application/vnd.openxmlformats-officedocument.presentationml.slideMaster+xml"/>
  <Override PartName="/ppt/slideMasters/slideMaster12.xml" ContentType="application/vnd.openxmlformats-officedocument.presentationml.slideMaster+xml"/>
  <Override PartName="/ppt/slideMasters/slideMaster36.xml" ContentType="application/vnd.openxmlformats-officedocument.presentationml.slideMaster+xml"/>
  <Override PartName="/ppt/slideMasters/slideMaster2.xml" ContentType="application/vnd.openxmlformats-officedocument.presentationml.slideMaster+xml"/>
  <Override PartName="/ppt/slideMasters/slideMaster27.xml" ContentType="application/vnd.openxmlformats-officedocument.presentationml.slideMaster+xml"/>
  <Override PartName="/ppt/slideMasters/slideMaster7.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slideMasters/slideMaster26.xml" ContentType="application/vnd.openxmlformats-officedocument.presentationml.slideMaster+xml"/>
  <Override PartName="/ppt/slideMasters/slideMaster8.xml" ContentType="application/vnd.openxmlformats-officedocument.presentationml.slideMaster+xml"/>
  <Override PartName="/ppt/slideMasters/slideMaster14.xml" ContentType="application/vnd.openxmlformats-officedocument.presentationml.slideMaster+xml"/>
  <Override PartName="/ppt/slideMasters/slideMaster9.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presProps.xml" ContentType="application/vnd.openxmlformats-officedocument.presentationml.presProps+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4.xml" ContentType="application/vnd.openxmlformats-officedocument.theme+xml"/>
  <Override PartName="/ppt/theme/theme31.xml" ContentType="application/vnd.openxmlformats-officedocument.theme+xml"/>
  <Override PartName="/ppt/theme/theme5.xml" ContentType="application/vnd.openxmlformats-officedocument.theme+xml"/>
  <Override PartName="/ppt/theme/theme32.xml" ContentType="application/vnd.openxmlformats-officedocument.theme+xml"/>
  <Override PartName="/ppt/theme/theme6.xml" ContentType="application/vnd.openxmlformats-officedocument.theme+xml"/>
  <Override PartName="/ppt/theme/theme33.xml" ContentType="application/vnd.openxmlformats-officedocument.theme+xml"/>
  <Override PartName="/ppt/theme/theme8.xml" ContentType="application/vnd.openxmlformats-officedocument.theme+xml"/>
  <Override PartName="/ppt/theme/theme35.xml" ContentType="application/vnd.openxmlformats-officedocument.theme+xml"/>
  <Override PartName="/ppt/theme/theme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36.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34.xml" ContentType="application/vnd.openxmlformats-officedocument.theme+xml"/>
  <Override PartName="/ppt/theme/theme13.xml" ContentType="application/vnd.openxmlformats-officedocument.theme+xml"/>
  <Override PartName="/ppt/theme/theme30.xml" ContentType="application/vnd.openxmlformats-officedocument.theme+xml"/>
  <Override PartName="/ppt/theme/theme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0.xml" ContentType="application/vnd.openxmlformats-officedocument.theme+xml"/>
  <Override PartName="/ppt/theme/theme19.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slideLayouts/slideLayout22.xml" ContentType="application/vnd.openxmlformats-officedocument.presentationml.slideLayout+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6.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30.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27.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26.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23.xml.rels" ContentType="application/vnd.openxmlformats-package.relationships+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6.xml.rels" ContentType="application/vnd.openxmlformats-package.relationships+xml"/>
  <Override PartName="/ppt/slides/_rels/slide2.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1.xml.rels" ContentType="application/vnd.openxmlformats-package.relationships+xml"/>
  <Override PartName="/ppt/slides/_rels/slide15.xml.rels" ContentType="application/vnd.openxmlformats-package.relationships+xml"/>
  <Override PartName="/ppt/slides/_rels/slide52.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40.xml.rels" ContentType="application/vnd.openxmlformats-package.relationships+xml"/>
  <Override PartName="/ppt/slides/_rels/slide38.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slide38.xml" ContentType="application/vnd.openxmlformats-officedocument.presentationml.slide+xml"/>
  <Override PartName="/ppt/slides/slide52.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44.xml" ContentType="application/vnd.openxmlformats-officedocument.presentationml.slide+xml"/>
  <Override PartName="/ppt/slides/slide56.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_rels/presentation.xml.rels" ContentType="application/vnd.openxmlformats-package.relationships+xml"/>
  <Override PartName="/ppt/media/image10.jpeg" ContentType="image/jpeg"/>
  <Override PartName="/ppt/media/image9.png" ContentType="image/png"/>
  <Override PartName="/ppt/media/image20.png" ContentType="image/png"/>
  <Override PartName="/ppt/media/image13.png" ContentType="image/png"/>
  <Override PartName="/ppt/media/image4.png" ContentType="image/png"/>
  <Override PartName="/ppt/media/image11.jpeg" ContentType="image/jpeg"/>
  <Override PartName="/ppt/media/image19.jpeg" ContentType="image/jpeg"/>
  <Override PartName="/ppt/media/image18.jpeg" ContentType="image/jpeg"/>
  <Override PartName="/ppt/media/image1.png" ContentType="image/png"/>
  <Override PartName="/ppt/media/image2.png" ContentType="image/png"/>
  <Override PartName="/ppt/media/image14.png" ContentType="image/png"/>
  <Override PartName="/ppt/media/image5.png" ContentType="image/png"/>
  <Override PartName="/ppt/media/image6.png" ContentType="image/png"/>
  <Override PartName="/ppt/media/image15.png" ContentType="image/png"/>
  <Override PartName="/ppt/media/image16.png" ContentType="image/png"/>
  <Override PartName="/ppt/media/image7.png" ContentType="image/png"/>
  <Override PartName="/ppt/media/image8.png" ContentType="image/png"/>
  <Override PartName="/ppt/media/image17.png" ContentType="image/png"/>
  <Override PartName="/ppt/media/image12.png" ContentType="image/png"/>
  <Override PartName="/ppt/media/image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Lst>
  <p:sldIdLst>
    <p:sldId id="256" r:id="rId38"/>
    <p:sldId id="257" r:id="rId39"/>
    <p:sldId id="258" r:id="rId40"/>
    <p:sldId id="259" r:id="rId41"/>
    <p:sldId id="260" r:id="rId42"/>
    <p:sldId id="261" r:id="rId43"/>
    <p:sldId id="262" r:id="rId44"/>
    <p:sldId id="263" r:id="rId45"/>
    <p:sldId id="264" r:id="rId46"/>
    <p:sldId id="265" r:id="rId47"/>
    <p:sldId id="266" r:id="rId48"/>
    <p:sldId id="267" r:id="rId49"/>
    <p:sldId id="268" r:id="rId50"/>
    <p:sldId id="269"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298" r:id="rId80"/>
    <p:sldId id="299" r:id="rId81"/>
    <p:sldId id="300" r:id="rId82"/>
    <p:sldId id="301" r:id="rId83"/>
    <p:sldId id="302" r:id="rId84"/>
    <p:sldId id="303" r:id="rId85"/>
    <p:sldId id="304" r:id="rId86"/>
    <p:sldId id="305" r:id="rId87"/>
    <p:sldId id="306" r:id="rId88"/>
    <p:sldId id="307" r:id="rId89"/>
    <p:sldId id="308" r:id="rId90"/>
    <p:sldId id="309" r:id="rId91"/>
    <p:sldId id="310" r:id="rId92"/>
    <p:sldId id="311" r:id="rId93"/>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 Target="slides/slide1.xml"/><Relationship Id="rId39" Type="http://schemas.openxmlformats.org/officeDocument/2006/relationships/slide" Target="slides/slide2.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slide" Target="slides/slide17.xml"/><Relationship Id="rId55" Type="http://schemas.openxmlformats.org/officeDocument/2006/relationships/slide" Target="slides/slide18.xml"/><Relationship Id="rId56" Type="http://schemas.openxmlformats.org/officeDocument/2006/relationships/slide" Target="slides/slide19.xml"/><Relationship Id="rId57" Type="http://schemas.openxmlformats.org/officeDocument/2006/relationships/slide" Target="slides/slide20.xml"/><Relationship Id="rId58" Type="http://schemas.openxmlformats.org/officeDocument/2006/relationships/slide" Target="slides/slide21.xml"/><Relationship Id="rId59" Type="http://schemas.openxmlformats.org/officeDocument/2006/relationships/slide" Target="slides/slide22.xml"/><Relationship Id="rId60" Type="http://schemas.openxmlformats.org/officeDocument/2006/relationships/slide" Target="slides/slide23.xml"/><Relationship Id="rId61" Type="http://schemas.openxmlformats.org/officeDocument/2006/relationships/slide" Target="slides/slide24.xml"/><Relationship Id="rId62" Type="http://schemas.openxmlformats.org/officeDocument/2006/relationships/slide" Target="slides/slide25.xml"/><Relationship Id="rId63" Type="http://schemas.openxmlformats.org/officeDocument/2006/relationships/slide" Target="slides/slide26.xml"/><Relationship Id="rId64" Type="http://schemas.openxmlformats.org/officeDocument/2006/relationships/slide" Target="slides/slide27.xml"/><Relationship Id="rId65" Type="http://schemas.openxmlformats.org/officeDocument/2006/relationships/slide" Target="slides/slide28.xml"/><Relationship Id="rId66" Type="http://schemas.openxmlformats.org/officeDocument/2006/relationships/slide" Target="slides/slide29.xml"/><Relationship Id="rId67" Type="http://schemas.openxmlformats.org/officeDocument/2006/relationships/slide" Target="slides/slide30.xml"/><Relationship Id="rId68" Type="http://schemas.openxmlformats.org/officeDocument/2006/relationships/slide" Target="slides/slide31.xml"/><Relationship Id="rId69" Type="http://schemas.openxmlformats.org/officeDocument/2006/relationships/slide" Target="slides/slide32.xml"/><Relationship Id="rId70" Type="http://schemas.openxmlformats.org/officeDocument/2006/relationships/slide" Target="slides/slide33.xml"/><Relationship Id="rId71" Type="http://schemas.openxmlformats.org/officeDocument/2006/relationships/slide" Target="slides/slide34.xml"/><Relationship Id="rId72" Type="http://schemas.openxmlformats.org/officeDocument/2006/relationships/slide" Target="slides/slide35.xml"/><Relationship Id="rId73" Type="http://schemas.openxmlformats.org/officeDocument/2006/relationships/slide" Target="slides/slide36.xml"/><Relationship Id="rId74" Type="http://schemas.openxmlformats.org/officeDocument/2006/relationships/slide" Target="slides/slide37.xml"/><Relationship Id="rId75" Type="http://schemas.openxmlformats.org/officeDocument/2006/relationships/slide" Target="slides/slide38.xml"/><Relationship Id="rId76" Type="http://schemas.openxmlformats.org/officeDocument/2006/relationships/slide" Target="slides/slide39.xml"/><Relationship Id="rId77" Type="http://schemas.openxmlformats.org/officeDocument/2006/relationships/slide" Target="slides/slide40.xml"/><Relationship Id="rId78" Type="http://schemas.openxmlformats.org/officeDocument/2006/relationships/slide" Target="slides/slide41.xml"/><Relationship Id="rId79" Type="http://schemas.openxmlformats.org/officeDocument/2006/relationships/slide" Target="slides/slide42.xml"/><Relationship Id="rId80" Type="http://schemas.openxmlformats.org/officeDocument/2006/relationships/slide" Target="slides/slide43.xml"/><Relationship Id="rId81" Type="http://schemas.openxmlformats.org/officeDocument/2006/relationships/slide" Target="slides/slide44.xml"/><Relationship Id="rId82" Type="http://schemas.openxmlformats.org/officeDocument/2006/relationships/slide" Target="slides/slide45.xml"/><Relationship Id="rId83" Type="http://schemas.openxmlformats.org/officeDocument/2006/relationships/slide" Target="slides/slide46.xml"/><Relationship Id="rId84" Type="http://schemas.openxmlformats.org/officeDocument/2006/relationships/slide" Target="slides/slide47.xml"/><Relationship Id="rId85" Type="http://schemas.openxmlformats.org/officeDocument/2006/relationships/slide" Target="slides/slide48.xml"/><Relationship Id="rId86" Type="http://schemas.openxmlformats.org/officeDocument/2006/relationships/slide" Target="slides/slide49.xml"/><Relationship Id="rId87" Type="http://schemas.openxmlformats.org/officeDocument/2006/relationships/slide" Target="slides/slide50.xml"/><Relationship Id="rId88" Type="http://schemas.openxmlformats.org/officeDocument/2006/relationships/slide" Target="slides/slide51.xml"/><Relationship Id="rId89" Type="http://schemas.openxmlformats.org/officeDocument/2006/relationships/slide" Target="slides/slide52.xml"/><Relationship Id="rId90" Type="http://schemas.openxmlformats.org/officeDocument/2006/relationships/slide" Target="slides/slide53.xml"/><Relationship Id="rId91" Type="http://schemas.openxmlformats.org/officeDocument/2006/relationships/slide" Target="slides/slide54.xml"/><Relationship Id="rId92" Type="http://schemas.openxmlformats.org/officeDocument/2006/relationships/slide" Target="slides/slide55.xml"/><Relationship Id="rId93" Type="http://schemas.openxmlformats.org/officeDocument/2006/relationships/slide" Target="slides/slide56.xml"/><Relationship Id="rId9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7"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5"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0"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1"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1"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7"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6">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1"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7">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9">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0">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1">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5"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2">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3"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3">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4">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9"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5">
    <p:spTree>
      <p:nvGrpSpPr>
        <p:cNvPr id="1" name=""/>
        <p:cNvGrpSpPr/>
        <p:nvPr/>
      </p:nvGrpSpPr>
      <p:grpSpPr>
        <a:xfrm>
          <a:off x="0" y="0"/>
          <a:ext cx="0" cy="0"/>
          <a:chOff x="0" y="0"/>
          <a:chExt cx="0" cy="0"/>
        </a:xfrm>
      </p:grpSpPr>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6">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7">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5"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8">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9">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0">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1">
    <p:spTree>
      <p:nvGrpSpPr>
        <p:cNvPr id="1" name=""/>
        <p:cNvGrpSpPr/>
        <p:nvPr/>
      </p:nvGrpSpPr>
      <p:grpSpPr>
        <a:xfrm>
          <a:off x="0" y="0"/>
          <a:ext cx="0" cy="0"/>
          <a:chOff x="0" y="0"/>
          <a:chExt cx="0" cy="0"/>
        </a:xfrm>
      </p:grpSpPr>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22">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4"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23">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3"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1"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67"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68"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6"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83"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5"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9"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3"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0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2"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3"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09"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1"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1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9"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25"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26"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5000"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3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3"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4"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41"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8"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3"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7"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2"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5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67"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9"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56111"/>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5" name="PlaceHolder 2"/>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7"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5"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6"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7.xml"/>
</Relationships>
</file>

<file path=ppt/slides/_rels/slide3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7.xml"/>
</Relationships>
</file>

<file path=ppt/slides/_rels/slide3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7.xml"/>
</Relationships>
</file>

<file path=ppt/slides/_rels/slide3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9.xml"/>
</Relationships>
</file>

<file path=ppt/slides/_rels/slide5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9.xml"/>
</Relationships>
</file>

<file path=ppt/slides/_rels/slide5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hyperlink" Target="https://en.wikipedia.org/wiki/Harold_A._Zahl" TargetMode="External"/><Relationship Id="rId3" Type="http://schemas.openxmlformats.org/officeDocument/2006/relationships/hyperlink" Target="https://en.wikipedia.org/wiki/World_War_II" TargetMode="External"/><Relationship Id="rId4" Type="http://schemas.openxmlformats.org/officeDocument/2006/relationships/hyperlink" Target="https://en.wikipedia.org/wiki/Korean_War" TargetMode="External"/><Relationship Id="rId5" Type="http://schemas.openxmlformats.org/officeDocument/2006/relationships/hyperlink" Target="https://en.wikipedia.org/wiki/Radar" TargetMode="External"/><Relationship Id="rId6" Type="http://schemas.openxmlformats.org/officeDocument/2006/relationships/slideLayout" Target="../slideLayouts/slideLayout29.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3200" spc="-1" strike="noStrike">
                <a:solidFill>
                  <a:srgbClr val="000000"/>
                </a:solidFill>
                <a:latin typeface="Arial"/>
                <a:ea typeface="DejaVu Sans"/>
              </a:rPr>
              <a:t>Virginia QSO Party Logging and Scoring</a:t>
            </a:r>
            <a:endParaRPr b="0" lang="en-US" sz="3200" spc="-1" strike="noStrike">
              <a:solidFill>
                <a:srgbClr val="000000"/>
              </a:solidFill>
              <a:latin typeface="Arial"/>
            </a:endParaRPr>
          </a:p>
          <a:p>
            <a:pPr algn="ctr">
              <a:lnSpc>
                <a:spcPct val="100000"/>
              </a:lnSpc>
            </a:pPr>
            <a:r>
              <a:rPr b="0" lang="en-US" sz="3200" spc="-1" strike="noStrike">
                <a:solidFill>
                  <a:srgbClr val="000000"/>
                </a:solidFill>
                <a:latin typeface="Arial"/>
                <a:ea typeface="DejaVu Sans"/>
              </a:rPr>
              <a:t>K2BFY</a:t>
            </a:r>
            <a:endParaRPr b="0" lang="en-US" sz="3200" spc="-1" strike="noStrike">
              <a:solidFill>
                <a:srgbClr val="000000"/>
              </a:solidFill>
              <a:latin typeface="Arial"/>
            </a:endParaRPr>
          </a:p>
        </p:txBody>
      </p:sp>
      <p:pic>
        <p:nvPicPr>
          <p:cNvPr id="175" name="Picture 114" descr=""/>
          <p:cNvPicPr/>
          <p:nvPr/>
        </p:nvPicPr>
        <p:blipFill>
          <a:blip r:embed="rId1"/>
          <a:stretch/>
        </p:blipFill>
        <p:spPr>
          <a:xfrm>
            <a:off x="5105880" y="1591920"/>
            <a:ext cx="1236240" cy="1566000"/>
          </a:xfrm>
          <a:prstGeom prst="rect">
            <a:avLst/>
          </a:prstGeom>
          <a:ln w="0">
            <a:noFill/>
          </a:ln>
        </p:spPr>
      </p:pic>
      <p:pic>
        <p:nvPicPr>
          <p:cNvPr id="176" name="Picture 115" descr=""/>
          <p:cNvPicPr/>
          <p:nvPr/>
        </p:nvPicPr>
        <p:blipFill>
          <a:blip r:embed="rId2"/>
          <a:stretch/>
        </p:blipFill>
        <p:spPr>
          <a:xfrm>
            <a:off x="1031040" y="1509480"/>
            <a:ext cx="1422360" cy="1410480"/>
          </a:xfrm>
          <a:prstGeom prst="rect">
            <a:avLst/>
          </a:prstGeom>
          <a:ln w="0">
            <a:noFill/>
          </a:ln>
        </p:spPr>
      </p:pic>
      <p:pic>
        <p:nvPicPr>
          <p:cNvPr id="177" name="Picture 116" descr=""/>
          <p:cNvPicPr/>
          <p:nvPr/>
        </p:nvPicPr>
        <p:blipFill>
          <a:blip r:embed="rId3"/>
          <a:stretch/>
        </p:blipFill>
        <p:spPr>
          <a:xfrm>
            <a:off x="2867040" y="2469600"/>
            <a:ext cx="1798200" cy="1729440"/>
          </a:xfrm>
          <a:prstGeom prst="rect">
            <a:avLst/>
          </a:prstGeom>
          <a:ln w="0">
            <a:noFill/>
          </a:ln>
        </p:spPr>
      </p:pic>
      <p:pic>
        <p:nvPicPr>
          <p:cNvPr id="178" name="Picture 117" descr=""/>
          <p:cNvPicPr/>
          <p:nvPr/>
        </p:nvPicPr>
        <p:blipFill>
          <a:blip r:embed="rId4"/>
          <a:stretch/>
        </p:blipFill>
        <p:spPr>
          <a:xfrm>
            <a:off x="6838560" y="2485080"/>
            <a:ext cx="2103480" cy="1603080"/>
          </a:xfrm>
          <a:prstGeom prst="rect">
            <a:avLst/>
          </a:prstGeom>
          <a:ln w="0">
            <a:noFill/>
          </a:ln>
        </p:spPr>
      </p:pic>
      <p:pic>
        <p:nvPicPr>
          <p:cNvPr id="179" name="Picture 118" descr=""/>
          <p:cNvPicPr/>
          <p:nvPr/>
        </p:nvPicPr>
        <p:blipFill>
          <a:blip r:embed="rId5"/>
          <a:stretch/>
        </p:blipFill>
        <p:spPr>
          <a:xfrm>
            <a:off x="670680" y="3773520"/>
            <a:ext cx="2013120" cy="1453320"/>
          </a:xfrm>
          <a:prstGeom prst="rect">
            <a:avLst/>
          </a:prstGeom>
          <a:ln w="0">
            <a:noFill/>
          </a:ln>
        </p:spPr>
      </p:pic>
      <p:pic>
        <p:nvPicPr>
          <p:cNvPr id="180" name="Picture 119" descr=""/>
          <p:cNvPicPr/>
          <p:nvPr/>
        </p:nvPicPr>
        <p:blipFill>
          <a:blip r:embed="rId6"/>
          <a:stretch/>
        </p:blipFill>
        <p:spPr>
          <a:xfrm>
            <a:off x="3931920" y="4389120"/>
            <a:ext cx="2824920" cy="1102680"/>
          </a:xfrm>
          <a:prstGeom prst="rect">
            <a:avLst/>
          </a:prstGeom>
          <a:ln w="0">
            <a:noFill/>
          </a:ln>
        </p:spPr>
      </p:pic>
      <p:sp>
        <p:nvSpPr>
          <p:cNvPr id="181" name="CustomShape 2"/>
          <p:cNvSpPr/>
          <p:nvPr/>
        </p:nvSpPr>
        <p:spPr>
          <a:xfrm>
            <a:off x="7589520" y="4480560"/>
            <a:ext cx="1728000" cy="536760"/>
          </a:xfrm>
          <a:prstGeom prst="rect">
            <a:avLst/>
          </a:prstGeom>
          <a:gradFill rotWithShape="0">
            <a:gsLst>
              <a:gs pos="0">
                <a:srgbClr val="b4c7dc"/>
              </a:gs>
              <a:gs pos="100000">
                <a:srgbClr val="dee6ef"/>
              </a:gs>
            </a:gsLst>
            <a:lin ang="5340000"/>
          </a:gradFill>
          <a:ln w="0">
            <a:noFill/>
          </a:ln>
        </p:spPr>
        <p:style>
          <a:lnRef idx="0"/>
          <a:fillRef idx="0"/>
          <a:effectRef idx="0"/>
          <a:fontRef idx="minor"/>
        </p:style>
        <p:txBody>
          <a:bodyPr lIns="90000" rIns="90000" tIns="45000" bIns="45000" anchor="t">
            <a:noAutofit/>
          </a:bodyPr>
          <a:p>
            <a:pPr>
              <a:lnSpc>
                <a:spcPct val="100000"/>
              </a:lnSpc>
            </a:pPr>
            <a:r>
              <a:rPr b="1" i="1" lang="en-US" sz="3200" spc="-1" strike="noStrike">
                <a:solidFill>
                  <a:srgbClr val="2a6099"/>
                </a:solidFill>
                <a:latin typeface="Arial"/>
                <a:ea typeface="DejaVu Sans"/>
              </a:rPr>
              <a:t>SVWCC</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4" name="" descr=""/>
          <p:cNvPicPr/>
          <p:nvPr/>
        </p:nvPicPr>
        <p:blipFill>
          <a:blip r:embed="rId1"/>
          <a:stretch/>
        </p:blipFill>
        <p:spPr>
          <a:xfrm>
            <a:off x="1684080" y="315720"/>
            <a:ext cx="6769440" cy="5075640"/>
          </a:xfrm>
          <a:prstGeom prst="rect">
            <a:avLst/>
          </a:prstGeom>
          <a:ln w="0">
            <a:noFill/>
          </a:ln>
        </p:spPr>
      </p:pic>
      <p:sp>
        <p:nvSpPr>
          <p:cNvPr id="195" name=""/>
          <p:cNvSpPr/>
          <p:nvPr/>
        </p:nvSpPr>
        <p:spPr>
          <a:xfrm>
            <a:off x="4673880" y="2085480"/>
            <a:ext cx="141480" cy="95760"/>
          </a:xfrm>
          <a:prstGeom prst="rect">
            <a:avLst/>
          </a:prstGeom>
          <a:solidFill>
            <a:srgbClr val="bbafaf"/>
          </a:solid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Virginia QSO Party Logging </a:t>
            </a:r>
            <a:br>
              <a:rPr sz="1800"/>
            </a:br>
            <a:r>
              <a:rPr b="0" lang="en-US" sz="4400" spc="-1" strike="noStrike">
                <a:solidFill>
                  <a:srgbClr val="000000"/>
                </a:solidFill>
                <a:latin typeface="Arial"/>
                <a:ea typeface="DejaVu Sans"/>
              </a:rPr>
              <a:t>and Scoring</a:t>
            </a:r>
            <a:endParaRPr b="0" lang="en-US" sz="4400" spc="-1" strike="noStrike">
              <a:solidFill>
                <a:srgbClr val="000000"/>
              </a:solidFill>
              <a:latin typeface="Arial"/>
            </a:endParaRPr>
          </a:p>
        </p:txBody>
      </p:sp>
      <p:sp>
        <p:nvSpPr>
          <p:cNvPr id="197" name="CustomShape 2"/>
          <p:cNvSpPr/>
          <p:nvPr/>
        </p:nvSpPr>
        <p:spPr>
          <a:xfrm>
            <a:off x="504000" y="1434600"/>
            <a:ext cx="9049320" cy="32659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3200" spc="-1" strike="noStrike">
                <a:solidFill>
                  <a:srgbClr val="000000"/>
                </a:solidFill>
                <a:latin typeface="Arial"/>
                <a:ea typeface="DejaVu Sans"/>
              </a:rPr>
              <a:t>The contest is not over when you power off your transmitter.</a:t>
            </a:r>
            <a:endParaRPr b="0" lang="en-US" sz="3200" spc="-1" strike="noStrike">
              <a:solidFill>
                <a:srgbClr val="000000"/>
              </a:solidFill>
              <a:latin typeface="Arial"/>
            </a:endParaRPr>
          </a:p>
          <a:p>
            <a:pPr algn="ctr">
              <a:lnSpc>
                <a:spcPct val="100000"/>
              </a:lnSpc>
            </a:pPr>
            <a:endParaRPr b="0" lang="en-US" sz="3200" spc="-1" strike="noStrike">
              <a:solidFill>
                <a:srgbClr val="000000"/>
              </a:solidFill>
              <a:latin typeface="Arial"/>
            </a:endParaRPr>
          </a:p>
          <a:p>
            <a:pPr algn="ctr">
              <a:lnSpc>
                <a:spcPct val="100000"/>
              </a:lnSpc>
            </a:pPr>
            <a:r>
              <a:rPr b="0" lang="en-US" sz="3200" spc="-1" strike="noStrike">
                <a:solidFill>
                  <a:srgbClr val="000000"/>
                </a:solidFill>
                <a:latin typeface="Arial"/>
                <a:ea typeface="DejaVu Sans"/>
              </a:rPr>
              <a:t>What about the accuracy of your log?</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n-US" sz="8000" spc="-1" strike="noStrike">
                <a:solidFill>
                  <a:srgbClr val="ff0000"/>
                </a:solidFill>
                <a:latin typeface="Arial"/>
                <a:ea typeface="DejaVu Sans"/>
              </a:rPr>
              <a:t>GIGO</a:t>
            </a:r>
            <a:endParaRPr b="0" lang="en-US" sz="8000" spc="-1" strike="noStrike">
              <a:solidFill>
                <a:srgbClr val="000000"/>
              </a:solidFill>
              <a:latin typeface="Arial"/>
            </a:endParaRPr>
          </a:p>
        </p:txBody>
      </p:sp>
      <p:sp>
        <p:nvSpPr>
          <p:cNvPr id="199" name="CustomShape 2"/>
          <p:cNvSpPr/>
          <p:nvPr/>
        </p:nvSpPr>
        <p:spPr>
          <a:xfrm>
            <a:off x="504000" y="1434600"/>
            <a:ext cx="9049320" cy="3265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200" name="CustomShape 3"/>
          <p:cNvSpPr/>
          <p:nvPr/>
        </p:nvSpPr>
        <p:spPr>
          <a:xfrm>
            <a:off x="1371600" y="2194560"/>
            <a:ext cx="7211880" cy="99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3200" spc="-1" strike="noStrike">
                <a:solidFill>
                  <a:srgbClr val="000000"/>
                </a:solidFill>
                <a:latin typeface="Arial"/>
                <a:ea typeface="DejaVu Sans"/>
              </a:rPr>
              <a:t>“</a:t>
            </a:r>
            <a:r>
              <a:rPr b="0" lang="en-US" sz="3200" spc="-1" strike="noStrike">
                <a:solidFill>
                  <a:srgbClr val="000000"/>
                </a:solidFill>
                <a:latin typeface="Arial"/>
                <a:ea typeface="DejaVu Sans"/>
              </a:rPr>
              <a:t>I know my log file will be correct because I am using logging software”</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Read the contest rules</a:t>
            </a:r>
            <a:endParaRPr b="0" lang="en-US" sz="4400" spc="-1" strike="noStrike">
              <a:solidFill>
                <a:srgbClr val="000000"/>
              </a:solidFill>
              <a:latin typeface="Arial"/>
            </a:endParaRPr>
          </a:p>
        </p:txBody>
      </p:sp>
      <p:sp>
        <p:nvSpPr>
          <p:cNvPr id="202" name="CustomShape 2"/>
          <p:cNvSpPr/>
          <p:nvPr/>
        </p:nvSpPr>
        <p:spPr>
          <a:xfrm>
            <a:off x="504000" y="1434600"/>
            <a:ext cx="9049320" cy="32659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3200" spc="-1" strike="noStrike">
                <a:solidFill>
                  <a:srgbClr val="000000"/>
                </a:solidFill>
                <a:latin typeface="Arial"/>
                <a:ea typeface="DejaVu Sans"/>
              </a:rPr>
              <a:t>qsl.net/sterling</a:t>
            </a:r>
            <a:endParaRPr b="0" lang="en-US" sz="3200" spc="-1" strike="noStrike">
              <a:solidFill>
                <a:srgbClr val="000000"/>
              </a:solidFill>
              <a:latin typeface="Arial"/>
            </a:endParaRPr>
          </a:p>
          <a:p>
            <a:pPr algn="ctr">
              <a:lnSpc>
                <a:spcPct val="100000"/>
              </a:lnSpc>
            </a:pPr>
            <a:endParaRPr b="0" lang="en-US" sz="3200" spc="-1" strike="noStrike">
              <a:solidFill>
                <a:srgbClr val="000000"/>
              </a:solidFill>
              <a:latin typeface="Arial"/>
            </a:endParaRPr>
          </a:p>
          <a:p>
            <a:pPr algn="ctr">
              <a:lnSpc>
                <a:spcPct val="100000"/>
              </a:lnSpc>
            </a:pPr>
            <a:r>
              <a:rPr b="0" lang="en-US" sz="3200" spc="-1" strike="noStrike">
                <a:solidFill>
                  <a:srgbClr val="000000"/>
                </a:solidFill>
                <a:latin typeface="Arial"/>
                <a:ea typeface="DejaVu Sans"/>
              </a:rPr>
              <a:t>SPARC Website</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1280160" y="971280"/>
            <a:ext cx="7658640" cy="3651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Cabrillo Notes:</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For Virginia Stations, mobiles, expeditions and rovers shall indicate LOCATION as VA MOBILE.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For example: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LOCATION: VA MOBILE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The CATEGORY-STATION shall be MOBILE, EXPEDITION, or ROVER.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For example: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CATEGORY-STATION: MOBILE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CATEGORY-STATION: EXPEDITION</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CATEGORY-STATION: ROVER</a:t>
            </a:r>
            <a:endParaRPr b="0" lang="en-US" sz="1800" spc="-1" strike="noStrike">
              <a:solidFill>
                <a:srgbClr val="000000"/>
              </a:solidFill>
              <a:latin typeface="Arial"/>
            </a:endParaRPr>
          </a:p>
        </p:txBody>
      </p:sp>
      <p:sp>
        <p:nvSpPr>
          <p:cNvPr id="204" name="CustomShape 2"/>
          <p:cNvSpPr/>
          <p:nvPr/>
        </p:nvSpPr>
        <p:spPr>
          <a:xfrm>
            <a:off x="457200" y="182880"/>
            <a:ext cx="9304560" cy="860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800" spc="-1" strike="noStrike">
                <a:solidFill>
                  <a:srgbClr val="000000"/>
                </a:solidFill>
                <a:latin typeface="Arial"/>
                <a:ea typeface="DejaVu Sans"/>
              </a:rPr>
              <a:t>This is from the SPARC website for the 2023 QSO Party</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Read the Cabrillo log format</a:t>
            </a:r>
            <a:endParaRPr b="0" lang="en-US" sz="4400" spc="-1" strike="noStrike">
              <a:solidFill>
                <a:srgbClr val="000000"/>
              </a:solidFill>
              <a:latin typeface="Arial"/>
            </a:endParaRPr>
          </a:p>
        </p:txBody>
      </p:sp>
      <p:sp>
        <p:nvSpPr>
          <p:cNvPr id="206" name="CustomShape 2"/>
          <p:cNvSpPr/>
          <p:nvPr/>
        </p:nvSpPr>
        <p:spPr>
          <a:xfrm>
            <a:off x="504000" y="1434600"/>
            <a:ext cx="9049320" cy="32659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3200" spc="-1" strike="noStrike">
                <a:solidFill>
                  <a:srgbClr val="000000"/>
                </a:solidFill>
                <a:latin typeface="Arial"/>
                <a:ea typeface="DejaVu Sans"/>
              </a:rPr>
              <a:t>https://wwrof.org/cabrillo/</a:t>
            </a:r>
            <a:endParaRPr b="0" lang="en-US" sz="3200" spc="-1" strike="noStrike">
              <a:solidFill>
                <a:srgbClr val="000000"/>
              </a:solidFill>
              <a:latin typeface="Arial"/>
            </a:endParaRPr>
          </a:p>
          <a:p>
            <a:pPr algn="ctr">
              <a:lnSpc>
                <a:spcPct val="100000"/>
              </a:lnSpc>
            </a:pPr>
            <a:endParaRPr b="0" lang="en-US" sz="3200" spc="-1" strike="noStrike">
              <a:solidFill>
                <a:srgbClr val="000000"/>
              </a:solidFill>
              <a:latin typeface="Arial"/>
            </a:endParaRPr>
          </a:p>
          <a:p>
            <a:pPr algn="ctr">
              <a:lnSpc>
                <a:spcPct val="100000"/>
              </a:lnSpc>
            </a:pPr>
            <a:r>
              <a:rPr b="0" lang="en-US" sz="3200" spc="-1" strike="noStrike">
                <a:solidFill>
                  <a:srgbClr val="000000"/>
                </a:solidFill>
                <a:latin typeface="Arial"/>
                <a:ea typeface="DejaVu Sans"/>
              </a:rPr>
              <a:t>Cabrillo Website</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2194560" y="457200"/>
            <a:ext cx="5200200" cy="53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200" spc="-1" strike="noStrike">
                <a:solidFill>
                  <a:srgbClr val="000000"/>
                </a:solidFill>
                <a:latin typeface="Arial"/>
                <a:ea typeface="DejaVu Sans"/>
              </a:rPr>
              <a:t>LOG FILE NAME</a:t>
            </a:r>
            <a:endParaRPr b="0" lang="en-US" sz="3200" spc="-1" strike="noStrike">
              <a:solidFill>
                <a:srgbClr val="000000"/>
              </a:solidFill>
              <a:latin typeface="Arial"/>
            </a:endParaRPr>
          </a:p>
        </p:txBody>
      </p:sp>
      <p:sp>
        <p:nvSpPr>
          <p:cNvPr id="208" name="CustomShape 2"/>
          <p:cNvSpPr/>
          <p:nvPr/>
        </p:nvSpPr>
        <p:spPr>
          <a:xfrm>
            <a:off x="2377440" y="1371600"/>
            <a:ext cx="4743000" cy="474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2800" spc="-1" strike="noStrike">
                <a:solidFill>
                  <a:srgbClr val="000000"/>
                </a:solidFill>
                <a:latin typeface="Arial"/>
                <a:ea typeface="DejaVu Sans"/>
              </a:rPr>
              <a:t>K2BFY.log</a:t>
            </a:r>
            <a:endParaRPr b="0" lang="en-US" sz="2800" spc="-1" strike="noStrike">
              <a:solidFill>
                <a:srgbClr val="000000"/>
              </a:solidFill>
              <a:latin typeface="Arial"/>
            </a:endParaRPr>
          </a:p>
        </p:txBody>
      </p:sp>
      <p:sp>
        <p:nvSpPr>
          <p:cNvPr id="209" name=""/>
          <p:cNvSpPr/>
          <p:nvPr/>
        </p:nvSpPr>
        <p:spPr>
          <a:xfrm>
            <a:off x="457200" y="2205360"/>
            <a:ext cx="5023080" cy="2387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Note that valid log file names may be: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K2BFY.log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Fixed station</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K2BFY.LOG</a:t>
            </a:r>
            <a:r>
              <a:rPr b="1" lang="en-US" sz="1800" spc="-1" strike="noStrike">
                <a:solidFill>
                  <a:srgbClr val="000000"/>
                </a:solidFill>
                <a:latin typeface="Arial"/>
                <a:ea typeface="DejaVu Sans"/>
              </a:rPr>
              <a:t>	</a:t>
            </a:r>
            <a:r>
              <a:rPr b="0" lang="en-US" sz="1800" spc="-1" strike="noStrike">
                <a:solidFill>
                  <a:srgbClr val="000000"/>
                </a:solidFill>
                <a:latin typeface="Arial"/>
                <a:ea typeface="DejaVu Sans"/>
              </a:rPr>
              <a:t>Fixed station</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K2BFY-M.log</a:t>
            </a:r>
            <a:r>
              <a:rPr b="1" lang="en-US" sz="1800" spc="-1" strike="noStrike">
                <a:solidFill>
                  <a:srgbClr val="000000"/>
                </a:solidFill>
                <a:latin typeface="Arial"/>
                <a:ea typeface="DejaVu Sans"/>
              </a:rPr>
              <a:t>	</a:t>
            </a:r>
            <a:r>
              <a:rPr b="0" lang="en-US" sz="1800" spc="-1" strike="noStrike">
                <a:solidFill>
                  <a:srgbClr val="000000"/>
                </a:solidFill>
                <a:latin typeface="Arial"/>
                <a:ea typeface="DejaVu Sans"/>
              </a:rPr>
              <a:t>Mobile</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K2BFY-E.log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Expedition</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K2BFY-R.log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Rover</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K2BFY-WVA.log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In West Virginia</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endParaRPr b="0" lang="en-US" sz="1800" spc="-1" strike="noStrike">
              <a:solidFill>
                <a:srgbClr val="000000"/>
              </a:solidFill>
              <a:latin typeface="Arial"/>
            </a:endParaRPr>
          </a:p>
        </p:txBody>
      </p:sp>
      <p:sp>
        <p:nvSpPr>
          <p:cNvPr id="210" name=""/>
          <p:cNvSpPr/>
          <p:nvPr/>
        </p:nvSpPr>
        <p:spPr>
          <a:xfrm>
            <a:off x="5846400" y="2205360"/>
            <a:ext cx="3880080" cy="213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Note that invalid log file names are: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K2BFY.log2</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K2BFY.LOG1</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K2BFY-M.logA</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K2BFY-E.yule-log</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K2BFY-R.ships-log</a:t>
            </a:r>
            <a:endParaRPr b="0" lang="en-US" sz="1800" spc="-1" strike="noStrike">
              <a:solidFill>
                <a:srgbClr val="000000"/>
              </a:solidFill>
              <a:latin typeface="Arial"/>
            </a:endParaRPr>
          </a:p>
          <a:p>
            <a:pPr>
              <a:lnSpc>
                <a:spcPct val="100000"/>
              </a:lnSpc>
            </a:pPr>
            <a:r>
              <a:rPr b="1" lang="en-US" sz="1800" spc="-1" strike="noStrike">
                <a:solidFill>
                  <a:srgbClr val="000000"/>
                </a:solidFill>
                <a:latin typeface="Arial"/>
                <a:ea typeface="DejaVu Sans"/>
              </a:rPr>
              <a:t>         </a:t>
            </a:r>
            <a:r>
              <a:rPr b="1" lang="en-US" sz="1800" spc="-1" strike="noStrike">
                <a:solidFill>
                  <a:srgbClr val="000000"/>
                </a:solidFill>
                <a:latin typeface="Arial"/>
                <a:ea typeface="DejaVu Sans"/>
              </a:rPr>
              <a:t>PhoebeCat.log</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2286000" y="822960"/>
            <a:ext cx="5108760" cy="53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200" spc="-1" strike="noStrike">
                <a:solidFill>
                  <a:srgbClr val="000000"/>
                </a:solidFill>
                <a:latin typeface="Arial"/>
                <a:ea typeface="DejaVu Sans"/>
              </a:rPr>
              <a:t>EXCHANGE</a:t>
            </a:r>
            <a:endParaRPr b="0" lang="en-US" sz="3200" spc="-1" strike="noStrike">
              <a:solidFill>
                <a:srgbClr val="000000"/>
              </a:solidFill>
              <a:latin typeface="Arial"/>
            </a:endParaRPr>
          </a:p>
        </p:txBody>
      </p:sp>
      <p:sp>
        <p:nvSpPr>
          <p:cNvPr id="212" name="CustomShape 2"/>
          <p:cNvSpPr/>
          <p:nvPr/>
        </p:nvSpPr>
        <p:spPr>
          <a:xfrm>
            <a:off x="2286000" y="2103120"/>
            <a:ext cx="5017320" cy="1098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2400" spc="-1" strike="noStrike">
                <a:solidFill>
                  <a:srgbClr val="000000"/>
                </a:solidFill>
                <a:latin typeface="Arial"/>
                <a:ea typeface="DejaVu Sans"/>
              </a:rPr>
              <a:t>K2BFY 001 LDN</a:t>
            </a:r>
            <a:endParaRPr b="0" lang="en-US" sz="2400" spc="-1" strike="noStrike">
              <a:solidFill>
                <a:srgbClr val="000000"/>
              </a:solidFill>
              <a:latin typeface="Arial"/>
            </a:endParaRPr>
          </a:p>
          <a:p>
            <a:pPr algn="ctr">
              <a:lnSpc>
                <a:spcPct val="100000"/>
              </a:lnSpc>
            </a:pPr>
            <a:endParaRPr b="0" lang="en-US" sz="2400" spc="-1" strike="noStrike">
              <a:solidFill>
                <a:srgbClr val="000000"/>
              </a:solidFill>
              <a:latin typeface="Arial"/>
            </a:endParaRPr>
          </a:p>
          <a:p>
            <a:pPr algn="ctr">
              <a:lnSpc>
                <a:spcPct val="100000"/>
              </a:lnSpc>
            </a:pPr>
            <a:r>
              <a:rPr b="0" lang="en-US" sz="2400" spc="-1" strike="noStrike">
                <a:solidFill>
                  <a:srgbClr val="000000"/>
                </a:solidFill>
                <a:latin typeface="Arial"/>
                <a:ea typeface="DejaVu Sans"/>
              </a:rPr>
              <a:t>N5TEX 003 TX</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3" name="Picture 147" descr=""/>
          <p:cNvPicPr/>
          <p:nvPr/>
        </p:nvPicPr>
        <p:blipFill>
          <a:blip r:embed="rId1"/>
          <a:stretch/>
        </p:blipFill>
        <p:spPr>
          <a:xfrm>
            <a:off x="75240" y="81720"/>
            <a:ext cx="9919080" cy="46796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1554480" y="822960"/>
            <a:ext cx="7028640" cy="2381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CATEGORY-STATION: </a:t>
            </a:r>
            <a:r>
              <a:rPr b="0" lang="en-US" sz="1800" spc="-1" strike="noStrike">
                <a:solidFill>
                  <a:srgbClr val="ff0000"/>
                </a:solidFill>
                <a:latin typeface="Arial"/>
                <a:ea typeface="DejaVu Sans"/>
              </a:rPr>
              <a:t> MOBILE, EXPEDITION, ROVER</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LOCATION: </a:t>
            </a:r>
            <a:r>
              <a:rPr b="0" lang="en-US" sz="1800" spc="-1" strike="noStrike">
                <a:solidFill>
                  <a:srgbClr val="ff0000"/>
                </a:solidFill>
                <a:latin typeface="Arial"/>
                <a:ea typeface="DejaVu Sans"/>
              </a:rPr>
              <a:t>VA MOBILE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CATEGORY-STATION: </a:t>
            </a:r>
            <a:r>
              <a:rPr b="0" lang="en-US" sz="1800" spc="-1" strike="noStrike">
                <a:solidFill>
                  <a:srgbClr val="ff0000"/>
                </a:solidFill>
                <a:latin typeface="Arial"/>
                <a:ea typeface="DejaVu Sans"/>
              </a:rPr>
              <a:t> FIXED</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LOCATION: </a:t>
            </a:r>
            <a:r>
              <a:rPr b="0" lang="en-US" sz="1800" spc="-1" strike="noStrike">
                <a:solidFill>
                  <a:srgbClr val="ff0000"/>
                </a:solidFill>
                <a:latin typeface="Arial"/>
                <a:ea typeface="DejaVu Sans"/>
              </a:rPr>
              <a:t>LDN</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CATEGORY-STATION: </a:t>
            </a:r>
            <a:r>
              <a:rPr b="0" lang="en-US" sz="1800" spc="-1" strike="noStrike">
                <a:solidFill>
                  <a:srgbClr val="ff0000"/>
                </a:solidFill>
                <a:latin typeface="Arial"/>
                <a:ea typeface="DejaVu Sans"/>
              </a:rPr>
              <a:t> FIXED (even if mobile)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LOCATION: </a:t>
            </a:r>
            <a:r>
              <a:rPr b="0" lang="en-US" sz="1800" spc="-1" strike="noStrike">
                <a:solidFill>
                  <a:srgbClr val="ff0000"/>
                </a:solidFill>
                <a:latin typeface="Arial"/>
                <a:ea typeface="DejaVu Sans"/>
              </a:rPr>
              <a:t>WVA</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CATEGORY-STATION: </a:t>
            </a:r>
            <a:r>
              <a:rPr b="0" lang="en-US" sz="1800" spc="-1" strike="noStrike">
                <a:solidFill>
                  <a:srgbClr val="ff0000"/>
                </a:solidFill>
                <a:latin typeface="Arial"/>
                <a:ea typeface="DejaVu Sans"/>
              </a:rPr>
              <a:t> FIXED (even if mobile)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LOCATION: </a:t>
            </a:r>
            <a:r>
              <a:rPr b="0" lang="en-US" sz="1800" spc="-1" strike="noStrike">
                <a:solidFill>
                  <a:srgbClr val="ff0000"/>
                </a:solidFill>
                <a:latin typeface="Arial"/>
                <a:ea typeface="DejaVu Sans"/>
              </a:rPr>
              <a:t>MD</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215" name="CustomShape 2"/>
          <p:cNvSpPr/>
          <p:nvPr/>
        </p:nvSpPr>
        <p:spPr>
          <a:xfrm>
            <a:off x="1097280" y="365760"/>
            <a:ext cx="7394400" cy="33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1800" spc="-1" strike="noStrike">
                <a:solidFill>
                  <a:srgbClr val="000000"/>
                </a:solidFill>
                <a:latin typeface="Arial"/>
                <a:ea typeface="DejaVu Sans"/>
              </a:rPr>
              <a:t>LOG HEADER ENTRIES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Picture 121" descr=""/>
          <p:cNvPicPr/>
          <p:nvPr/>
        </p:nvPicPr>
        <p:blipFill>
          <a:blip r:embed="rId1"/>
          <a:stretch/>
        </p:blipFill>
        <p:spPr>
          <a:xfrm>
            <a:off x="840600" y="135720"/>
            <a:ext cx="8476200" cy="4151880"/>
          </a:xfrm>
          <a:prstGeom prst="rect">
            <a:avLst/>
          </a:prstGeom>
          <a:ln w="0">
            <a:noFill/>
          </a:ln>
        </p:spPr>
      </p:pic>
      <p:sp>
        <p:nvSpPr>
          <p:cNvPr id="183" name="CustomShape 1"/>
          <p:cNvSpPr/>
          <p:nvPr/>
        </p:nvSpPr>
        <p:spPr>
          <a:xfrm>
            <a:off x="1280160" y="4572000"/>
            <a:ext cx="7579440" cy="536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3200" spc="-1" strike="noStrike">
                <a:solidFill>
                  <a:srgbClr val="000000"/>
                </a:solidFill>
                <a:latin typeface="Arial"/>
                <a:ea typeface="DejaVu Sans"/>
              </a:rPr>
              <a:t>The scoring software GUI</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8"/>
          <p:cNvSpPr/>
          <p:nvPr/>
        </p:nvSpPr>
        <p:spPr>
          <a:xfrm>
            <a:off x="1554480" y="822960"/>
            <a:ext cx="7028640" cy="2381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CATEGORY-ASSISTED: </a:t>
            </a:r>
            <a:r>
              <a:rPr b="0" lang="en-US" sz="1800" spc="-1" strike="noStrike">
                <a:solidFill>
                  <a:srgbClr val="ff0000"/>
                </a:solidFill>
                <a:latin typeface="Arial"/>
                <a:ea typeface="DejaVu Sans"/>
              </a:rPr>
              <a:t>ASSISTED, NON-ASSISTED</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CATEGORY-BAND: </a:t>
            </a:r>
            <a:r>
              <a:rPr b="0" lang="en-US" sz="1800" spc="-1" strike="noStrike">
                <a:solidFill>
                  <a:srgbClr val="ff0000"/>
                </a:solidFill>
                <a:latin typeface="Arial"/>
                <a:ea typeface="DejaVu Sans"/>
              </a:rPr>
              <a:t>80M, 40M ... 2M, 70CM, ALL</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CATEGORY-MODE:</a:t>
            </a:r>
            <a:r>
              <a:rPr b="0" lang="en-US" sz="1800" spc="-1" strike="noStrike">
                <a:solidFill>
                  <a:srgbClr val="ff0000"/>
                </a:solidFill>
                <a:latin typeface="Arial"/>
                <a:ea typeface="DejaVu Sans"/>
              </a:rPr>
              <a:t> PH, CW, DG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CATEGORY-OPERATOR: </a:t>
            </a:r>
            <a:r>
              <a:rPr b="0" lang="en-US" sz="1800" spc="-1" strike="noStrike">
                <a:solidFill>
                  <a:srgbClr val="ff0000"/>
                </a:solidFill>
                <a:latin typeface="Arial"/>
                <a:ea typeface="DejaVu Sans"/>
              </a:rPr>
              <a:t>SINGLE-OP, MULTI-OP, CHECKLOG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CATEGORY-POWER: </a:t>
            </a:r>
            <a:r>
              <a:rPr b="0" lang="en-US" sz="1800" spc="-1" strike="noStrike">
                <a:solidFill>
                  <a:srgbClr val="ff0000"/>
                </a:solidFill>
                <a:latin typeface="Arial"/>
                <a:ea typeface="DejaVu Sans"/>
              </a:rPr>
              <a:t> QRP, LOW, HIGH</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CATEGORY-STATION: </a:t>
            </a:r>
            <a:r>
              <a:rPr b="0" lang="en-US" sz="1800" spc="-1" strike="noStrike">
                <a:solidFill>
                  <a:srgbClr val="ff0000"/>
                </a:solidFill>
                <a:latin typeface="Arial"/>
                <a:ea typeface="DejaVu Sans"/>
              </a:rPr>
              <a:t> FIXED, MOBILE, EXPEDITION, ROVER</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CATEGORY-TRANSMITTER: </a:t>
            </a:r>
            <a:r>
              <a:rPr b="0" lang="en-US" sz="1800" spc="-1" strike="noStrike">
                <a:solidFill>
                  <a:srgbClr val="ff0000"/>
                </a:solidFill>
                <a:latin typeface="Arial"/>
                <a:ea typeface="DejaVu Sans"/>
              </a:rPr>
              <a:t>ONE, TWO, LIMITED, UNLIMITED</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LOCATION: </a:t>
            </a:r>
            <a:r>
              <a:rPr b="0" lang="en-US" sz="1800" spc="-1" strike="noStrike">
                <a:solidFill>
                  <a:srgbClr val="ff0000"/>
                </a:solidFill>
                <a:latin typeface="Arial"/>
                <a:ea typeface="DejaVu Sans"/>
              </a:rPr>
              <a:t>LDN, NY, HI, AK, DX, VA MOBILE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X-SO1R: </a:t>
            </a:r>
            <a:r>
              <a:rPr b="0" lang="en-US" sz="1800" spc="-1" strike="noStrike">
                <a:solidFill>
                  <a:srgbClr val="ff0000"/>
                </a:solidFill>
                <a:latin typeface="Arial"/>
                <a:ea typeface="DejaVu Sans"/>
              </a:rPr>
              <a:t>YES, NO</a:t>
            </a:r>
            <a:endParaRPr b="0" lang="en-US" sz="1800" spc="-1" strike="noStrike">
              <a:solidFill>
                <a:srgbClr val="000000"/>
              </a:solidFill>
              <a:latin typeface="Arial"/>
            </a:endParaRPr>
          </a:p>
        </p:txBody>
      </p:sp>
      <p:sp>
        <p:nvSpPr>
          <p:cNvPr id="217" name="CustomShape 9"/>
          <p:cNvSpPr/>
          <p:nvPr/>
        </p:nvSpPr>
        <p:spPr>
          <a:xfrm>
            <a:off x="1097280" y="365760"/>
            <a:ext cx="7394400" cy="334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1800" spc="-1" strike="noStrike">
                <a:solidFill>
                  <a:srgbClr val="000000"/>
                </a:solidFill>
                <a:latin typeface="Arial"/>
                <a:ea typeface="DejaVu Sans"/>
              </a:rPr>
              <a:t>LOG HEADER ENTRIES</a:t>
            </a:r>
            <a:endParaRPr b="0" lang="en-US" sz="1800" spc="-1" strike="noStrike">
              <a:solidFill>
                <a:srgbClr val="000000"/>
              </a:solidFill>
              <a:latin typeface="Arial"/>
            </a:endParaRPr>
          </a:p>
        </p:txBody>
      </p:sp>
      <p:sp>
        <p:nvSpPr>
          <p:cNvPr id="218" name=""/>
          <p:cNvSpPr/>
          <p:nvPr/>
        </p:nvSpPr>
        <p:spPr>
          <a:xfrm>
            <a:off x="1600200" y="3657600"/>
            <a:ext cx="7997760" cy="343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ff0000"/>
                </a:solidFill>
                <a:latin typeface="Arial"/>
                <a:ea typeface="DejaVu Sans"/>
              </a:rPr>
              <a:t>Note that most logs CATEGORY TRANSMITTER are ONE or UNLIMITED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p:nvPr/>
        </p:nvSpPr>
        <p:spPr>
          <a:xfrm>
            <a:off x="718920" y="247680"/>
            <a:ext cx="8495280" cy="4596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600" spc="-1" strike="noStrike">
                <a:solidFill>
                  <a:srgbClr val="000000"/>
                </a:solidFill>
                <a:latin typeface="Arial"/>
                <a:ea typeface="DejaVu Sans"/>
              </a:rPr>
              <a:t>CATEGORY-TRANSMITTER: </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1" lang="en-US" sz="1600" spc="-1" strike="noStrike">
                <a:solidFill>
                  <a:srgbClr val="000000"/>
                </a:solidFill>
                <a:latin typeface="Arial"/>
                <a:ea typeface="DejaVu Sans"/>
              </a:rPr>
              <a:t>ONE:</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Only one transmitter and one receiver can be used at a time, with only one signal transmitted on any band. </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1" lang="en-US" sz="1600" spc="-1" strike="noStrike">
                <a:solidFill>
                  <a:srgbClr val="000000"/>
                </a:solidFill>
                <a:latin typeface="Arial"/>
                <a:ea typeface="DejaVu Sans"/>
              </a:rPr>
              <a:t>TWO:</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Two transmitters and receivers can be used simultaneously, often for a single operator to run and hunt, or in a multi-operator setup. </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1" lang="en-US" sz="1600" spc="-1" strike="noStrike">
                <a:solidFill>
                  <a:srgbClr val="000000"/>
                </a:solidFill>
                <a:latin typeface="Arial"/>
                <a:ea typeface="DejaVu Sans"/>
              </a:rPr>
              <a:t>LIMITED: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This category allows for more flexibility than single-transmitter categories, but with fewer hardware requirements than unlimited multi-transmitter categories. </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1" lang="en-US" sz="1600" spc="-1" strike="noStrike">
                <a:solidFill>
                  <a:srgbClr val="000000"/>
                </a:solidFill>
                <a:latin typeface="Arial"/>
                <a:ea typeface="DejaVu Sans"/>
              </a:rPr>
              <a:t>UNLIMITED: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Allows for an unlimited number of transmitters and operators, with only one transmitted signal allowed per band. </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1" lang="en-US" sz="1600" spc="-1" strike="noStrike">
                <a:solidFill>
                  <a:srgbClr val="000000"/>
                </a:solidFill>
                <a:latin typeface="Arial"/>
                <a:ea typeface="DejaVu Sans"/>
              </a:rPr>
              <a:t>SWL:</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This category is for shortwave listeners who only listen to transmissions but do not transmit. </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803160" y="375120"/>
            <a:ext cx="7324560" cy="4837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START-OF-LOG: 3.0</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CALLSIGN: K2BFY</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CONTEST: VA QSO PARTY</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CATEGORY-ASSISTED: NON-ASSISTED</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CATEGORY-BAND: 40M</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CATEGORY-MODE: CW</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CATEGORY-OPERATOR: SINGLE-OP</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CATEGORY-POWER: LOW</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CATEGORY-STATION: FIXED</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CATEGORY-TIME: N/A</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CATEGORY-TRANSMITTER: ONE</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CATEGORY-OVERLAY: OPTIONAL</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CERTIFICATE: YES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CLAIMED-SCORE: 99</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1005840" y="457200"/>
            <a:ext cx="8493480" cy="4497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CLUB: SPARC</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CREATED-BY: radio1.odb</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EMAIL: phoebe@catmail.com</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LOCATION: CT</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NAME: Phoebe</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ADDRESS: 9 Cat Street</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ADDRESS-CITY: Cat City</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ADDRESS-STATE-PROVINCE: CT</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ADDRESS-POSTAL-CODE: 99999</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ADDRESS-COUNTRY: USA</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OPERATORS: K2BFY</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OFFTIME: N/A</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LICENSE-CLASS: EXTRA</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91440" y="548640"/>
            <a:ext cx="9773640" cy="5177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200" spc="-1" strike="noStrike">
                <a:solidFill>
                  <a:srgbClr val="000000"/>
                </a:solidFill>
                <a:latin typeface="Arial"/>
                <a:ea typeface="DejaVu Sans"/>
              </a:rPr>
              <a:t>GRID-LOCATOR: N/A</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X-SO1R: YES</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SOAPBOX: The weather was good until the wind blew my antenna down.</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SOAPBOX: 40 meters was good until the solar flare hit the earth.</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SOAPBOX: My radio smoked, the cat vomited on me, and I peed my pants. </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SOAPBOX: END</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QSO:  40M   CW  2024-06-18 0819  K2BFY   1  LDN   K3MAD   1 MD    </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QSO:  40M   CW  2024-06-18 0820  K2BFY   2  LDN   K4ABC   1 NC    </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QSO:  40M   CW  2024-06-18 0820  K2BFY   3  LDN   K5TXN   1 TX    </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END-OF-LOG: </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23" name="Table 1"/>
          <p:cNvGraphicFramePr/>
          <p:nvPr/>
        </p:nvGraphicFramePr>
        <p:xfrm>
          <a:off x="3626280" y="75600"/>
          <a:ext cx="3322800" cy="5353920"/>
        </p:xfrm>
        <a:graphic>
          <a:graphicData uri="http://schemas.openxmlformats.org/drawingml/2006/table">
            <a:tbl>
              <a:tblPr/>
              <a:tblGrid>
                <a:gridCol w="1629000"/>
                <a:gridCol w="1694160"/>
              </a:tblGrid>
              <a:tr h="682920">
                <a:tc>
                  <a:txBody>
                    <a:bodyPr lIns="90000" rIns="90000" anchor="t">
                      <a:noAutofit/>
                    </a:bodyPr>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4586"/>
                          </a:solidFill>
                          <a:latin typeface="Arial"/>
                          <a:ea typeface="DejaVu Sans"/>
                        </a:rPr>
                        <a:t>Column Number</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c>
                  <a:txBody>
                    <a:bodyPr lIns="90000" rIns="90000" anchor="t">
                      <a:noAutofit/>
                    </a:bodyPr>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4586"/>
                          </a:solidFill>
                          <a:latin typeface="Arial"/>
                          <a:ea typeface="DejaVu Sans"/>
                        </a:rPr>
                        <a:t>Description</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b3b3b3"/>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1</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en-US" sz="1800" spc="-1" strike="noStrike">
                          <a:solidFill>
                            <a:srgbClr val="000000"/>
                          </a:solidFill>
                          <a:latin typeface="Arial"/>
                          <a:ea typeface="DejaVu Sans"/>
                        </a:rPr>
                        <a:t>QSO:</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2</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en-US" sz="1800" spc="-1" strike="noStrike">
                          <a:solidFill>
                            <a:srgbClr val="000000"/>
                          </a:solidFill>
                          <a:latin typeface="Arial"/>
                          <a:ea typeface="DejaVu Sans"/>
                        </a:rPr>
                        <a:t>Band</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3</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en-US" sz="1800" spc="-1" strike="noStrike">
                          <a:solidFill>
                            <a:srgbClr val="000000"/>
                          </a:solidFill>
                          <a:latin typeface="Arial"/>
                          <a:ea typeface="DejaVu Sans"/>
                        </a:rPr>
                        <a:t>Mode</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4</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en-US" sz="1800" spc="-1" strike="noStrike">
                          <a:solidFill>
                            <a:srgbClr val="000000"/>
                          </a:solidFill>
                          <a:latin typeface="Arial"/>
                          <a:ea typeface="DejaVu Sans"/>
                        </a:rPr>
                        <a:t>Date</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5</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en-US" sz="1800" spc="-1" strike="noStrike">
                          <a:solidFill>
                            <a:srgbClr val="000000"/>
                          </a:solidFill>
                          <a:latin typeface="Arial"/>
                          <a:ea typeface="DejaVu Sans"/>
                        </a:rPr>
                        <a:t>Time</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6</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en-US" sz="1800" spc="-1" strike="noStrike">
                          <a:solidFill>
                            <a:srgbClr val="000000"/>
                          </a:solidFill>
                          <a:latin typeface="Arial"/>
                          <a:ea typeface="DejaVu Sans"/>
                        </a:rPr>
                        <a:t>Your Call</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7</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en-US" sz="1800" spc="-1" strike="noStrike">
                          <a:solidFill>
                            <a:srgbClr val="000000"/>
                          </a:solidFill>
                          <a:latin typeface="Arial"/>
                          <a:ea typeface="DejaVu Sans"/>
                        </a:rPr>
                        <a:t>Your Number</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8</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en-US" sz="1800" spc="-1" strike="noStrike">
                          <a:solidFill>
                            <a:srgbClr val="000000"/>
                          </a:solidFill>
                          <a:latin typeface="Arial"/>
                          <a:ea typeface="DejaVu Sans"/>
                        </a:rPr>
                        <a:t>Your Location</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9</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en-US" sz="1800" spc="-1" strike="noStrike">
                          <a:solidFill>
                            <a:srgbClr val="000000"/>
                          </a:solidFill>
                          <a:latin typeface="Arial"/>
                          <a:ea typeface="DejaVu Sans"/>
                        </a:rPr>
                        <a:t>Other Call</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r h="408240">
                <a:tc>
                  <a:txBody>
                    <a:bodyPr lIns="90000" rIns="90000" anchor="t">
                      <a:noAutofit/>
                    </a:bodyPr>
                    <a:p>
                      <a:pPr>
                        <a:lnSpc>
                          <a:spcPct val="100000"/>
                        </a:lnSpc>
                      </a:pPr>
                      <a:r>
                        <a:rPr b="0" lang="en-US" sz="1800" spc="-1" strike="noStrike">
                          <a:solidFill>
                            <a:srgbClr val="000000"/>
                          </a:solidFill>
                          <a:latin typeface="Arial"/>
                          <a:ea typeface="DejaVu Sans"/>
                        </a:rPr>
                        <a:t>10</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c>
                  <a:txBody>
                    <a:bodyPr lIns="90000" rIns="90000" anchor="t">
                      <a:noAutofit/>
                    </a:bodyPr>
                    <a:p>
                      <a:pPr>
                        <a:lnSpc>
                          <a:spcPct val="100000"/>
                        </a:lnSpc>
                      </a:pPr>
                      <a:r>
                        <a:rPr b="0" lang="en-US" sz="1800" spc="-1" strike="noStrike">
                          <a:solidFill>
                            <a:srgbClr val="000000"/>
                          </a:solidFill>
                          <a:latin typeface="Arial"/>
                          <a:ea typeface="DejaVu Sans"/>
                        </a:rPr>
                        <a:t>Other Number</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e6e6e6"/>
                    </a:solidFill>
                  </a:tcPr>
                </a:tc>
              </a:tr>
              <a:tr h="411840">
                <a:tc>
                  <a:txBody>
                    <a:bodyPr lIns="90000" rIns="90000" anchor="t">
                      <a:noAutofit/>
                    </a:bodyPr>
                    <a:p>
                      <a:pPr>
                        <a:lnSpc>
                          <a:spcPct val="100000"/>
                        </a:lnSpc>
                      </a:pPr>
                      <a:r>
                        <a:rPr b="0" lang="en-US" sz="1800" spc="-1" strike="noStrike">
                          <a:solidFill>
                            <a:srgbClr val="000000"/>
                          </a:solidFill>
                          <a:latin typeface="Arial"/>
                          <a:ea typeface="DejaVu Sans"/>
                        </a:rPr>
                        <a:t>11</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c>
                  <a:txBody>
                    <a:bodyPr lIns="90000" rIns="90000" anchor="t">
                      <a:noAutofit/>
                    </a:bodyPr>
                    <a:p>
                      <a:pPr>
                        <a:lnSpc>
                          <a:spcPct val="100000"/>
                        </a:lnSpc>
                      </a:pPr>
                      <a:r>
                        <a:rPr b="0" lang="en-US" sz="1800" spc="-1" strike="noStrike">
                          <a:solidFill>
                            <a:srgbClr val="000000"/>
                          </a:solidFill>
                          <a:latin typeface="Arial"/>
                          <a:ea typeface="DejaVu Sans"/>
                        </a:rPr>
                        <a:t>Other Location</a:t>
                      </a:r>
                      <a:endParaRPr b="0" lang="en-US" sz="1800" spc="-1" strike="noStrike">
                        <a:solidFill>
                          <a:srgbClr val="000000"/>
                        </a:solidFill>
                        <a:latin typeface="Arial"/>
                      </a:endParaRPr>
                    </a:p>
                  </a:txBody>
                  <a:tcPr anchor="t" marL="90000" marR="9000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solidFill>
                      <a:srgbClr val="cccccc"/>
                    </a:solidFill>
                  </a:tcPr>
                </a:tc>
              </a:tr>
            </a:tbl>
          </a:graphicData>
        </a:graphic>
      </p:graphicFrame>
      <p:sp>
        <p:nvSpPr>
          <p:cNvPr id="224" name="CustomShape 2"/>
          <p:cNvSpPr/>
          <p:nvPr/>
        </p:nvSpPr>
        <p:spPr>
          <a:xfrm>
            <a:off x="274320" y="274320"/>
            <a:ext cx="3186360" cy="443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QSO record columns</a:t>
            </a:r>
            <a:endParaRPr b="0" lang="en-US" sz="2400" spc="-1" strike="noStrike">
              <a:solidFill>
                <a:srgbClr val="000000"/>
              </a:solidFill>
              <a:latin typeface="Arial"/>
            </a:endParaRPr>
          </a:p>
        </p:txBody>
      </p:sp>
      <p:sp>
        <p:nvSpPr>
          <p:cNvPr id="225" name=""/>
          <p:cNvSpPr/>
          <p:nvPr/>
        </p:nvSpPr>
        <p:spPr>
          <a:xfrm>
            <a:off x="228600" y="1143000"/>
            <a:ext cx="2965320" cy="1107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Some logs do not conform to this format.  We have software that will reformat those logs.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Check your log for errors</a:t>
            </a:r>
            <a:endParaRPr b="0" lang="en-US" sz="4400" spc="-1" strike="noStrike">
              <a:solidFill>
                <a:srgbClr val="000000"/>
              </a:solidFill>
              <a:latin typeface="Arial"/>
            </a:endParaRPr>
          </a:p>
        </p:txBody>
      </p:sp>
      <p:sp>
        <p:nvSpPr>
          <p:cNvPr id="227" name="CustomShape 2"/>
          <p:cNvSpPr/>
          <p:nvPr/>
        </p:nvSpPr>
        <p:spPr>
          <a:xfrm>
            <a:off x="2926080" y="1260720"/>
            <a:ext cx="6104160" cy="4001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START-OF-LOG: 3.0</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X-SO1R: YES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LOCATION: LDN</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CALLSIGN: K2BFY</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CATEGORY-BAND: 40M</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CATEGORY-MODE: PH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CATEGORY-OPERATOR: SINGLE-OP</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CATEGORY-POWER: LOW</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228" name="Line 3"/>
          <p:cNvSpPr/>
          <p:nvPr/>
        </p:nvSpPr>
        <p:spPr>
          <a:xfrm>
            <a:off x="2011320" y="1961640"/>
            <a:ext cx="914400" cy="360"/>
          </a:xfrm>
          <a:prstGeom prst="line">
            <a:avLst/>
          </a:prstGeom>
          <a:ln w="54720">
            <a:solidFill>
              <a:srgbClr val="ff0000"/>
            </a:solidFill>
            <a:round/>
            <a:tailEnd len="med" type="triangle" w="me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229" name="Line 4"/>
          <p:cNvSpPr/>
          <p:nvPr/>
        </p:nvSpPr>
        <p:spPr>
          <a:xfrm>
            <a:off x="2028240" y="2803680"/>
            <a:ext cx="914400" cy="360"/>
          </a:xfrm>
          <a:prstGeom prst="line">
            <a:avLst/>
          </a:prstGeom>
          <a:ln w="54720">
            <a:solidFill>
              <a:srgbClr val="ff0000"/>
            </a:solidFill>
            <a:round/>
            <a:tailEnd len="med" type="triangle" w="me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230" name="CustomShape 5"/>
          <p:cNvSpPr/>
          <p:nvPr/>
        </p:nvSpPr>
        <p:spPr>
          <a:xfrm>
            <a:off x="3383280" y="2103120"/>
            <a:ext cx="5464080" cy="343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(or NY or WV, etc. or DX or VA MOBILE)</a:t>
            </a:r>
            <a:endParaRPr b="0" lang="en-US" sz="1800" spc="-1" strike="noStrike">
              <a:solidFill>
                <a:srgbClr val="000000"/>
              </a:solidFill>
              <a:latin typeface="Arial"/>
            </a:endParaRPr>
          </a:p>
        </p:txBody>
      </p:sp>
      <p:sp>
        <p:nvSpPr>
          <p:cNvPr id="231" name="CustomShape 6"/>
          <p:cNvSpPr/>
          <p:nvPr/>
        </p:nvSpPr>
        <p:spPr>
          <a:xfrm>
            <a:off x="3383280" y="2887200"/>
            <a:ext cx="5921280" cy="362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(This should match your callsign in the QSO: records)</a:t>
            </a:r>
            <a:endParaRPr b="0" lang="en-US" sz="1800" spc="-1" strike="noStrike">
              <a:solidFill>
                <a:srgbClr val="000000"/>
              </a:solidFill>
              <a:latin typeface="Arial"/>
            </a:endParaRPr>
          </a:p>
        </p:txBody>
      </p:sp>
      <p:sp>
        <p:nvSpPr>
          <p:cNvPr id="232" name="CustomShape 7"/>
          <p:cNvSpPr/>
          <p:nvPr/>
        </p:nvSpPr>
        <p:spPr>
          <a:xfrm>
            <a:off x="3383280" y="3693600"/>
            <a:ext cx="5464080" cy="434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(or ALL or some other band)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Check your log for errors</a:t>
            </a:r>
            <a:endParaRPr b="0" lang="en-US" sz="4400" spc="-1" strike="noStrike">
              <a:solidFill>
                <a:srgbClr val="000000"/>
              </a:solidFill>
              <a:latin typeface="Arial"/>
            </a:endParaRPr>
          </a:p>
        </p:txBody>
      </p:sp>
      <p:sp>
        <p:nvSpPr>
          <p:cNvPr id="234" name="CustomShape 2"/>
          <p:cNvSpPr/>
          <p:nvPr/>
        </p:nvSpPr>
        <p:spPr>
          <a:xfrm>
            <a:off x="2225520" y="1260720"/>
            <a:ext cx="6469920" cy="4001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a:p>
            <a:pPr>
              <a:lnSpc>
                <a:spcPct val="100000"/>
              </a:lnSpc>
            </a:pPr>
            <a:r>
              <a:rPr b="1" lang="en-US" sz="2400" spc="-1" strike="noStrike">
                <a:solidFill>
                  <a:srgbClr val="ff0000"/>
                </a:solidFill>
                <a:latin typeface="Arial"/>
                <a:ea typeface="DejaVu Sans"/>
              </a:rPr>
              <a:t>CATEGORY-STATION: </a:t>
            </a:r>
            <a:r>
              <a:rPr b="0" lang="en-US" sz="2400" spc="-1" strike="noStrike">
                <a:solidFill>
                  <a:srgbClr val="ff0000"/>
                </a:solidFill>
                <a:latin typeface="Arial"/>
                <a:ea typeface="DejaVu Sans"/>
              </a:rPr>
              <a:t>FIXED</a:t>
            </a:r>
            <a:endParaRPr b="0" lang="en-US" sz="2400" spc="-1" strike="noStrike">
              <a:solidFill>
                <a:srgbClr val="000000"/>
              </a:solidFill>
              <a:latin typeface="Arial"/>
            </a:endParaRPr>
          </a:p>
          <a:p>
            <a:pPr>
              <a:lnSpc>
                <a:spcPct val="100000"/>
              </a:lnSpc>
            </a:pPr>
            <a:r>
              <a:rPr b="0" lang="en-US" sz="2400" spc="-1" strike="noStrike">
                <a:solidFill>
                  <a:srgbClr val="ff0000"/>
                </a:solidFill>
                <a:latin typeface="Arial"/>
                <a:ea typeface="DejaVu Sans"/>
              </a:rPr>
              <a:t>    </a:t>
            </a:r>
            <a:r>
              <a:rPr b="0" lang="en-US" sz="2400" spc="-1" strike="noStrike">
                <a:solidFill>
                  <a:srgbClr val="ff0000"/>
                </a:solidFill>
                <a:latin typeface="Arial"/>
                <a:ea typeface="DejaVu Sans"/>
              </a:rPr>
              <a:t>(or MOBILE or ROVER or EXPEDITION)</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ff0000"/>
                </a:solidFill>
                <a:latin typeface="Arial"/>
                <a:ea typeface="DejaVu Sans"/>
              </a:rPr>
              <a:t>IF CATEGORY-STATION is missing, we cannot score the log.</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ff0000"/>
                </a:solidFill>
                <a:latin typeface="Arial"/>
                <a:ea typeface="DejaVu Sans"/>
              </a:rPr>
              <a:t>This is a fatal error!</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2743200" y="822960"/>
            <a:ext cx="4549680" cy="3395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CATEGORY-OVERLAY: YOUTH</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or ROOKIE or TECH or EXTRA, etc.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CATEGORY-TRANSMITTER: ONE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CERTIFICATE: YES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CLAIMED-SCORE: 42</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CLUB: SPARC, LARG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CONTEST: Virginia QSO Party</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CREATED-BY: warp-drive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NAME: Phoebe Cat</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ADDRESS: 9 Cat Street</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ADDRESS: Cat City, CT, 99999</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EMAIL: K1CAT@catmail.com</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OPERATORS: K1CAT</a:t>
            </a:r>
            <a:endParaRPr b="0" lang="en-US" sz="1800" spc="-1" strike="noStrike">
              <a:solidFill>
                <a:srgbClr val="000000"/>
              </a:solidFill>
              <a:latin typeface="Arial"/>
            </a:endParaRPr>
          </a:p>
        </p:txBody>
      </p:sp>
      <p:sp>
        <p:nvSpPr>
          <p:cNvPr id="236" name="Line 2"/>
          <p:cNvSpPr/>
          <p:nvPr/>
        </p:nvSpPr>
        <p:spPr>
          <a:xfrm>
            <a:off x="1848240" y="4011840"/>
            <a:ext cx="914400" cy="360"/>
          </a:xfrm>
          <a:prstGeom prst="line">
            <a:avLst/>
          </a:prstGeom>
          <a:ln w="54720">
            <a:solidFill>
              <a:srgbClr val="ff0000"/>
            </a:solidFill>
            <a:round/>
            <a:tailEnd len="med" type="triangle" w="me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237" name="Line 3"/>
          <p:cNvSpPr/>
          <p:nvPr/>
        </p:nvSpPr>
        <p:spPr>
          <a:xfrm>
            <a:off x="1853640" y="2413440"/>
            <a:ext cx="914400" cy="360"/>
          </a:xfrm>
          <a:prstGeom prst="line">
            <a:avLst/>
          </a:prstGeom>
          <a:ln w="54720">
            <a:solidFill>
              <a:srgbClr val="ff0000"/>
            </a:solidFill>
            <a:round/>
            <a:tailEnd len="med" type="triangle" w="med"/>
          </a:ln>
        </p:spPr>
        <p:style>
          <a:lnRef idx="0"/>
          <a:fillRef idx="0"/>
          <a:effectRef idx="0"/>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238" name="CustomShape 4"/>
          <p:cNvSpPr/>
          <p:nvPr/>
        </p:nvSpPr>
        <p:spPr>
          <a:xfrm>
            <a:off x="6126480" y="2834640"/>
            <a:ext cx="3726720" cy="835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For US stations, we get the address from the fcculs “database.”</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1280160" y="822960"/>
            <a:ext cx="8298720" cy="3384360"/>
          </a:xfrm>
          <a:prstGeom prst="rect">
            <a:avLst/>
          </a:prstGeom>
          <a:noFill/>
          <a:ln w="18360">
            <a:noFill/>
          </a:ln>
        </p:spPr>
        <p:style>
          <a:lnRef idx="0"/>
          <a:fillRef idx="0"/>
          <a:effectRef idx="0"/>
          <a:fontRef idx="minor"/>
        </p:style>
        <p:txBody>
          <a:bodyPr lIns="99000" rIns="99000" tIns="54000" bIns="54000" anchor="t">
            <a:noAutofit/>
          </a:bodyPr>
          <a:p>
            <a:pPr>
              <a:lnSpc>
                <a:spcPct val="100000"/>
              </a:lnSpc>
            </a:pPr>
            <a:r>
              <a:rPr b="1" lang="en-US" sz="3200" spc="-1" strike="noStrike">
                <a:solidFill>
                  <a:srgbClr val="000000"/>
                </a:solidFill>
                <a:latin typeface="Arial"/>
                <a:ea typeface="DejaVu Sans"/>
              </a:rPr>
              <a:t>Punctuation allowed in the Cabrillo file</a:t>
            </a:r>
            <a:endParaRPr b="0" lang="en-US" sz="3200" spc="-1" strike="noStrike">
              <a:solidFill>
                <a:srgbClr val="000000"/>
              </a:solidFill>
              <a:latin typeface="Arial"/>
            </a:endParaRPr>
          </a:p>
          <a:p>
            <a:pPr>
              <a:lnSpc>
                <a:spcPct val="100000"/>
              </a:lnSpc>
            </a:pPr>
            <a:endParaRPr b="0" lang="en-US" sz="3200" spc="-1" strike="noStrike">
              <a:solidFill>
                <a:srgbClr val="000000"/>
              </a:solidFill>
              <a:latin typeface="Arial"/>
            </a:endParaRPr>
          </a:p>
          <a:p>
            <a:pPr>
              <a:lnSpc>
                <a:spcPct val="100000"/>
              </a:lnSpc>
            </a:pPr>
            <a:r>
              <a:rPr b="1" lang="en-US" sz="3200" spc="-1" strike="noStrike">
                <a:solidFill>
                  <a:srgbClr val="000000"/>
                </a:solidFill>
                <a:latin typeface="Arial"/>
                <a:ea typeface="DejaVu Sans"/>
              </a:rPr>
              <a:t>                </a:t>
            </a:r>
            <a:r>
              <a:rPr b="1" lang="en-US" sz="3200" spc="-1" strike="noStrike">
                <a:solidFill>
                  <a:srgbClr val="000000"/>
                </a:solidFill>
                <a:latin typeface="Arial"/>
                <a:ea typeface="DejaVu Sans"/>
              </a:rPr>
              <a:t>:          -         /         @</a:t>
            </a:r>
            <a:endParaRPr b="0" lang="en-US" sz="3200" spc="-1" strike="noStrike">
              <a:solidFill>
                <a:srgbClr val="000000"/>
              </a:solidFill>
              <a:latin typeface="Arial"/>
            </a:endParaRPr>
          </a:p>
          <a:p>
            <a:pPr>
              <a:lnSpc>
                <a:spcPct val="100000"/>
              </a:lnSpc>
            </a:pPr>
            <a:r>
              <a:rPr b="0" lang="en-US" sz="3200" spc="-1" strike="noStrike">
                <a:solidFill>
                  <a:srgbClr val="000000"/>
                </a:solidFill>
                <a:latin typeface="Arial"/>
                <a:ea typeface="DejaVu Sans"/>
              </a:rPr>
              <a:t> </a:t>
            </a:r>
            <a:r>
              <a:rPr b="0" lang="en-US" sz="3200" spc="-1" strike="noStrike">
                <a:solidFill>
                  <a:srgbClr val="000000"/>
                </a:solidFill>
                <a:latin typeface="Arial"/>
                <a:ea typeface="DejaVu Sans"/>
              </a:rPr>
              <a:t>Space Colon  Dash Slash      At</a:t>
            </a:r>
            <a:endParaRPr b="0" lang="en-US" sz="3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Use anything else at your own risk because it could result in your log not being scored due to the fact that the scoring software may not handle any other punctuation.</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 descr=""/>
          <p:cNvPicPr/>
          <p:nvPr/>
        </p:nvPicPr>
        <p:blipFill>
          <a:blip r:embed="rId1"/>
          <a:stretch/>
        </p:blipFill>
        <p:spPr>
          <a:xfrm>
            <a:off x="330840" y="322560"/>
            <a:ext cx="9452160" cy="470520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3200400" y="1280160"/>
            <a:ext cx="4549680" cy="253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LARG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Amateur Radio Group</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Amateur Radio Group (LARG)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Amateur Radio Group LARG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ARC</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ARG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ARG LARG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Loudoun County ARC</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K4LRG</a:t>
            </a:r>
            <a:endParaRPr b="0" lang="en-US" sz="1800" spc="-1" strike="noStrike">
              <a:solidFill>
                <a:srgbClr val="000000"/>
              </a:solidFill>
              <a:latin typeface="Arial"/>
            </a:endParaRPr>
          </a:p>
        </p:txBody>
      </p:sp>
      <p:sp>
        <p:nvSpPr>
          <p:cNvPr id="241" name="CustomShape 2"/>
          <p:cNvSpPr/>
          <p:nvPr/>
        </p:nvSpPr>
        <p:spPr>
          <a:xfrm>
            <a:off x="504360" y="22644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Club Name Entries for LARG</a:t>
            </a:r>
            <a:endParaRPr b="0" lang="en-US" sz="4400" spc="-1" strike="noStrike">
              <a:solidFill>
                <a:srgbClr val="000000"/>
              </a:solidFill>
              <a:latin typeface="Arial"/>
            </a:endParaRPr>
          </a:p>
        </p:txBody>
      </p:sp>
      <p:sp>
        <p:nvSpPr>
          <p:cNvPr id="242" name="CustomShape 3"/>
          <p:cNvSpPr/>
          <p:nvPr/>
        </p:nvSpPr>
        <p:spPr>
          <a:xfrm>
            <a:off x="2560320" y="3931920"/>
            <a:ext cx="4824000" cy="806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600" spc="-1" strike="noStrike">
                <a:solidFill>
                  <a:srgbClr val="000000"/>
                </a:solidFill>
                <a:latin typeface="Arial"/>
                <a:ea typeface="DejaVu Sans"/>
              </a:rPr>
              <a:t>Could we just use </a:t>
            </a:r>
            <a:r>
              <a:rPr b="1" lang="en-US" sz="2600" spc="-1" strike="noStrike">
                <a:solidFill>
                  <a:srgbClr val="000000"/>
                </a:solidFill>
                <a:latin typeface="Arial"/>
                <a:ea typeface="DejaVu Sans"/>
              </a:rPr>
              <a:t>LARG </a:t>
            </a:r>
            <a:r>
              <a:rPr b="0" lang="en-US" sz="2600" spc="-1" strike="noStrike">
                <a:solidFill>
                  <a:srgbClr val="000000"/>
                </a:solidFill>
                <a:latin typeface="Arial"/>
                <a:ea typeface="DejaVu Sans"/>
              </a:rPr>
              <a:t>???</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0"/>
          <p:cNvSpPr/>
          <p:nvPr/>
        </p:nvSpPr>
        <p:spPr>
          <a:xfrm>
            <a:off x="3200400" y="1280160"/>
            <a:ext cx="5939640" cy="3287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CARA</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Culpepper Amateur Radio Club</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CVCC</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Central Virginia Contest Club</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FARA</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Fauquier Amateur Radio Assoc.</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LARG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Loudoun Amateur Radio Group</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OVH</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Ole Virginia Hams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PVRC</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Potomac Valley Radio Club</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SPARC</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Sterling Park Amateur Radio Club</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SVARC</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Shenandoah Valley Amateur Radio Club</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SVWCC</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Shenandoah Valley Wireless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244" name="CustomShape 11"/>
          <p:cNvSpPr/>
          <p:nvPr/>
        </p:nvSpPr>
        <p:spPr>
          <a:xfrm>
            <a:off x="504360" y="22644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Other Local Club Name Entries</a:t>
            </a:r>
            <a:endParaRPr b="0" lang="en-US"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QSO RECORDS</a:t>
            </a:r>
            <a:endParaRPr b="0" lang="en-US" sz="4400" spc="-1" strike="noStrike">
              <a:solidFill>
                <a:srgbClr val="000000"/>
              </a:solidFill>
              <a:latin typeface="Arial"/>
            </a:endParaRPr>
          </a:p>
        </p:txBody>
      </p:sp>
      <p:sp>
        <p:nvSpPr>
          <p:cNvPr id="246" name="CustomShape 2"/>
          <p:cNvSpPr/>
          <p:nvPr/>
        </p:nvSpPr>
        <p:spPr>
          <a:xfrm>
            <a:off x="640080" y="1501560"/>
            <a:ext cx="8481600" cy="3139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2800" spc="-1" strike="noStrike">
                <a:solidFill>
                  <a:srgbClr val="000000"/>
                </a:solidFill>
                <a:latin typeface="Arial"/>
                <a:ea typeface="DejaVu Sans"/>
              </a:rPr>
              <a:t>Note: Some callsigns in the following partial logs</a:t>
            </a:r>
            <a:endParaRPr b="0" lang="en-US" sz="2800" spc="-1" strike="noStrike">
              <a:solidFill>
                <a:srgbClr val="000000"/>
              </a:solidFill>
              <a:latin typeface="Arial"/>
            </a:endParaRPr>
          </a:p>
          <a:p>
            <a:pPr>
              <a:lnSpc>
                <a:spcPct val="100000"/>
              </a:lnSpc>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have been changed, in order to protect</a:t>
            </a:r>
            <a:endParaRPr b="0" lang="en-US" sz="2800" spc="-1" strike="noStrike">
              <a:solidFill>
                <a:srgbClr val="000000"/>
              </a:solidFill>
              <a:latin typeface="Arial"/>
            </a:endParaRPr>
          </a:p>
          <a:p>
            <a:pPr>
              <a:lnSpc>
                <a:spcPct val="100000"/>
              </a:lnSpc>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the people who submitted the logs.</a:t>
            </a:r>
            <a:endParaRPr b="0" lang="en-US" sz="2800" spc="-1" strike="noStrike">
              <a:solidFill>
                <a:srgbClr val="000000"/>
              </a:solidFill>
              <a:latin typeface="Arial"/>
            </a:endParaRPr>
          </a:p>
          <a:p>
            <a:pPr>
              <a:lnSpc>
                <a:spcPct val="100000"/>
              </a:lnSpc>
            </a:pPr>
            <a:endParaRPr b="0" lang="en-US" sz="2800" spc="-1" strike="noStrike">
              <a:solidFill>
                <a:srgbClr val="000000"/>
              </a:solidFill>
              <a:latin typeface="Arial"/>
            </a:endParaRPr>
          </a:p>
          <a:p>
            <a:pPr>
              <a:lnSpc>
                <a:spcPct val="100000"/>
              </a:lnSpc>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I only want to show some log errors so that</a:t>
            </a:r>
            <a:endParaRPr b="0" lang="en-US" sz="2800" spc="-1" strike="noStrike">
              <a:solidFill>
                <a:srgbClr val="000000"/>
              </a:solidFill>
              <a:latin typeface="Arial"/>
            </a:endParaRPr>
          </a:p>
          <a:p>
            <a:pPr>
              <a:lnSpc>
                <a:spcPct val="100000"/>
              </a:lnSpc>
            </a:pPr>
            <a:r>
              <a:rPr b="0" lang="en-US" sz="2800" spc="-1" strike="noStrike">
                <a:solidFill>
                  <a:srgbClr val="000000"/>
                </a:solidFill>
                <a:latin typeface="Arial"/>
                <a:ea typeface="DejaVu Sans"/>
              </a:rPr>
              <a:t>          </a:t>
            </a:r>
            <a:r>
              <a:rPr b="0" lang="en-US" sz="2800" spc="-1" strike="noStrike">
                <a:solidFill>
                  <a:srgbClr val="000000"/>
                </a:solidFill>
                <a:latin typeface="Arial"/>
                <a:ea typeface="DejaVu Sans"/>
              </a:rPr>
              <a:t>we will not repeat these log errors.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QSO RECORDS</a:t>
            </a:r>
            <a:endParaRPr b="0" lang="en-US" sz="4400" spc="-1" strike="noStrike">
              <a:solidFill>
                <a:srgbClr val="000000"/>
              </a:solidFill>
              <a:latin typeface="Arial"/>
            </a:endParaRPr>
          </a:p>
        </p:txBody>
      </p:sp>
      <p:sp>
        <p:nvSpPr>
          <p:cNvPr id="248" name="CustomShape 2"/>
          <p:cNvSpPr/>
          <p:nvPr/>
        </p:nvSpPr>
        <p:spPr>
          <a:xfrm>
            <a:off x="640080" y="1370880"/>
            <a:ext cx="8481600" cy="3139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QSO:    40M   PH     2023-03-18 1420   K2BFY    1  LDN      W1AW         20  LDN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1425   K2BFY    2  LDN      K4CGY        33  ALB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1430   K2BFY    3  LDN      NX3A           47  SHE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2022   K2BFY    4  LDN      W4EO        510  FAU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1422   K2BFY    5  LDN      WB4MJF    446  ARL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1429   K2BFY    6  LDN      AJ4LN        329  LDN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1435   K2BFY    7  LDN      W4RKC      148  WIX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END-OF-LOG:</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Note: </a:t>
            </a:r>
            <a:r>
              <a:rPr b="0" i="1" lang="en-US" sz="1800" spc="-1" strike="noStrike">
                <a:solidFill>
                  <a:srgbClr val="000000"/>
                </a:solidFill>
                <a:latin typeface="Arial"/>
                <a:ea typeface="DejaVu Sans"/>
              </a:rPr>
              <a:t>US</a:t>
            </a:r>
            <a:r>
              <a:rPr b="1" i="1" lang="en-US" sz="1800" spc="-1" strike="noStrike">
                <a:solidFill>
                  <a:srgbClr val="000000"/>
                </a:solidFill>
                <a:latin typeface="Arial"/>
                <a:ea typeface="DejaVu Sans"/>
              </a:rPr>
              <a:t> callsigns</a:t>
            </a:r>
            <a:r>
              <a:rPr b="0" i="1" lang="en-US" sz="1800" spc="-1" strike="noStrike">
                <a:solidFill>
                  <a:srgbClr val="000000"/>
                </a:solidFill>
                <a:latin typeface="Arial"/>
                <a:ea typeface="DejaVu Sans"/>
              </a:rPr>
              <a:t> are searched for in the fcculs database</a:t>
            </a:r>
            <a:r>
              <a:rPr b="0" lang="en-US" sz="1800" spc="-1" strike="noStrike">
                <a:solidFill>
                  <a:srgbClr val="000000"/>
                </a:solidFill>
                <a:latin typeface="Arial"/>
                <a:ea typeface="DejaVu Sans"/>
              </a:rPr>
              <a:t>, and callsigns that are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not found there, probably due to a typing error, </a:t>
            </a:r>
            <a:r>
              <a:rPr b="0" i="1" lang="en-US" sz="1800" spc="-1" strike="noStrike">
                <a:solidFill>
                  <a:srgbClr val="000000"/>
                </a:solidFill>
                <a:latin typeface="Arial"/>
                <a:ea typeface="DejaVu Sans"/>
              </a:rPr>
              <a:t>will be </a:t>
            </a:r>
            <a:endParaRPr b="0" lang="en-US" sz="1800" spc="-1" strike="noStrike">
              <a:solidFill>
                <a:srgbClr val="000000"/>
              </a:solidFill>
              <a:latin typeface="Arial"/>
            </a:endParaRPr>
          </a:p>
          <a:p>
            <a:pPr>
              <a:lnSpc>
                <a:spcPct val="100000"/>
              </a:lnSpc>
            </a:pPr>
            <a:r>
              <a:rPr b="0" i="1" lang="en-US" sz="1800" spc="-1" strike="noStrike">
                <a:solidFill>
                  <a:srgbClr val="000000"/>
                </a:solidFill>
                <a:latin typeface="Arial"/>
                <a:ea typeface="DejaVu Sans"/>
              </a:rPr>
              <a:t>          </a:t>
            </a:r>
            <a:r>
              <a:rPr b="1" i="1" lang="en-US" sz="1800" spc="-1" strike="noStrike">
                <a:solidFill>
                  <a:srgbClr val="000000"/>
                </a:solidFill>
                <a:latin typeface="Arial"/>
                <a:ea typeface="DejaVu Sans"/>
              </a:rPr>
              <a:t>rejected</a:t>
            </a:r>
            <a:r>
              <a:rPr b="0" i="1" lang="en-US" sz="1800" spc="-1" strike="noStrike">
                <a:solidFill>
                  <a:srgbClr val="000000"/>
                </a:solidFill>
                <a:latin typeface="Arial"/>
                <a:ea typeface="DejaVu Sans"/>
              </a:rPr>
              <a:t>.  </a:t>
            </a:r>
            <a:r>
              <a:rPr b="0" lang="en-US" sz="1800" spc="-1" strike="noStrike">
                <a:solidFill>
                  <a:srgbClr val="000000"/>
                </a:solidFill>
                <a:latin typeface="Arial"/>
                <a:ea typeface="DejaVu Sans"/>
              </a:rPr>
              <a:t>Last year, there were </a:t>
            </a:r>
            <a:r>
              <a:rPr b="1" lang="en-US" sz="1800" spc="-1" strike="noStrike">
                <a:solidFill>
                  <a:srgbClr val="000000"/>
                </a:solidFill>
                <a:latin typeface="Arial"/>
                <a:ea typeface="DejaVu Sans"/>
              </a:rPr>
              <a:t>396</a:t>
            </a:r>
            <a:r>
              <a:rPr b="0" lang="en-US" sz="1800" spc="-1" strike="noStrike">
                <a:solidFill>
                  <a:srgbClr val="000000"/>
                </a:solidFill>
                <a:latin typeface="Arial"/>
                <a:ea typeface="DejaVu Sans"/>
              </a:rPr>
              <a:t> callsign errors.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QSO RECORDS</a:t>
            </a:r>
            <a:endParaRPr b="0" lang="en-US" sz="4400" spc="-1" strike="noStrike">
              <a:solidFill>
                <a:srgbClr val="000000"/>
              </a:solidFill>
              <a:latin typeface="Arial"/>
            </a:endParaRPr>
          </a:p>
        </p:txBody>
      </p:sp>
      <p:sp>
        <p:nvSpPr>
          <p:cNvPr id="250" name="CustomShape 2"/>
          <p:cNvSpPr/>
          <p:nvPr/>
        </p:nvSpPr>
        <p:spPr>
          <a:xfrm>
            <a:off x="548640" y="1371600"/>
            <a:ext cx="9213120" cy="1767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Note: The Cabrillo log standard states that the fields of data in the</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QSO records must start and end at specific character</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locations.  We do not require that for the Virginia QSO Party.</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However we do require that the 11 fields of data are in the</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order shown here.</a:t>
            </a:r>
            <a:endParaRPr b="0" lang="en-US" sz="2400" spc="-1" strike="noStrike">
              <a:solidFill>
                <a:srgbClr val="000000"/>
              </a:solidFill>
              <a:latin typeface="Arial"/>
            </a:endParaRPr>
          </a:p>
        </p:txBody>
      </p:sp>
      <p:sp>
        <p:nvSpPr>
          <p:cNvPr id="251" name="CustomShape 3"/>
          <p:cNvSpPr/>
          <p:nvPr/>
        </p:nvSpPr>
        <p:spPr>
          <a:xfrm>
            <a:off x="640080" y="3768480"/>
            <a:ext cx="921312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freq/                                             ------your----------         --------other-----------</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tag      band  mode        date      time      call    num    qth          call         num    qth</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1435    K4ABC    7     PAG      K2BFY    148    LDN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Picture 179" descr=""/>
          <p:cNvPicPr/>
          <p:nvPr/>
        </p:nvPicPr>
        <p:blipFill>
          <a:blip r:embed="rId1"/>
          <a:stretch/>
        </p:blipFill>
        <p:spPr>
          <a:xfrm>
            <a:off x="905400" y="588960"/>
            <a:ext cx="1815480" cy="4235040"/>
          </a:xfrm>
          <a:prstGeom prst="rect">
            <a:avLst/>
          </a:prstGeom>
          <a:ln w="0">
            <a:noFill/>
          </a:ln>
        </p:spPr>
      </p:pic>
      <p:sp>
        <p:nvSpPr>
          <p:cNvPr id="253" name="CustomShape 1"/>
          <p:cNvSpPr/>
          <p:nvPr/>
        </p:nvSpPr>
        <p:spPr>
          <a:xfrm>
            <a:off x="2834640" y="731520"/>
            <a:ext cx="7110000" cy="2651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600" spc="-1" strike="noStrike">
                <a:solidFill>
                  <a:srgbClr val="000000"/>
                </a:solidFill>
                <a:latin typeface="Arial"/>
                <a:ea typeface="DejaVu Sans"/>
              </a:rPr>
              <a:t>CATEGORY-MODE: Should be PH, CW, or DG</a:t>
            </a:r>
            <a:endParaRPr b="0" lang="en-US" sz="2600" spc="-1" strike="noStrike">
              <a:solidFill>
                <a:srgbClr val="000000"/>
              </a:solidFill>
              <a:latin typeface="Arial"/>
            </a:endParaRPr>
          </a:p>
          <a:p>
            <a:pPr>
              <a:lnSpc>
                <a:spcPct val="100000"/>
              </a:lnSpc>
            </a:pP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The </a:t>
            </a:r>
            <a:r>
              <a:rPr b="1" lang="en-US" sz="2600" spc="-1" strike="noStrike">
                <a:solidFill>
                  <a:srgbClr val="000000"/>
                </a:solidFill>
                <a:latin typeface="Arial"/>
                <a:ea typeface="DejaVu Sans"/>
              </a:rPr>
              <a:t>mode</a:t>
            </a:r>
            <a:r>
              <a:rPr b="0" lang="en-US" sz="2600" spc="-1" strike="noStrike">
                <a:solidFill>
                  <a:srgbClr val="000000"/>
                </a:solidFill>
                <a:latin typeface="Arial"/>
                <a:ea typeface="DejaVu Sans"/>
              </a:rPr>
              <a:t> table contains the data shown in the screenshot.</a:t>
            </a:r>
            <a:endParaRPr b="0" lang="en-US" sz="2600" spc="-1" strike="noStrike">
              <a:solidFill>
                <a:srgbClr val="000000"/>
              </a:solidFill>
              <a:latin typeface="Arial"/>
            </a:endParaRPr>
          </a:p>
          <a:p>
            <a:pPr>
              <a:lnSpc>
                <a:spcPct val="100000"/>
              </a:lnSpc>
            </a:pP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Note that the correct modes are CW, DG, and</a:t>
            </a: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PH.</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CustomShape 1"/>
          <p:cNvSpPr/>
          <p:nvPr/>
        </p:nvSpPr>
        <p:spPr>
          <a:xfrm>
            <a:off x="2286000" y="731520"/>
            <a:ext cx="7292880" cy="262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600" spc="-1" strike="noStrike">
                <a:solidFill>
                  <a:srgbClr val="000000"/>
                </a:solidFill>
                <a:latin typeface="Arial"/>
                <a:ea typeface="DejaVu Sans"/>
              </a:rPr>
              <a:t>Note that DC and MD are now separate entities.</a:t>
            </a:r>
            <a:endParaRPr b="0" lang="en-US" sz="2600" spc="-1" strike="noStrike">
              <a:solidFill>
                <a:srgbClr val="000000"/>
              </a:solidFill>
              <a:latin typeface="Arial"/>
            </a:endParaRPr>
          </a:p>
          <a:p>
            <a:pPr>
              <a:lnSpc>
                <a:spcPct val="100000"/>
              </a:lnSpc>
            </a:pP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The preferred log entries are DC, MD, or the </a:t>
            </a: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special case for WV is WVA.</a:t>
            </a:r>
            <a:endParaRPr b="0" lang="en-US" sz="2600" spc="-1" strike="noStrike">
              <a:solidFill>
                <a:srgbClr val="000000"/>
              </a:solidFill>
              <a:latin typeface="Arial"/>
            </a:endParaRPr>
          </a:p>
          <a:p>
            <a:pPr>
              <a:lnSpc>
                <a:spcPct val="100000"/>
              </a:lnSpc>
            </a:pP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This is just another one of the 28 VA QSO Party specific knowledge base files.</a:t>
            </a:r>
            <a:endParaRPr b="0" lang="en-US" sz="2600" spc="-1" strike="noStrike">
              <a:solidFill>
                <a:srgbClr val="000000"/>
              </a:solidFill>
              <a:latin typeface="Arial"/>
            </a:endParaRPr>
          </a:p>
        </p:txBody>
      </p:sp>
      <p:pic>
        <p:nvPicPr>
          <p:cNvPr id="255" name="Picture 182" descr=""/>
          <p:cNvPicPr/>
          <p:nvPr/>
        </p:nvPicPr>
        <p:blipFill>
          <a:blip r:embed="rId1"/>
          <a:stretch/>
        </p:blipFill>
        <p:spPr>
          <a:xfrm>
            <a:off x="731520" y="659520"/>
            <a:ext cx="1177560" cy="132984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Picture 183" descr=""/>
          <p:cNvPicPr/>
          <p:nvPr/>
        </p:nvPicPr>
        <p:blipFill>
          <a:blip r:embed="rId1"/>
          <a:stretch/>
        </p:blipFill>
        <p:spPr>
          <a:xfrm>
            <a:off x="390960" y="640080"/>
            <a:ext cx="2596680" cy="2215800"/>
          </a:xfrm>
          <a:prstGeom prst="rect">
            <a:avLst/>
          </a:prstGeom>
          <a:ln w="0">
            <a:noFill/>
          </a:ln>
        </p:spPr>
      </p:pic>
      <p:sp>
        <p:nvSpPr>
          <p:cNvPr id="257" name="CustomShape 1"/>
          <p:cNvSpPr/>
          <p:nvPr/>
        </p:nvSpPr>
        <p:spPr>
          <a:xfrm>
            <a:off x="3200400" y="822960"/>
            <a:ext cx="6652800" cy="448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200" spc="-1" strike="noStrike">
                <a:solidFill>
                  <a:srgbClr val="000000"/>
                </a:solidFill>
                <a:latin typeface="Arial"/>
                <a:ea typeface="DejaVu Sans"/>
              </a:rPr>
              <a:t>Note that MOBILE, EXPEDITION, and ROVER </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have the same number of points.</a:t>
            </a:r>
            <a:endParaRPr b="0" lang="en-US" sz="2200" spc="-1" strike="noStrike">
              <a:solidFill>
                <a:srgbClr val="000000"/>
              </a:solidFill>
              <a:latin typeface="Arial"/>
            </a:endParaRPr>
          </a:p>
          <a:p>
            <a:pPr>
              <a:lnSpc>
                <a:spcPct val="100000"/>
              </a:lnSpc>
            </a:pP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Bonus station K4NVA is worth 500 points.</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  </a:t>
            </a:r>
            <a:r>
              <a:rPr b="0" lang="en-US" sz="2200" spc="-1" strike="noStrike">
                <a:solidFill>
                  <a:srgbClr val="000000"/>
                </a:solidFill>
                <a:latin typeface="Arial"/>
                <a:ea typeface="DejaVu Sans"/>
              </a:rPr>
              <a:t>(not this year)</a:t>
            </a:r>
            <a:endParaRPr b="0" lang="en-US" sz="2200" spc="-1" strike="noStrike">
              <a:solidFill>
                <a:srgbClr val="000000"/>
              </a:solidFill>
              <a:latin typeface="Arial"/>
            </a:endParaRPr>
          </a:p>
          <a:p>
            <a:pPr>
              <a:lnSpc>
                <a:spcPct val="100000"/>
              </a:lnSpc>
            </a:pP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MOBILE, EXPEDITION, and ROVER stations receive 100 points for each city/county they </a:t>
            </a: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DejaVu Sans"/>
              </a:rPr>
              <a:t>operate from.</a:t>
            </a:r>
            <a:endParaRPr b="0" lang="en-US" sz="2200" spc="-1" strike="noStrike">
              <a:solidFill>
                <a:srgbClr val="000000"/>
              </a:solidFill>
              <a:latin typeface="Arial"/>
            </a:endParaRPr>
          </a:p>
          <a:p>
            <a:pPr>
              <a:lnSpc>
                <a:spcPct val="100000"/>
              </a:lnSpc>
            </a:pPr>
            <a:endParaRPr b="0" lang="en-US" sz="2200" spc="-1" strike="noStrike">
              <a:solidFill>
                <a:srgbClr val="000000"/>
              </a:solidFill>
              <a:latin typeface="Arial"/>
            </a:endParaRPr>
          </a:p>
          <a:p>
            <a:pPr>
              <a:lnSpc>
                <a:spcPct val="100000"/>
              </a:lnSpc>
            </a:pPr>
            <a:r>
              <a:rPr b="0" lang="en-US" sz="2200" spc="-1" strike="noStrike">
                <a:solidFill>
                  <a:srgbClr val="000000"/>
                </a:solidFill>
                <a:latin typeface="Arial"/>
                <a:ea typeface="Noto Sans CJK SC"/>
              </a:rPr>
              <a:t>From a scoring perspective, MOBILE, EXPEDITION, and ROVER stations are scored the same.</a:t>
            </a:r>
            <a:endParaRPr b="0" lang="en-US" sz="2200" spc="-1" strike="noStrike">
              <a:solidFill>
                <a:srgbClr val="000000"/>
              </a:solidFill>
              <a:latin typeface="Arial"/>
            </a:endParaRPr>
          </a:p>
          <a:p>
            <a:pPr>
              <a:lnSpc>
                <a:spcPct val="100000"/>
              </a:lnSpc>
            </a:pP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Picture 185" descr=""/>
          <p:cNvPicPr/>
          <p:nvPr/>
        </p:nvPicPr>
        <p:blipFill>
          <a:blip r:embed="rId1"/>
          <a:stretch/>
        </p:blipFill>
        <p:spPr>
          <a:xfrm>
            <a:off x="3749040" y="457200"/>
            <a:ext cx="2463480" cy="815400"/>
          </a:xfrm>
          <a:prstGeom prst="rect">
            <a:avLst/>
          </a:prstGeom>
          <a:ln w="0">
            <a:noFill/>
          </a:ln>
        </p:spPr>
      </p:pic>
      <p:sp>
        <p:nvSpPr>
          <p:cNvPr id="259" name="CustomShape 1"/>
          <p:cNvSpPr/>
          <p:nvPr/>
        </p:nvSpPr>
        <p:spPr>
          <a:xfrm>
            <a:off x="1280160" y="1554480"/>
            <a:ext cx="7750080" cy="806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800" spc="-1" strike="noStrike">
                <a:solidFill>
                  <a:srgbClr val="000000"/>
                </a:solidFill>
                <a:latin typeface="Arial"/>
                <a:ea typeface="DejaVu Sans"/>
              </a:rPr>
              <a:t>Note that AK and HI are considered countries.</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QSO RECORDS</a:t>
            </a:r>
            <a:endParaRPr b="0" lang="en-US" sz="4400" spc="-1" strike="noStrike">
              <a:solidFill>
                <a:srgbClr val="000000"/>
              </a:solidFill>
              <a:latin typeface="Arial"/>
            </a:endParaRPr>
          </a:p>
        </p:txBody>
      </p:sp>
      <p:sp>
        <p:nvSpPr>
          <p:cNvPr id="261" name="CustomShape 2"/>
          <p:cNvSpPr/>
          <p:nvPr/>
        </p:nvSpPr>
        <p:spPr>
          <a:xfrm>
            <a:off x="640080" y="1370880"/>
            <a:ext cx="8847360" cy="2172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QSO:    40M   PH     2023-03-18 1420   K2BFY    1  LDN      W1AW         20  LDN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1425   K2BFY    2  LDN      </a:t>
            </a:r>
            <a:r>
              <a:rPr b="1" lang="en-US" sz="1800" spc="-1" strike="noStrike">
                <a:solidFill>
                  <a:srgbClr val="ff0000"/>
                </a:solidFill>
                <a:latin typeface="Arial"/>
                <a:ea typeface="DejaVu Sans"/>
              </a:rPr>
              <a:t>K4CGY/AE </a:t>
            </a:r>
            <a:r>
              <a:rPr b="0" lang="en-US" sz="1800" spc="-1" strike="noStrike">
                <a:solidFill>
                  <a:srgbClr val="ff0000"/>
                </a:solidFill>
                <a:latin typeface="Arial"/>
                <a:ea typeface="DejaVu Sans"/>
              </a:rPr>
              <a:t> 33  ALB </a:t>
            </a:r>
            <a:endParaRPr b="0" lang="en-US" sz="1800" spc="-1" strike="noStrike">
              <a:solidFill>
                <a:srgbClr val="000000"/>
              </a:solidFill>
              <a:latin typeface="Arial"/>
            </a:endParaRPr>
          </a:p>
          <a:p>
            <a:pPr>
              <a:lnSpc>
                <a:spcPct val="100000"/>
              </a:lnSpc>
            </a:pPr>
            <a:r>
              <a:rPr b="0" lang="en-US" sz="1800" spc="-1" strike="noStrike">
                <a:solidFill>
                  <a:srgbClr val="111111"/>
                </a:solidFill>
                <a:latin typeface="Arial"/>
                <a:ea typeface="DejaVu Sans"/>
              </a:rPr>
              <a:t>QSO:    40M   PH     2023-03-18 1430   K2BFY    3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NX3A/9</a:t>
            </a:r>
            <a:r>
              <a:rPr b="0" lang="en-US" sz="1800" spc="-1" strike="noStrike">
                <a:solidFill>
                  <a:srgbClr val="ff0000"/>
                </a:solidFill>
                <a:latin typeface="Arial"/>
                <a:ea typeface="DejaVu Sans"/>
              </a:rPr>
              <a:t>       47   IL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2022   K2BFY    4  LDN</a:t>
            </a:r>
            <a:r>
              <a:rPr b="0" lang="en-US" sz="1800" spc="-1" strike="noStrike">
                <a:solidFill>
                  <a:srgbClr val="ff0000"/>
                </a:solidFill>
                <a:latin typeface="Arial"/>
                <a:ea typeface="DejaVu Sans"/>
              </a:rPr>
              <a:t>      </a:t>
            </a:r>
            <a:r>
              <a:rPr b="0" lang="en-US" sz="1800" spc="-1" strike="noStrike">
                <a:solidFill>
                  <a:srgbClr val="000000"/>
                </a:solidFill>
                <a:latin typeface="Arial"/>
                <a:ea typeface="DejaVu Sans"/>
              </a:rPr>
              <a:t>W4EO/R </a:t>
            </a:r>
            <a:r>
              <a:rPr b="0" lang="en-US" sz="1800" spc="-1" strike="noStrike">
                <a:solidFill>
                  <a:srgbClr val="ff0000"/>
                </a:solidFill>
                <a:latin typeface="Arial"/>
                <a:ea typeface="DejaVu Sans"/>
              </a:rPr>
              <a:t>    </a:t>
            </a:r>
            <a:r>
              <a:rPr b="0" lang="en-US" sz="1800" spc="-1" strike="noStrike">
                <a:solidFill>
                  <a:srgbClr val="000000"/>
                </a:solidFill>
                <a:latin typeface="Arial"/>
                <a:ea typeface="DejaVu Sans"/>
              </a:rPr>
              <a:t>510  FAU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1422   K2BFY    5  LDN</a:t>
            </a:r>
            <a:r>
              <a:rPr b="0" lang="en-US" sz="1800" spc="-1" strike="noStrike">
                <a:solidFill>
                  <a:srgbClr val="ff0000"/>
                </a:solidFill>
                <a:latin typeface="Arial"/>
                <a:ea typeface="DejaVu Sans"/>
              </a:rPr>
              <a:t>      </a:t>
            </a:r>
            <a:r>
              <a:rPr b="0" lang="en-US" sz="1800" spc="-1" strike="noStrike">
                <a:solidFill>
                  <a:srgbClr val="000000"/>
                </a:solidFill>
                <a:latin typeface="Arial"/>
                <a:ea typeface="DejaVu Sans"/>
              </a:rPr>
              <a:t>WB4MJF/E</a:t>
            </a:r>
            <a:r>
              <a:rPr b="0" lang="en-US" sz="1800" spc="-1" strike="noStrike">
                <a:solidFill>
                  <a:srgbClr val="ff0000"/>
                </a:solidFill>
                <a:latin typeface="Arial"/>
                <a:ea typeface="DejaVu Sans"/>
              </a:rPr>
              <a:t> </a:t>
            </a:r>
            <a:r>
              <a:rPr b="0" lang="en-US" sz="1800" spc="-1" strike="noStrike">
                <a:solidFill>
                  <a:srgbClr val="000000"/>
                </a:solidFill>
                <a:latin typeface="Arial"/>
                <a:ea typeface="DejaVu Sans"/>
              </a:rPr>
              <a:t>446  ARL</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1429   K2BFY    6  LDN</a:t>
            </a:r>
            <a:r>
              <a:rPr b="0" lang="en-US" sz="1800" spc="-1" strike="noStrike">
                <a:solidFill>
                  <a:srgbClr val="ff0000"/>
                </a:solidFill>
                <a:latin typeface="Arial"/>
                <a:ea typeface="DejaVu Sans"/>
              </a:rPr>
              <a:t>      </a:t>
            </a:r>
            <a:r>
              <a:rPr b="0" lang="en-US" sz="1800" spc="-1" strike="noStrike">
                <a:solidFill>
                  <a:srgbClr val="000000"/>
                </a:solidFill>
                <a:latin typeface="Arial"/>
                <a:ea typeface="DejaVu Sans"/>
              </a:rPr>
              <a:t>AJ4LN        329  LDN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1435   K2BFY    7  LDN </a:t>
            </a:r>
            <a:r>
              <a:rPr b="0" lang="en-US" sz="1800" spc="-1" strike="noStrike">
                <a:solidFill>
                  <a:srgbClr val="ff0000"/>
                </a:solidFill>
                <a:latin typeface="Arial"/>
                <a:ea typeface="DejaVu Sans"/>
              </a:rPr>
              <a:t>     </a:t>
            </a:r>
            <a:r>
              <a:rPr b="0" lang="en-US" sz="1800" spc="-1" strike="noStrike">
                <a:solidFill>
                  <a:srgbClr val="000000"/>
                </a:solidFill>
                <a:latin typeface="Arial"/>
                <a:ea typeface="DejaVu Sans"/>
              </a:rPr>
              <a:t>W4RKC/M  148  WIX</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END-OF-LOG:</a:t>
            </a:r>
            <a:endParaRPr b="0" lang="en-US" sz="1800" spc="-1" strike="noStrike">
              <a:solidFill>
                <a:srgbClr val="000000"/>
              </a:solidFill>
              <a:latin typeface="Arial"/>
            </a:endParaRPr>
          </a:p>
        </p:txBody>
      </p:sp>
      <p:sp>
        <p:nvSpPr>
          <p:cNvPr id="262" name="CustomShape 3"/>
          <p:cNvSpPr/>
          <p:nvPr/>
        </p:nvSpPr>
        <p:spPr>
          <a:xfrm>
            <a:off x="731520" y="3566160"/>
            <a:ext cx="8298720" cy="1175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600" spc="-1" strike="noStrike">
                <a:solidFill>
                  <a:srgbClr val="000000"/>
                </a:solidFill>
                <a:latin typeface="Arial"/>
                <a:ea typeface="DejaVu Sans"/>
              </a:rPr>
              <a:t>We don’t care if a station is /AE or /9.</a:t>
            </a:r>
            <a:endParaRPr b="0" lang="en-US" sz="2600" spc="-1" strike="noStrike">
              <a:solidFill>
                <a:srgbClr val="000000"/>
              </a:solidFill>
              <a:latin typeface="Arial"/>
            </a:endParaRPr>
          </a:p>
          <a:p>
            <a:pPr>
              <a:lnSpc>
                <a:spcPct val="100000"/>
              </a:lnSpc>
            </a:pPr>
            <a:endParaRPr b="0" lang="en-US" sz="2600" spc="-1" strike="noStrike">
              <a:solidFill>
                <a:srgbClr val="000000"/>
              </a:solidFill>
              <a:latin typeface="Arial"/>
            </a:endParaRPr>
          </a:p>
          <a:p>
            <a:pPr>
              <a:lnSpc>
                <a:spcPct val="100000"/>
              </a:lnSpc>
            </a:pPr>
            <a:r>
              <a:rPr b="0" lang="en-US" sz="2600" spc="-1" strike="noStrike">
                <a:solidFill>
                  <a:srgbClr val="000000"/>
                </a:solidFill>
                <a:latin typeface="Arial"/>
                <a:ea typeface="DejaVu Sans"/>
              </a:rPr>
              <a:t>/R and /E stations are scored the same as /M.</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 descr=""/>
          <p:cNvPicPr/>
          <p:nvPr/>
        </p:nvPicPr>
        <p:blipFill>
          <a:blip r:embed="rId1"/>
          <a:stretch/>
        </p:blipFill>
        <p:spPr>
          <a:xfrm>
            <a:off x="3113640" y="914400"/>
            <a:ext cx="3952800" cy="267912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504000" y="226080"/>
            <a:ext cx="9049320" cy="9241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QSO RECORDS</a:t>
            </a:r>
            <a:endParaRPr b="0" lang="en-US" sz="4400" spc="-1" strike="noStrike">
              <a:solidFill>
                <a:srgbClr val="000000"/>
              </a:solidFill>
              <a:latin typeface="Arial"/>
            </a:endParaRPr>
          </a:p>
        </p:txBody>
      </p:sp>
      <p:sp>
        <p:nvSpPr>
          <p:cNvPr id="264" name="CustomShape 2"/>
          <p:cNvSpPr/>
          <p:nvPr/>
        </p:nvSpPr>
        <p:spPr>
          <a:xfrm>
            <a:off x="640080" y="1406880"/>
            <a:ext cx="8847360" cy="2371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QSO:    40M   PH     2023-03-18 1420   K2PFF    1  LDN     </a:t>
            </a:r>
            <a:r>
              <a:rPr b="1" lang="en-US" sz="1800" spc="-1" strike="noStrike">
                <a:solidFill>
                  <a:srgbClr val="ff0000"/>
                </a:solidFill>
                <a:latin typeface="Arial"/>
                <a:ea typeface="DejaVu Sans"/>
              </a:rPr>
              <a:t> KP4ABO </a:t>
            </a:r>
            <a:r>
              <a:rPr b="0" lang="en-US" sz="1800" spc="-1" strike="noStrike">
                <a:solidFill>
                  <a:srgbClr val="ff0000"/>
                </a:solidFill>
                <a:latin typeface="Arial"/>
                <a:ea typeface="DejaVu Sans"/>
              </a:rPr>
              <a:t>      20   </a:t>
            </a:r>
            <a:r>
              <a:rPr b="1" lang="en-US" sz="1800" spc="-1" strike="noStrike">
                <a:solidFill>
                  <a:srgbClr val="ff0000"/>
                </a:solidFill>
                <a:latin typeface="Arial"/>
                <a:ea typeface="DejaVu Sans"/>
              </a:rPr>
              <a:t>NC</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1425   K2PFF    2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KP4AAM</a:t>
            </a:r>
            <a:r>
              <a:rPr b="0" lang="en-US" sz="1800" spc="-1" strike="noStrike">
                <a:solidFill>
                  <a:srgbClr val="ff0000"/>
                </a:solidFill>
                <a:latin typeface="Arial"/>
                <a:ea typeface="DejaVu Sans"/>
              </a:rPr>
              <a:t>       33   </a:t>
            </a:r>
            <a:r>
              <a:rPr b="1" lang="en-US" sz="1800" spc="-1" strike="noStrike">
                <a:solidFill>
                  <a:srgbClr val="ff0000"/>
                </a:solidFill>
                <a:latin typeface="Arial"/>
                <a:ea typeface="DejaVu Sans"/>
              </a:rPr>
              <a:t>HI</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1430   K2PFF    3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KP4AI</a:t>
            </a:r>
            <a:r>
              <a:rPr b="0" lang="en-US" sz="1800" spc="-1" strike="noStrike">
                <a:solidFill>
                  <a:srgbClr val="ff0000"/>
                </a:solidFill>
                <a:latin typeface="Arial"/>
                <a:ea typeface="DejaVu Sans"/>
              </a:rPr>
              <a:t>            47  </a:t>
            </a:r>
            <a:r>
              <a:rPr b="1" lang="en-US" sz="1800" spc="-1" strike="noStrike">
                <a:solidFill>
                  <a:srgbClr val="ff0000"/>
                </a:solidFill>
                <a:latin typeface="Arial"/>
                <a:ea typeface="DejaVu Sans"/>
              </a:rPr>
              <a:t>AK</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2023-03-18 2022   K2PFF    4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KP4AAC </a:t>
            </a:r>
            <a:r>
              <a:rPr b="0" lang="en-US" sz="1800" spc="-1" strike="noStrike">
                <a:solidFill>
                  <a:srgbClr val="ff0000"/>
                </a:solidFill>
                <a:latin typeface="Arial"/>
                <a:ea typeface="DejaVu Sans"/>
              </a:rPr>
              <a:t>     510  </a:t>
            </a:r>
            <a:r>
              <a:rPr b="1" lang="en-US" sz="1800" spc="-1" strike="noStrike">
                <a:solidFill>
                  <a:srgbClr val="ff0000"/>
                </a:solidFill>
                <a:latin typeface="Arial"/>
                <a:ea typeface="DejaVu Sans"/>
              </a:rPr>
              <a:t>DX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1422   K2PFF    5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KP4AA</a:t>
            </a:r>
            <a:r>
              <a:rPr b="0" lang="en-US" sz="1800" spc="-1" strike="noStrike">
                <a:solidFill>
                  <a:srgbClr val="ff0000"/>
                </a:solidFill>
                <a:latin typeface="Arial"/>
                <a:ea typeface="DejaVu Sans"/>
              </a:rPr>
              <a:t>         446  </a:t>
            </a:r>
            <a:r>
              <a:rPr b="1" lang="en-US" sz="1800" spc="-1" strike="noStrike">
                <a:solidFill>
                  <a:srgbClr val="ff0000"/>
                </a:solidFill>
                <a:latin typeface="Arial"/>
                <a:ea typeface="DejaVu Sans"/>
              </a:rPr>
              <a:t>DX</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1429   K2PFF    6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KP4ANG</a:t>
            </a:r>
            <a:r>
              <a:rPr b="0" lang="en-US" sz="1800" spc="-1" strike="noStrike">
                <a:solidFill>
                  <a:srgbClr val="ff0000"/>
                </a:solidFill>
                <a:latin typeface="Arial"/>
                <a:ea typeface="DejaVu Sans"/>
              </a:rPr>
              <a:t>      329  </a:t>
            </a:r>
            <a:r>
              <a:rPr b="1" lang="en-US" sz="1800" spc="-1" strike="noStrike">
                <a:solidFill>
                  <a:srgbClr val="ff0000"/>
                </a:solidFill>
                <a:latin typeface="Arial"/>
                <a:ea typeface="DejaVu Sans"/>
              </a:rPr>
              <a:t>MA</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QSO:    40M   PH     2023-03-19 1435   K2PFF    7  LDN</a:t>
            </a:r>
            <a:r>
              <a:rPr b="0" lang="en-US" sz="1800" spc="-1" strike="noStrike">
                <a:solidFill>
                  <a:srgbClr val="ff0000"/>
                </a:solidFill>
                <a:latin typeface="Arial"/>
                <a:ea typeface="DejaVu Sans"/>
              </a:rPr>
              <a:t>      </a:t>
            </a:r>
            <a:r>
              <a:rPr b="1" lang="en-US" sz="1800" spc="-1" strike="noStrike">
                <a:solidFill>
                  <a:srgbClr val="ff0000"/>
                </a:solidFill>
                <a:latin typeface="Arial"/>
                <a:ea typeface="DejaVu Sans"/>
              </a:rPr>
              <a:t>KP4AIC</a:t>
            </a:r>
            <a:r>
              <a:rPr b="0" lang="en-US" sz="1800" spc="-1" strike="noStrike">
                <a:solidFill>
                  <a:srgbClr val="ff0000"/>
                </a:solidFill>
                <a:latin typeface="Arial"/>
                <a:ea typeface="DejaVu Sans"/>
              </a:rPr>
              <a:t>       148  </a:t>
            </a:r>
            <a:r>
              <a:rPr b="1" lang="en-US" sz="1800" spc="-1" strike="noStrike">
                <a:solidFill>
                  <a:srgbClr val="ff0000"/>
                </a:solidFill>
                <a:latin typeface="Arial"/>
                <a:ea typeface="DejaVu Sans"/>
              </a:rPr>
              <a:t>LDN</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END-OF-LOG:</a:t>
            </a:r>
            <a:endParaRPr b="0" lang="en-US" sz="1800" spc="-1" strike="noStrike">
              <a:solidFill>
                <a:srgbClr val="000000"/>
              </a:solidFill>
              <a:latin typeface="Arial"/>
            </a:endParaRPr>
          </a:p>
        </p:txBody>
      </p:sp>
      <p:sp>
        <p:nvSpPr>
          <p:cNvPr id="265" name="CustomShape 3"/>
          <p:cNvSpPr/>
          <p:nvPr/>
        </p:nvSpPr>
        <p:spPr>
          <a:xfrm>
            <a:off x="2651760" y="4114800"/>
            <a:ext cx="3819600" cy="581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KP4 Calls are Puerto Rico,  however some KP4 calls are now located in the US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1463040" y="274320"/>
            <a:ext cx="7018560" cy="504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EXAMPLE QTH ERRORS</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1" lang="en-US" sz="1800" spc="-1" strike="noStrike">
                <a:solidFill>
                  <a:srgbClr val="ff0000"/>
                </a:solidFill>
                <a:latin typeface="Arial"/>
                <a:ea typeface="DejaVu Sans"/>
              </a:rPr>
              <a:t>VE3KOT</a:t>
            </a:r>
            <a:r>
              <a:rPr b="0" lang="en-US" sz="1800" spc="-1" strike="noStrike">
                <a:solidFill>
                  <a:srgbClr val="ff0000"/>
                </a:solidFill>
                <a:latin typeface="Arial"/>
                <a:ea typeface="DejaVu Sans"/>
              </a:rPr>
              <a:t> 60 </a:t>
            </a:r>
            <a:r>
              <a:rPr b="1" lang="en-US" sz="1800" spc="-1" strike="noStrike">
                <a:solidFill>
                  <a:srgbClr val="ff0000"/>
                </a:solidFill>
                <a:latin typeface="Arial"/>
                <a:ea typeface="DejaVu Sans"/>
              </a:rPr>
              <a:t>DX        </a:t>
            </a:r>
            <a:r>
              <a:rPr b="1" lang="en-US" sz="1800" spc="-1" strike="noStrike">
                <a:solidFill>
                  <a:srgbClr val="000000"/>
                </a:solidFill>
                <a:latin typeface="Arial"/>
                <a:ea typeface="DejaVu Sans"/>
              </a:rPr>
              <a:t>(Canadian Province)</a:t>
            </a:r>
            <a:endParaRPr b="0" lang="en-US" sz="1800" spc="-1" strike="noStrike">
              <a:solidFill>
                <a:srgbClr val="000000"/>
              </a:solidFill>
              <a:latin typeface="Arial"/>
            </a:endParaRPr>
          </a:p>
          <a:p>
            <a:pPr>
              <a:lnSpc>
                <a:spcPct val="100000"/>
              </a:lnSpc>
            </a:pP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K4Z 155 </a:t>
            </a:r>
            <a:r>
              <a:rPr b="1" lang="en-US" sz="1800" spc="-1" strike="noStrike">
                <a:solidFill>
                  <a:srgbClr val="ff0000"/>
                </a:solidFill>
                <a:latin typeface="Arial"/>
                <a:ea typeface="DejaVu Sans"/>
              </a:rPr>
              <a:t>DUM           </a:t>
            </a:r>
            <a:r>
              <a:rPr b="1" lang="en-US" sz="1800" spc="-1" strike="noStrike">
                <a:solidFill>
                  <a:srgbClr val="000000"/>
                </a:solidFill>
                <a:highlight>
                  <a:srgbClr val="ffffff"/>
                </a:highlight>
                <a:latin typeface="Arial"/>
                <a:ea typeface="DejaVu Sans"/>
              </a:rPr>
              <a:t>(Invalid city/county abbreviation)</a:t>
            </a:r>
            <a:endParaRPr b="0" lang="en-US" sz="1800" spc="-1" strike="noStrike">
              <a:solidFill>
                <a:srgbClr val="000000"/>
              </a:solidFill>
              <a:latin typeface="Arial"/>
            </a:endParaRPr>
          </a:p>
          <a:p>
            <a:pPr>
              <a:lnSpc>
                <a:spcPct val="100000"/>
              </a:lnSpc>
            </a:pPr>
            <a:r>
              <a:rPr b="0" lang="en-US" sz="1800" spc="-1" strike="noStrike">
                <a:solidFill>
                  <a:srgbClr val="ff0000"/>
                </a:solidFill>
                <a:highlight>
                  <a:srgbClr val="ffffff"/>
                </a:highlight>
                <a:latin typeface="Arial"/>
                <a:ea typeface="DejaVu Sans"/>
              </a:rPr>
              <a:t>         </a:t>
            </a:r>
            <a:r>
              <a:rPr b="0" lang="en-US" sz="1800" spc="-1" strike="noStrike">
                <a:solidFill>
                  <a:srgbClr val="ff0000"/>
                </a:solidFill>
                <a:highlight>
                  <a:srgbClr val="ffffff"/>
                </a:highlight>
                <a:latin typeface="Arial"/>
                <a:ea typeface="DejaVu Sans"/>
              </a:rPr>
              <a:t>K4CGY 3 </a:t>
            </a:r>
            <a:r>
              <a:rPr b="1" lang="en-US" sz="1800" spc="-1" strike="noStrike">
                <a:solidFill>
                  <a:srgbClr val="ff0000"/>
                </a:solidFill>
                <a:highlight>
                  <a:srgbClr val="ffffff"/>
                </a:highlight>
                <a:latin typeface="Arial"/>
                <a:ea typeface="DejaVu Sans"/>
              </a:rPr>
              <a:t>003            </a:t>
            </a:r>
            <a:r>
              <a:rPr b="1" lang="en-US" sz="1800" spc="-1" strike="noStrike">
                <a:solidFill>
                  <a:srgbClr val="000000"/>
                </a:solidFill>
                <a:highlight>
                  <a:srgbClr val="ffffff"/>
                </a:highlight>
                <a:latin typeface="Arial"/>
                <a:ea typeface="DejaVu Sans"/>
              </a:rPr>
              <a:t>(003 is not a city/county abbreviation)</a:t>
            </a:r>
            <a:endParaRPr b="0" lang="en-US" sz="1800" spc="-1" strike="noStrike">
              <a:solidFill>
                <a:srgbClr val="000000"/>
              </a:solidFill>
              <a:latin typeface="Arial"/>
            </a:endParaRPr>
          </a:p>
          <a:p>
            <a:pPr>
              <a:lnSpc>
                <a:spcPct val="100000"/>
              </a:lnSpc>
            </a:pPr>
            <a:r>
              <a:rPr b="0" lang="en-US" sz="1800" spc="-1" strike="noStrike">
                <a:solidFill>
                  <a:srgbClr val="ff0000"/>
                </a:solidFill>
                <a:highlight>
                  <a:srgbClr val="ffffff"/>
                </a:highlight>
                <a:latin typeface="Arial"/>
                <a:ea typeface="DejaVu Sans"/>
              </a:rPr>
              <a:t>         </a:t>
            </a:r>
            <a:r>
              <a:rPr b="1" lang="en-US" sz="1800" spc="-1" strike="noStrike">
                <a:solidFill>
                  <a:srgbClr val="ff0000"/>
                </a:solidFill>
                <a:highlight>
                  <a:srgbClr val="ffffff"/>
                </a:highlight>
                <a:latin typeface="Arial"/>
                <a:ea typeface="DejaVu Sans"/>
              </a:rPr>
              <a:t>VE9VIC</a:t>
            </a:r>
            <a:r>
              <a:rPr b="0" lang="en-US" sz="1800" spc="-1" strike="noStrike">
                <a:solidFill>
                  <a:srgbClr val="ff0000"/>
                </a:solidFill>
                <a:highlight>
                  <a:srgbClr val="ffffff"/>
                </a:highlight>
                <a:latin typeface="Arial"/>
                <a:ea typeface="DejaVu Sans"/>
              </a:rPr>
              <a:t> 90 </a:t>
            </a:r>
            <a:r>
              <a:rPr b="1" lang="en-US" sz="1800" spc="-1" strike="noStrike">
                <a:solidFill>
                  <a:srgbClr val="ff0000"/>
                </a:solidFill>
                <a:highlight>
                  <a:srgbClr val="ffffff"/>
                </a:highlight>
                <a:latin typeface="Arial"/>
                <a:ea typeface="DejaVu Sans"/>
              </a:rPr>
              <a:t>NX         </a:t>
            </a:r>
            <a:r>
              <a:rPr b="1" lang="en-US" sz="1800" spc="-1" strike="noStrike">
                <a:solidFill>
                  <a:srgbClr val="000000"/>
                </a:solidFill>
                <a:highlight>
                  <a:srgbClr val="ffffff"/>
                </a:highlight>
                <a:latin typeface="Arial"/>
                <a:ea typeface="DejaVu Sans"/>
              </a:rPr>
              <a:t> (NX is not a valid state abbreviation)   </a:t>
            </a:r>
            <a:endParaRPr b="0" lang="en-US" sz="1800" spc="-1" strike="noStrike">
              <a:solidFill>
                <a:srgbClr val="000000"/>
              </a:solidFill>
              <a:latin typeface="Arial"/>
            </a:endParaRPr>
          </a:p>
          <a:p>
            <a:pPr>
              <a:lnSpc>
                <a:spcPct val="100000"/>
              </a:lnSpc>
            </a:pPr>
            <a:r>
              <a:rPr b="0" lang="en-US" sz="1800" spc="-1" strike="noStrike">
                <a:solidFill>
                  <a:srgbClr val="ff0000"/>
                </a:solidFill>
                <a:highlight>
                  <a:srgbClr val="ffffff"/>
                </a:highlight>
                <a:latin typeface="Arial"/>
                <a:ea typeface="DejaVu Sans"/>
              </a:rPr>
              <a:t>         </a:t>
            </a:r>
            <a:r>
              <a:rPr b="1" lang="en-US" sz="1800" spc="-1" strike="noStrike">
                <a:solidFill>
                  <a:srgbClr val="ff0000"/>
                </a:solidFill>
                <a:highlight>
                  <a:srgbClr val="ffffff"/>
                </a:highlight>
                <a:latin typeface="Arial"/>
                <a:ea typeface="DejaVu Sans"/>
              </a:rPr>
              <a:t>BK1BIF</a:t>
            </a:r>
            <a:r>
              <a:rPr b="0" lang="en-US" sz="1800" spc="-1" strike="noStrike">
                <a:solidFill>
                  <a:srgbClr val="ff0000"/>
                </a:solidFill>
                <a:highlight>
                  <a:srgbClr val="ffffff"/>
                </a:highlight>
                <a:latin typeface="Arial"/>
                <a:ea typeface="DejaVu Sans"/>
              </a:rPr>
              <a:t> 14 </a:t>
            </a:r>
            <a:r>
              <a:rPr b="1" lang="en-US" sz="1800" spc="-1" strike="noStrike">
                <a:solidFill>
                  <a:srgbClr val="ff0000"/>
                </a:solidFill>
                <a:highlight>
                  <a:srgbClr val="ffffff"/>
                </a:highlight>
                <a:latin typeface="Arial"/>
                <a:ea typeface="DejaVu Sans"/>
              </a:rPr>
              <a:t>VT        </a:t>
            </a:r>
            <a:r>
              <a:rPr b="1" lang="en-US" sz="1800" spc="-1" strike="noStrike">
                <a:solidFill>
                  <a:srgbClr val="000000"/>
                </a:solidFill>
                <a:highlight>
                  <a:srgbClr val="ffffff"/>
                </a:highlight>
                <a:latin typeface="Arial"/>
                <a:ea typeface="DejaVu Sans"/>
              </a:rPr>
              <a:t>  (BK1BIF is not in Vermont)</a:t>
            </a:r>
            <a:endParaRPr b="0" lang="en-US" sz="1800" spc="-1" strike="noStrike">
              <a:solidFill>
                <a:srgbClr val="000000"/>
              </a:solidFill>
              <a:latin typeface="Arial"/>
            </a:endParaRPr>
          </a:p>
          <a:p>
            <a:pPr>
              <a:lnSpc>
                <a:spcPct val="100000"/>
              </a:lnSpc>
            </a:pPr>
            <a:r>
              <a:rPr b="0" lang="en-US" sz="1800" spc="-1" strike="noStrike">
                <a:solidFill>
                  <a:srgbClr val="ff0000"/>
                </a:solidFill>
                <a:highlight>
                  <a:srgbClr val="ffffff"/>
                </a:highlight>
                <a:latin typeface="Arial"/>
                <a:ea typeface="DejaVu Sans"/>
              </a:rPr>
              <a:t>         </a:t>
            </a:r>
            <a:r>
              <a:rPr b="0" lang="en-US" sz="1800" spc="-1" strike="noStrike">
                <a:solidFill>
                  <a:srgbClr val="ff0000"/>
                </a:solidFill>
                <a:highlight>
                  <a:srgbClr val="ffffff"/>
                </a:highlight>
                <a:latin typeface="Arial"/>
                <a:ea typeface="DejaVu Sans"/>
              </a:rPr>
              <a:t>W4CA 124 </a:t>
            </a:r>
            <a:r>
              <a:rPr b="1" lang="en-US" sz="1800" spc="-1" strike="noStrike">
                <a:solidFill>
                  <a:srgbClr val="ff0000"/>
                </a:solidFill>
                <a:highlight>
                  <a:srgbClr val="ffffff"/>
                </a:highlight>
                <a:latin typeface="Arial"/>
                <a:ea typeface="DejaVu Sans"/>
              </a:rPr>
              <a:t>BATH      </a:t>
            </a:r>
            <a:r>
              <a:rPr b="1" lang="en-US" sz="1800" spc="-1" strike="noStrike">
                <a:solidFill>
                  <a:srgbClr val="000000"/>
                </a:solidFill>
                <a:highlight>
                  <a:srgbClr val="ffffff"/>
                </a:highlight>
                <a:latin typeface="Arial"/>
                <a:ea typeface="DejaVu Sans"/>
              </a:rPr>
              <a:t>(Invalid city/county abbreviation)</a:t>
            </a:r>
            <a:endParaRPr b="0" lang="en-US" sz="1800" spc="-1" strike="noStrike">
              <a:solidFill>
                <a:srgbClr val="000000"/>
              </a:solidFill>
              <a:latin typeface="Arial"/>
            </a:endParaRPr>
          </a:p>
          <a:p>
            <a:pPr>
              <a:lnSpc>
                <a:spcPct val="100000"/>
              </a:lnSpc>
            </a:pPr>
            <a:r>
              <a:rPr b="0" lang="en-US" sz="1800" spc="-1" strike="noStrike">
                <a:solidFill>
                  <a:srgbClr val="ff0000"/>
                </a:solidFill>
                <a:highlight>
                  <a:srgbClr val="ffffff"/>
                </a:highlight>
                <a:latin typeface="Arial"/>
                <a:ea typeface="DejaVu Sans"/>
              </a:rPr>
              <a:t>         </a:t>
            </a:r>
            <a:r>
              <a:rPr b="1" lang="en-US" sz="1800" spc="-1" strike="noStrike">
                <a:solidFill>
                  <a:srgbClr val="ff0000"/>
                </a:solidFill>
                <a:highlight>
                  <a:srgbClr val="ffffff"/>
                </a:highlight>
                <a:latin typeface="Arial"/>
                <a:ea typeface="DejaVu Sans"/>
              </a:rPr>
              <a:t>CF3A</a:t>
            </a:r>
            <a:r>
              <a:rPr b="0" lang="en-US" sz="1800" spc="-1" strike="noStrike">
                <a:solidFill>
                  <a:srgbClr val="ff0000"/>
                </a:solidFill>
                <a:highlight>
                  <a:srgbClr val="ffffff"/>
                </a:highlight>
                <a:latin typeface="Arial"/>
                <a:ea typeface="DejaVu Sans"/>
              </a:rPr>
              <a:t> 774 </a:t>
            </a:r>
            <a:r>
              <a:rPr b="1" lang="en-US" sz="1800" spc="-1" strike="noStrike">
                <a:solidFill>
                  <a:srgbClr val="ff0000"/>
                </a:solidFill>
                <a:highlight>
                  <a:srgbClr val="ffffff"/>
                </a:highlight>
                <a:latin typeface="Arial"/>
                <a:ea typeface="DejaVu Sans"/>
              </a:rPr>
              <a:t>DX</a:t>
            </a:r>
            <a:r>
              <a:rPr b="1" lang="en-US" sz="1800" spc="-1" strike="noStrike">
                <a:solidFill>
                  <a:srgbClr val="000000"/>
                </a:solidFill>
                <a:highlight>
                  <a:srgbClr val="ffffff"/>
                </a:highlight>
                <a:latin typeface="Arial"/>
                <a:ea typeface="DejaVu Sans"/>
              </a:rPr>
              <a:t>           (Canadian Province)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ff0000"/>
                </a:solidFill>
                <a:highlight>
                  <a:srgbClr val="ffffff"/>
                </a:highlight>
                <a:latin typeface="Arial"/>
                <a:ea typeface="DejaVu Sans"/>
              </a:rPr>
              <a:t>  </a:t>
            </a:r>
            <a:r>
              <a:rPr b="0" lang="en-US" sz="1800" spc="-1" strike="noStrike">
                <a:solidFill>
                  <a:srgbClr val="000000"/>
                </a:solidFill>
                <a:highlight>
                  <a:srgbClr val="ffffff"/>
                </a:highlight>
                <a:latin typeface="Arial"/>
                <a:ea typeface="DejaVu Sans"/>
              </a:rPr>
              <a:t>NOTE: </a:t>
            </a:r>
            <a:r>
              <a:rPr b="1" lang="en-US" sz="1800" spc="-1" strike="noStrike">
                <a:solidFill>
                  <a:srgbClr val="000000"/>
                </a:solidFill>
                <a:highlight>
                  <a:srgbClr val="ffffff"/>
                </a:highlight>
                <a:latin typeface="Arial"/>
                <a:ea typeface="DejaVu Sans"/>
              </a:rPr>
              <a:t>CF3A</a:t>
            </a:r>
            <a:r>
              <a:rPr b="0" lang="en-US" sz="1800" spc="-1" strike="noStrike">
                <a:solidFill>
                  <a:srgbClr val="000000"/>
                </a:solidFill>
                <a:highlight>
                  <a:srgbClr val="ffffff"/>
                </a:highlight>
                <a:latin typeface="Arial"/>
                <a:ea typeface="DejaVu Sans"/>
              </a:rPr>
              <a:t> is a </a:t>
            </a:r>
            <a:r>
              <a:rPr b="1" lang="en-US" sz="1800" spc="-1" strike="noStrike">
                <a:solidFill>
                  <a:srgbClr val="000000"/>
                </a:solidFill>
                <a:highlight>
                  <a:srgbClr val="ffffff"/>
                </a:highlight>
                <a:latin typeface="Arial"/>
                <a:ea typeface="DejaVu Sans"/>
              </a:rPr>
              <a:t>Canadian</a:t>
            </a:r>
            <a:r>
              <a:rPr b="0" lang="en-US" sz="1800" spc="-1" strike="noStrike">
                <a:solidFill>
                  <a:srgbClr val="000000"/>
                </a:solidFill>
                <a:highlight>
                  <a:srgbClr val="ffffff"/>
                </a:highlight>
                <a:latin typeface="Arial"/>
                <a:ea typeface="DejaVu Sans"/>
              </a:rPr>
              <a:t> call sign therefore the QTH</a:t>
            </a:r>
            <a:endParaRPr b="0" lang="en-US" sz="1800" spc="-1" strike="noStrike">
              <a:solidFill>
                <a:srgbClr val="000000"/>
              </a:solidFill>
              <a:latin typeface="Arial"/>
            </a:endParaRPr>
          </a:p>
          <a:p>
            <a:pPr>
              <a:lnSpc>
                <a:spcPct val="100000"/>
              </a:lnSpc>
            </a:pPr>
            <a:r>
              <a:rPr b="0" lang="en-US" sz="1800" spc="-1" strike="noStrike">
                <a:solidFill>
                  <a:srgbClr val="000000"/>
                </a:solidFill>
                <a:highlight>
                  <a:srgbClr val="ffffff"/>
                </a:highlight>
                <a:latin typeface="Arial"/>
                <a:ea typeface="DejaVu Sans"/>
              </a:rPr>
              <a:t>              </a:t>
            </a:r>
            <a:r>
              <a:rPr b="0" lang="en-US" sz="1800" spc="-1" strike="noStrike">
                <a:solidFill>
                  <a:srgbClr val="000000"/>
                </a:solidFill>
                <a:highlight>
                  <a:srgbClr val="ffffff"/>
                </a:highlight>
                <a:latin typeface="Arial"/>
                <a:ea typeface="DejaVu Sans"/>
              </a:rPr>
              <a:t>should be the province abbreviation. This also</a:t>
            </a:r>
            <a:endParaRPr b="0" lang="en-US" sz="1800" spc="-1" strike="noStrike">
              <a:solidFill>
                <a:srgbClr val="000000"/>
              </a:solidFill>
              <a:latin typeface="Arial"/>
            </a:endParaRPr>
          </a:p>
          <a:p>
            <a:pPr>
              <a:lnSpc>
                <a:spcPct val="100000"/>
              </a:lnSpc>
            </a:pPr>
            <a:r>
              <a:rPr b="0" lang="en-US" sz="1800" spc="-1" strike="noStrike">
                <a:solidFill>
                  <a:srgbClr val="000000"/>
                </a:solidFill>
                <a:highlight>
                  <a:srgbClr val="ffffff"/>
                </a:highlight>
                <a:latin typeface="Arial"/>
                <a:ea typeface="DejaVu Sans"/>
              </a:rPr>
              <a:t>              </a:t>
            </a:r>
            <a:r>
              <a:rPr b="0" lang="en-US" sz="1800" spc="-1" strike="noStrike">
                <a:solidFill>
                  <a:srgbClr val="000000"/>
                </a:solidFill>
                <a:highlight>
                  <a:srgbClr val="ffffff"/>
                </a:highlight>
                <a:latin typeface="Arial"/>
                <a:ea typeface="DejaVu Sans"/>
              </a:rPr>
              <a:t>applies to </a:t>
            </a:r>
            <a:r>
              <a:rPr b="1" lang="en-US" sz="1800" spc="-1" strike="noStrike">
                <a:solidFill>
                  <a:srgbClr val="000000"/>
                </a:solidFill>
                <a:highlight>
                  <a:srgbClr val="ffffff"/>
                </a:highlight>
                <a:latin typeface="Arial"/>
                <a:ea typeface="DejaVu Sans"/>
              </a:rPr>
              <a:t>VE3KOT</a:t>
            </a:r>
            <a:r>
              <a:rPr b="0" lang="en-US" sz="1800" spc="-1" strike="noStrike">
                <a:solidFill>
                  <a:srgbClr val="000000"/>
                </a:solidFill>
                <a:highlight>
                  <a:srgbClr val="ffffff"/>
                </a:highlight>
                <a:latin typeface="Arial"/>
                <a:ea typeface="DejaVu Sans"/>
              </a:rPr>
              <a:t>.</a:t>
            </a:r>
            <a:endParaRPr b="0" lang="en-US" sz="1800" spc="-1" strike="noStrike">
              <a:solidFill>
                <a:srgbClr val="000000"/>
              </a:solidFill>
              <a:latin typeface="Arial"/>
            </a:endParaRPr>
          </a:p>
          <a:p>
            <a:pPr>
              <a:lnSpc>
                <a:spcPct val="100000"/>
              </a:lnSpc>
            </a:pPr>
            <a:r>
              <a:rPr b="0" lang="en-US" sz="1800" spc="-1" strike="noStrike">
                <a:solidFill>
                  <a:srgbClr val="000000"/>
                </a:solidFill>
                <a:highlight>
                  <a:srgbClr val="ffffff"/>
                </a:highlight>
                <a:latin typeface="Arial"/>
                <a:ea typeface="DejaVu Sans"/>
              </a:rPr>
              <a:t>  </a:t>
            </a:r>
            <a:endParaRPr b="0" lang="en-US" sz="1800" spc="-1" strike="noStrike">
              <a:solidFill>
                <a:srgbClr val="000000"/>
              </a:solidFill>
              <a:latin typeface="Arial"/>
            </a:endParaRPr>
          </a:p>
          <a:p>
            <a:pPr>
              <a:lnSpc>
                <a:spcPct val="100000"/>
              </a:lnSpc>
            </a:pPr>
            <a:r>
              <a:rPr b="0" lang="en-US" sz="1800" spc="-1" strike="noStrike">
                <a:solidFill>
                  <a:srgbClr val="000000"/>
                </a:solidFill>
                <a:highlight>
                  <a:srgbClr val="ffffff"/>
                </a:highlight>
                <a:latin typeface="Arial"/>
                <a:ea typeface="DejaVu Sans"/>
              </a:rPr>
              <a:t>              </a:t>
            </a:r>
            <a:r>
              <a:rPr b="0" lang="en-US" sz="1800" spc="-1" strike="noStrike">
                <a:solidFill>
                  <a:srgbClr val="000000"/>
                </a:solidFill>
                <a:highlight>
                  <a:srgbClr val="ffffff"/>
                </a:highlight>
                <a:latin typeface="Arial"/>
                <a:ea typeface="DejaVu Sans"/>
              </a:rPr>
              <a:t>In 570 logs, there were  64 QTH errors and 396</a:t>
            </a:r>
            <a:endParaRPr b="0" lang="en-US" sz="1800" spc="-1" strike="noStrike">
              <a:solidFill>
                <a:srgbClr val="000000"/>
              </a:solidFill>
              <a:latin typeface="Arial"/>
            </a:endParaRPr>
          </a:p>
          <a:p>
            <a:pPr>
              <a:lnSpc>
                <a:spcPct val="100000"/>
              </a:lnSpc>
            </a:pPr>
            <a:r>
              <a:rPr b="0" lang="en-US" sz="1800" spc="-1" strike="noStrike">
                <a:solidFill>
                  <a:srgbClr val="000000"/>
                </a:solidFill>
                <a:highlight>
                  <a:srgbClr val="ffffff"/>
                </a:highlight>
                <a:latin typeface="Arial"/>
                <a:ea typeface="DejaVu Sans"/>
              </a:rPr>
              <a:t>              </a:t>
            </a:r>
            <a:r>
              <a:rPr b="0" lang="en-US" sz="1800" spc="-1" strike="noStrike">
                <a:solidFill>
                  <a:srgbClr val="000000"/>
                </a:solidFill>
                <a:highlight>
                  <a:srgbClr val="ffffff"/>
                </a:highlight>
                <a:latin typeface="Arial"/>
                <a:ea typeface="DejaVu Sans"/>
              </a:rPr>
              <a:t>CALLSIGN errors.</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Picture 194" descr=""/>
          <p:cNvPicPr/>
          <p:nvPr/>
        </p:nvPicPr>
        <p:blipFill>
          <a:blip r:embed="rId1"/>
          <a:stretch/>
        </p:blipFill>
        <p:spPr>
          <a:xfrm>
            <a:off x="3756960" y="-16560"/>
            <a:ext cx="2621520" cy="5647320"/>
          </a:xfrm>
          <a:prstGeom prst="rect">
            <a:avLst/>
          </a:prstGeom>
          <a:ln w="0">
            <a:noFill/>
          </a:ln>
        </p:spPr>
      </p:pic>
      <p:sp>
        <p:nvSpPr>
          <p:cNvPr id="268" name="CustomShape 1"/>
          <p:cNvSpPr/>
          <p:nvPr/>
        </p:nvSpPr>
        <p:spPr>
          <a:xfrm>
            <a:off x="457200" y="914400"/>
            <a:ext cx="2903760" cy="2115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Canadian Province Abbreviations</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 Logged Abbreviation</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B: Correct Abbreviation</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 Province Name</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2377440" y="92880"/>
            <a:ext cx="3818160" cy="546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Arial"/>
                <a:ea typeface="DejaVu Sans"/>
              </a:rPr>
              <a:t>K4BAD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category   FIXED</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club          NONE</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Score Calculation</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qso</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1178</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cw</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205</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ph</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779</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va mobile           194</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1" lang="en-US" sz="1600" spc="-1" strike="noStrike">
                <a:solidFill>
                  <a:srgbClr val="000000"/>
                </a:solidFill>
                <a:latin typeface="Arial"/>
                <a:ea typeface="DejaVu Sans"/>
              </a:rPr>
              <a:t>bad                      82</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qso points         1771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Multipliers</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counties             106</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states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43</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provinces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4</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countries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5</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city_county_10      0</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mult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158</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Bonus Points</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mobile_counties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( 00)    0</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bonus Stations   </a:t>
            </a:r>
            <a:r>
              <a:rPr b="0" lang="en-US" sz="1600" spc="-1" strike="noStrike">
                <a:solidFill>
                  <a:srgbClr val="000000"/>
                </a:solidFill>
                <a:latin typeface="Arial"/>
                <a:ea typeface="DejaVu Sans"/>
              </a:rPr>
              <a:t>	</a:t>
            </a:r>
            <a:r>
              <a:rPr b="0" lang="en-US" sz="1600" spc="-1" strike="noStrike">
                <a:solidFill>
                  <a:srgbClr val="000000"/>
                </a:solidFill>
                <a:latin typeface="Arial"/>
                <a:ea typeface="DejaVu Sans"/>
              </a:rPr>
              <a:t>           0</a:t>
            </a:r>
            <a:endParaRPr b="0" lang="en-US" sz="1600" spc="-1" strike="noStrike">
              <a:solidFill>
                <a:srgbClr val="000000"/>
              </a:solidFill>
              <a:latin typeface="Arial"/>
            </a:endParaRPr>
          </a:p>
          <a:p>
            <a:pPr>
              <a:lnSpc>
                <a:spcPct val="100000"/>
              </a:lnSpc>
            </a:pPr>
            <a:r>
              <a:rPr b="0" lang="en-US" sz="1400" spc="-1" strike="noStrike">
                <a:solidFill>
                  <a:srgbClr val="000000"/>
                </a:solidFill>
                <a:latin typeface="Arial"/>
                <a:ea typeface="DejaVu Sans"/>
              </a:rPr>
              <a:t> </a:t>
            </a:r>
            <a:r>
              <a:rPr b="0" lang="en-US" sz="1400" spc="-1" strike="noStrike">
                <a:solidFill>
                  <a:srgbClr val="000000"/>
                </a:solidFill>
                <a:latin typeface="Arial"/>
                <a:ea typeface="DejaVu Sans"/>
              </a:rPr>
              <a:t>	</a:t>
            </a:r>
            <a:r>
              <a:rPr b="0" lang="en-US" sz="1400" spc="-1" strike="noStrike">
                <a:solidFill>
                  <a:srgbClr val="000000"/>
                </a:solidFill>
                <a:latin typeface="Arial"/>
                <a:ea typeface="DejaVu Sans"/>
              </a:rPr>
              <a:t> </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p:txBody>
      </p:sp>
      <p:sp>
        <p:nvSpPr>
          <p:cNvPr id="270" name="CustomShape 2"/>
          <p:cNvSpPr/>
          <p:nvPr/>
        </p:nvSpPr>
        <p:spPr>
          <a:xfrm>
            <a:off x="6217920" y="330480"/>
            <a:ext cx="2812320" cy="2883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This station lost points due to bad QSO records.  A large number of the QSO records had</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a Virginia county abbreviation of PWC, probably instead of PRW.  There were also a large number of duplicate QSO records. Most logs used the N1MM logging program.</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457200" y="822960"/>
            <a:ext cx="9030240" cy="343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QSO: 14000 CW 2023-03-19 2041 W?XXX     1942 CRA    </a:t>
            </a:r>
            <a:r>
              <a:rPr b="1" lang="en-US" sz="1800" spc="-1" strike="noStrike">
                <a:solidFill>
                  <a:srgbClr val="ff0000"/>
                </a:solidFill>
                <a:latin typeface="Arial"/>
                <a:ea typeface="DejaVu Sans"/>
              </a:rPr>
              <a:t>LA8OM</a:t>
            </a:r>
            <a:r>
              <a:rPr b="0" lang="en-US" sz="1800" spc="-1" strike="noStrike">
                <a:solidFill>
                  <a:srgbClr val="ff0000"/>
                </a:solidFill>
                <a:latin typeface="Arial"/>
                <a:ea typeface="DejaVu Sans"/>
              </a:rPr>
              <a:t>      0049 </a:t>
            </a:r>
            <a:r>
              <a:rPr b="1" lang="en-US" sz="1800" spc="-1" strike="noStrike">
                <a:solidFill>
                  <a:srgbClr val="ff0000"/>
                </a:solidFill>
                <a:latin typeface="Arial"/>
                <a:ea typeface="DejaVu Sans"/>
              </a:rPr>
              <a:t>LA</a:t>
            </a:r>
            <a:r>
              <a:rPr b="0" lang="en-US" sz="1800" spc="-1" strike="noStrike">
                <a:solidFill>
                  <a:srgbClr val="ff0000"/>
                </a:solidFill>
                <a:latin typeface="Arial"/>
                <a:ea typeface="DejaVu Sans"/>
              </a:rPr>
              <a:t>  </a:t>
            </a:r>
            <a:endParaRPr b="0" lang="en-US" sz="1800" spc="-1" strike="noStrike">
              <a:solidFill>
                <a:srgbClr val="000000"/>
              </a:solidFill>
              <a:latin typeface="Arial"/>
            </a:endParaRPr>
          </a:p>
        </p:txBody>
      </p:sp>
      <p:sp>
        <p:nvSpPr>
          <p:cNvPr id="272" name="CustomShape 2"/>
          <p:cNvSpPr/>
          <p:nvPr/>
        </p:nvSpPr>
        <p:spPr>
          <a:xfrm>
            <a:off x="1463040" y="1280160"/>
            <a:ext cx="8207280" cy="1091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Note that </a:t>
            </a:r>
            <a:r>
              <a:rPr b="1" lang="en-US" sz="1800" spc="-1" strike="noStrike">
                <a:solidFill>
                  <a:srgbClr val="ff0000"/>
                </a:solidFill>
                <a:latin typeface="Arial"/>
                <a:ea typeface="DejaVu Sans"/>
              </a:rPr>
              <a:t>LA8OM</a:t>
            </a:r>
            <a:r>
              <a:rPr b="0" lang="en-US" sz="1800" spc="-1" strike="noStrike">
                <a:solidFill>
                  <a:srgbClr val="ff0000"/>
                </a:solidFill>
                <a:latin typeface="Arial"/>
                <a:ea typeface="DejaVu Sans"/>
              </a:rPr>
              <a:t> is not a Lousiana station, it is </a:t>
            </a:r>
            <a:r>
              <a:rPr b="1" lang="en-US" sz="1800" spc="-1" strike="noStrike">
                <a:solidFill>
                  <a:srgbClr val="ff0000"/>
                </a:solidFill>
                <a:latin typeface="Arial"/>
                <a:ea typeface="DejaVu Sans"/>
              </a:rPr>
              <a:t>DX</a:t>
            </a:r>
            <a:r>
              <a:rPr b="0" lang="en-US" sz="1800" spc="-1" strike="noStrike">
                <a:solidFill>
                  <a:srgbClr val="ff0000"/>
                </a:solidFill>
                <a:latin typeface="Arial"/>
                <a:ea typeface="DejaVu Sans"/>
              </a:rPr>
              <a:t> located in </a:t>
            </a:r>
            <a:r>
              <a:rPr b="1" lang="en-US" sz="1800" spc="-1" strike="noStrike">
                <a:solidFill>
                  <a:srgbClr val="ff0000"/>
                </a:solidFill>
                <a:latin typeface="Arial"/>
                <a:ea typeface="DejaVu Sans"/>
              </a:rPr>
              <a:t>Norway</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This is another good example of a QSO entry that could have been easily fixed if someone had checked their log file.</a:t>
            </a:r>
            <a:endParaRPr b="0" lang="en-US" sz="1800" spc="-1" strike="noStrike">
              <a:solidFill>
                <a:srgbClr val="000000"/>
              </a:solidFill>
              <a:latin typeface="Arial"/>
            </a:endParaRPr>
          </a:p>
        </p:txBody>
      </p:sp>
      <p:sp>
        <p:nvSpPr>
          <p:cNvPr id="273" name="CustomShape 3"/>
          <p:cNvSpPr/>
          <p:nvPr/>
        </p:nvSpPr>
        <p:spPr>
          <a:xfrm>
            <a:off x="1463040" y="3036960"/>
            <a:ext cx="3452400" cy="324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CATEGORY MODE: CW</a:t>
            </a:r>
            <a:endParaRPr b="0" lang="en-US" sz="1800" spc="-1" strike="noStrike">
              <a:solidFill>
                <a:srgbClr val="000000"/>
              </a:solidFill>
              <a:latin typeface="Arial"/>
            </a:endParaRPr>
          </a:p>
        </p:txBody>
      </p:sp>
      <p:sp>
        <p:nvSpPr>
          <p:cNvPr id="274" name="CustomShape 4"/>
          <p:cNvSpPr/>
          <p:nvPr/>
        </p:nvSpPr>
        <p:spPr>
          <a:xfrm>
            <a:off x="640080" y="2651760"/>
            <a:ext cx="4549680" cy="324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Don’t forget to check the log header items: </a:t>
            </a:r>
            <a:endParaRPr b="0" lang="en-US" sz="1800" spc="-1" strike="noStrike">
              <a:solidFill>
                <a:srgbClr val="000000"/>
              </a:solidFill>
              <a:latin typeface="Arial"/>
            </a:endParaRPr>
          </a:p>
        </p:txBody>
      </p:sp>
      <p:sp>
        <p:nvSpPr>
          <p:cNvPr id="275" name="CustomShape 5"/>
          <p:cNvSpPr/>
          <p:nvPr/>
        </p:nvSpPr>
        <p:spPr>
          <a:xfrm>
            <a:off x="731520" y="3566160"/>
            <a:ext cx="8664480" cy="579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Also, even though this station stated that the mode was CW, there was one phone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contact in the log so the mode should have been MIXED.</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665280" y="822960"/>
            <a:ext cx="8847360" cy="434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QSO: 21018 CW 2023-03-18 1813 </a:t>
            </a:r>
            <a:r>
              <a:rPr b="1" lang="en-US" sz="1800" spc="-1" strike="noStrike">
                <a:solidFill>
                  <a:srgbClr val="ff0000"/>
                </a:solidFill>
                <a:latin typeface="Arial"/>
                <a:ea typeface="DejaVu Sans"/>
              </a:rPr>
              <a:t>A9XX/4</a:t>
            </a:r>
            <a:r>
              <a:rPr b="0" lang="en-US" sz="1800" spc="-1" strike="noStrike">
                <a:solidFill>
                  <a:srgbClr val="ff0000"/>
                </a:solidFill>
                <a:latin typeface="Arial"/>
                <a:ea typeface="DejaVu Sans"/>
              </a:rPr>
              <a:t>     0321 LDN    </a:t>
            </a:r>
            <a:r>
              <a:rPr b="1" lang="en-US" sz="1800" spc="-1" strike="noStrike">
                <a:solidFill>
                  <a:srgbClr val="ff0000"/>
                </a:solidFill>
                <a:latin typeface="Arial"/>
                <a:ea typeface="DejaVu Sans"/>
              </a:rPr>
              <a:t>HK4/KC1XX</a:t>
            </a:r>
            <a:r>
              <a:rPr b="0" lang="en-US" sz="1800" spc="-1" strike="noStrike">
                <a:solidFill>
                  <a:srgbClr val="ff0000"/>
                </a:solidFill>
                <a:latin typeface="Arial"/>
                <a:ea typeface="DejaVu Sans"/>
              </a:rPr>
              <a:t>  0227 DX    </a:t>
            </a:r>
            <a:endParaRPr b="0" lang="en-US" sz="1800" spc="-1" strike="noStrike">
              <a:solidFill>
                <a:srgbClr val="000000"/>
              </a:solidFill>
              <a:latin typeface="Arial"/>
            </a:endParaRPr>
          </a:p>
        </p:txBody>
      </p:sp>
      <p:sp>
        <p:nvSpPr>
          <p:cNvPr id="277" name="CustomShape 2"/>
          <p:cNvSpPr/>
          <p:nvPr/>
        </p:nvSpPr>
        <p:spPr>
          <a:xfrm>
            <a:off x="1188720" y="1371600"/>
            <a:ext cx="8207280" cy="1347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Notes: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(1) There is no reason to enter your callsign/4. The log header already states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your location.</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(2) The correct method to enter someone working in a foreign state is shown.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CustomShape 1"/>
          <p:cNvSpPr/>
          <p:nvPr/>
        </p:nvSpPr>
        <p:spPr>
          <a:xfrm>
            <a:off x="665280" y="822960"/>
            <a:ext cx="8847360" cy="434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QSO: 21018 CW 2023-03-18 1813 A9XX     0321 LDN    KC1XX  0227   </a:t>
            </a:r>
            <a:endParaRPr b="0" lang="en-US" sz="1800" spc="-1" strike="noStrike">
              <a:solidFill>
                <a:srgbClr val="000000"/>
              </a:solidFill>
              <a:latin typeface="Arial"/>
            </a:endParaRPr>
          </a:p>
        </p:txBody>
      </p:sp>
      <p:sp>
        <p:nvSpPr>
          <p:cNvPr id="279" name="CustomShape 2"/>
          <p:cNvSpPr/>
          <p:nvPr/>
        </p:nvSpPr>
        <p:spPr>
          <a:xfrm>
            <a:off x="1188720" y="1371600"/>
            <a:ext cx="8207280" cy="1603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Notes: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(1) What is wrong with this QSO: record?</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665280" y="822960"/>
            <a:ext cx="8847360" cy="434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QSO: 21018 CW 2023-03-18 1813 A9XX</a:t>
            </a:r>
            <a:r>
              <a:rPr b="1" lang="en-US" sz="1800" spc="-1" strike="noStrike">
                <a:solidFill>
                  <a:srgbClr val="000000"/>
                </a:solidFill>
                <a:latin typeface="Arial"/>
                <a:ea typeface="DejaVu Sans"/>
              </a:rPr>
              <a:t> </a:t>
            </a:r>
            <a:r>
              <a:rPr b="0" lang="en-US" sz="1800" spc="-1" strike="noStrike">
                <a:solidFill>
                  <a:srgbClr val="000000"/>
                </a:solidFill>
                <a:latin typeface="Arial"/>
                <a:ea typeface="DejaVu Sans"/>
              </a:rPr>
              <a:t>    0321 LDN    KC1XX  0227 </a:t>
            </a:r>
            <a:r>
              <a:rPr b="0" lang="en-US" sz="1800" spc="-1" strike="noStrike">
                <a:solidFill>
                  <a:srgbClr val="ff0000"/>
                </a:solidFill>
                <a:latin typeface="Arial"/>
                <a:ea typeface="DejaVu Sans"/>
              </a:rPr>
              <a:t>QTH  </a:t>
            </a:r>
            <a:r>
              <a:rPr b="0" lang="en-US" sz="1800" spc="-1" strike="noStrike">
                <a:solidFill>
                  <a:srgbClr val="000000"/>
                </a:solidFill>
                <a:latin typeface="Arial"/>
                <a:ea typeface="DejaVu Sans"/>
              </a:rPr>
              <a:t> </a:t>
            </a:r>
            <a:endParaRPr b="0" lang="en-US" sz="1800" spc="-1" strike="noStrike">
              <a:solidFill>
                <a:srgbClr val="000000"/>
              </a:solidFill>
              <a:latin typeface="Arial"/>
            </a:endParaRPr>
          </a:p>
        </p:txBody>
      </p:sp>
      <p:sp>
        <p:nvSpPr>
          <p:cNvPr id="281" name="CustomShape 2"/>
          <p:cNvSpPr/>
          <p:nvPr/>
        </p:nvSpPr>
        <p:spPr>
          <a:xfrm>
            <a:off x="1188720" y="1371600"/>
            <a:ext cx="8207280" cy="1603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Notes: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(1) What is wrong with this QSO: record?</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(2) The qth column is missing</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1188720" y="274320"/>
            <a:ext cx="8207280" cy="5281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Notes: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Last year there were a total of  70,379 QSOs.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Scoring Data For All Logs: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Score = Claimed Score  187  logs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Score &gt; Claimed Score   222 logs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Score &lt; Claimed Score   161 logs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570 eLogs Received</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800" spc="-1" strike="noStrike">
                <a:solidFill>
                  <a:srgbClr val="000000"/>
                </a:solidFill>
                <a:latin typeface="Arial"/>
                <a:ea typeface="DejaVu Sans"/>
              </a:rPr>
              <a:t>                    </a:t>
            </a:r>
            <a:r>
              <a:rPr b="1" lang="en-US" sz="2800" spc="-1" strike="noStrike">
                <a:solidFill>
                  <a:srgbClr val="ff0000"/>
                </a:solidFill>
                <a:latin typeface="Arial"/>
                <a:ea typeface="DejaVu Sans"/>
              </a:rPr>
              <a:t>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397080" y="717120"/>
            <a:ext cx="9370080" cy="3132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LOG ERRORS:</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Duplicate Records   389 QSO records (Not scored)</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Invalid Callsign        396 QSO records (Lower score)</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wrong Other QTH     64  QSO records (Lower score)</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*Callsign Mismatch   1  log</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0" lang="en-US" sz="2400" spc="-1" strike="noStrike">
                <a:solidFill>
                  <a:srgbClr val="000000"/>
                </a:solidFill>
                <a:latin typeface="Arial"/>
                <a:ea typeface="DejaVu Sans"/>
              </a:rPr>
              <a:t>(QSO record callsigns do not match header callsign)</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Virginia QSO Party Mission</a:t>
            </a:r>
            <a:endParaRPr b="0" lang="en-US" sz="4400" spc="-1" strike="noStrike">
              <a:solidFill>
                <a:srgbClr val="000000"/>
              </a:solidFill>
              <a:latin typeface="Arial"/>
            </a:endParaRPr>
          </a:p>
        </p:txBody>
      </p:sp>
      <p:sp>
        <p:nvSpPr>
          <p:cNvPr id="187" name="CustomShape 2"/>
          <p:cNvSpPr/>
          <p:nvPr/>
        </p:nvSpPr>
        <p:spPr>
          <a:xfrm>
            <a:off x="504000" y="1434600"/>
            <a:ext cx="9049320" cy="32659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3200" spc="-1" strike="noStrike">
                <a:solidFill>
                  <a:srgbClr val="000000"/>
                </a:solidFill>
                <a:latin typeface="Arial"/>
                <a:ea typeface="DejaVu Sans"/>
              </a:rPr>
              <a:t>Enable participants to have an enjoyable experience and get the highest possible scores.</a:t>
            </a:r>
            <a:endParaRPr b="0" lang="en-US" sz="3200" spc="-1" strike="noStrike">
              <a:solidFill>
                <a:srgbClr val="000000"/>
              </a:solidFill>
              <a:latin typeface="Arial"/>
            </a:endParaRPr>
          </a:p>
          <a:p>
            <a:pPr algn="ctr">
              <a:lnSpc>
                <a:spcPct val="100000"/>
              </a:lnSpc>
            </a:pPr>
            <a:endParaRPr b="0" lang="en-US" sz="3200" spc="-1" strike="noStrike">
              <a:solidFill>
                <a:srgbClr val="000000"/>
              </a:solidFill>
              <a:latin typeface="Arial"/>
            </a:endParaRPr>
          </a:p>
          <a:p>
            <a:pPr algn="ctr">
              <a:lnSpc>
                <a:spcPct val="100000"/>
              </a:lnSpc>
            </a:pPr>
            <a:r>
              <a:rPr b="0" lang="en-US" sz="3200" spc="-1" strike="noStrike">
                <a:solidFill>
                  <a:srgbClr val="000000"/>
                </a:solidFill>
                <a:latin typeface="Arial"/>
                <a:ea typeface="DejaVu Sans"/>
              </a:rPr>
              <a:t>Therefore, the log scoring process is in line with what the majority of participants put into their logs, and what the QSO Party committee wants.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
          <p:cNvSpPr/>
          <p:nvPr/>
        </p:nvSpPr>
        <p:spPr>
          <a:xfrm>
            <a:off x="685800" y="457200"/>
            <a:ext cx="2971440" cy="685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ndParaRPr>
          </a:p>
        </p:txBody>
      </p:sp>
      <p:sp>
        <p:nvSpPr>
          <p:cNvPr id="285" name=""/>
          <p:cNvSpPr/>
          <p:nvPr/>
        </p:nvSpPr>
        <p:spPr>
          <a:xfrm>
            <a:off x="1634400" y="1143000"/>
            <a:ext cx="8213400" cy="1752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rPr>
              <a:t>N4YCK</a:t>
            </a:r>
            <a:r>
              <a:rPr b="0" lang="en-US" sz="1800" spc="-1" strike="noStrike">
                <a:solidFill>
                  <a:srgbClr val="000000"/>
                </a:solidFill>
                <a:latin typeface="Arial"/>
              </a:rPr>
              <a:t>	</a:t>
            </a:r>
            <a:r>
              <a:rPr b="0" lang="en-US" sz="1800" spc="-1" strike="noStrike">
                <a:solidFill>
                  <a:srgbClr val="000000"/>
                </a:solidFill>
                <a:latin typeface="Arial"/>
              </a:rPr>
              <a:t>	</a:t>
            </a:r>
            <a:r>
              <a:rPr b="0" lang="en-US" sz="1800" spc="-1" strike="noStrike">
                <a:solidFill>
                  <a:srgbClr val="000000"/>
                </a:solidFill>
                <a:latin typeface="Arial"/>
              </a:rPr>
              <a:t>KN4YCK</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rPr>
              <a:t>WA1AXY</a:t>
            </a:r>
            <a:r>
              <a:rPr b="0" lang="en-US" sz="1800" spc="-1" strike="noStrike">
                <a:solidFill>
                  <a:srgbClr val="000000"/>
                </a:solidFill>
                <a:latin typeface="Arial"/>
              </a:rPr>
              <a:t>	</a:t>
            </a:r>
            <a:r>
              <a:rPr b="0" lang="en-US" sz="1800" spc="-1" strike="noStrike">
                <a:solidFill>
                  <a:srgbClr val="000000"/>
                </a:solidFill>
                <a:latin typeface="Arial"/>
              </a:rPr>
              <a:t>WA1AYY</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rPr>
              <a:t>WB4SRS</a:t>
            </a:r>
            <a:r>
              <a:rPr b="0" lang="en-US" sz="1800" spc="-1" strike="noStrike">
                <a:solidFill>
                  <a:srgbClr val="000000"/>
                </a:solidFill>
                <a:latin typeface="Arial"/>
              </a:rPr>
              <a:t>	</a:t>
            </a:r>
            <a:r>
              <a:rPr b="0" lang="en-US" sz="1800" spc="-1" strike="noStrike">
                <a:solidFill>
                  <a:srgbClr val="000000"/>
                </a:solidFill>
                <a:latin typeface="Arial"/>
              </a:rPr>
              <a:t>WB4SSR</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rPr>
              <a:t>N4BVG</a:t>
            </a:r>
            <a:r>
              <a:rPr b="0" lang="en-US" sz="1800" spc="-1" strike="noStrike">
                <a:solidFill>
                  <a:srgbClr val="000000"/>
                </a:solidFill>
                <a:latin typeface="Arial"/>
              </a:rPr>
              <a:t>	</a:t>
            </a:r>
            <a:r>
              <a:rPr b="0" lang="en-US" sz="1800" spc="-1" strike="noStrike">
                <a:solidFill>
                  <a:srgbClr val="000000"/>
                </a:solidFill>
                <a:latin typeface="Arial"/>
              </a:rPr>
              <a:t>	</a:t>
            </a:r>
            <a:r>
              <a:rPr b="0" lang="en-US" sz="1800" spc="-1" strike="noStrike">
                <a:solidFill>
                  <a:srgbClr val="000000"/>
                </a:solidFill>
                <a:latin typeface="Arial"/>
              </a:rPr>
              <a:t>KN4BVG</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rPr>
              <a:t>K34WMF</a:t>
            </a:r>
            <a:r>
              <a:rPr b="0" lang="en-US" sz="1800" spc="-1" strike="noStrike">
                <a:solidFill>
                  <a:srgbClr val="000000"/>
                </a:solidFill>
                <a:latin typeface="Arial"/>
              </a:rPr>
              <a:t>	</a:t>
            </a:r>
            <a:r>
              <a:rPr b="0" lang="en-US" sz="1800" spc="-1" strike="noStrike">
                <a:solidFill>
                  <a:srgbClr val="000000"/>
                </a:solidFill>
                <a:latin typeface="Arial"/>
              </a:rPr>
              <a:t>K4WMF</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rPr>
              <a:t>Many other callsigns had no possible match in the fcculs database</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286" name=""/>
          <p:cNvSpPr/>
          <p:nvPr/>
        </p:nvSpPr>
        <p:spPr>
          <a:xfrm>
            <a:off x="1600200" y="797040"/>
            <a:ext cx="4343040" cy="345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US" sz="1800" spc="-1" strike="noStrike">
                <a:solidFill>
                  <a:srgbClr val="000000"/>
                </a:solidFill>
                <a:latin typeface="Arial"/>
              </a:rPr>
              <a:t>Invalid Call</a:t>
            </a:r>
            <a:r>
              <a:rPr b="1" i="1" lang="en-US" sz="1800" spc="-1" strike="noStrike">
                <a:solidFill>
                  <a:srgbClr val="000000"/>
                </a:solidFill>
                <a:latin typeface="Arial"/>
              </a:rPr>
              <a:t>	</a:t>
            </a:r>
            <a:r>
              <a:rPr b="1" i="1" lang="en-US" sz="1800" spc="-1" strike="noStrike">
                <a:solidFill>
                  <a:srgbClr val="000000"/>
                </a:solidFill>
                <a:latin typeface="Arial"/>
              </a:rPr>
              <a:t>Possible Call</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
          <p:cNvSpPr/>
          <p:nvPr/>
        </p:nvSpPr>
        <p:spPr>
          <a:xfrm>
            <a:off x="734760" y="389160"/>
            <a:ext cx="2963520" cy="4945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158466"/>
                </a:solidFill>
                <a:latin typeface="Arial"/>
                <a:ea typeface="DejaVu Sans"/>
              </a:rPr>
              <a:t>NumQso</a:t>
            </a:r>
            <a:r>
              <a:rPr b="0" lang="en-US" sz="1800" spc="-1" strike="noStrike">
                <a:solidFill>
                  <a:srgbClr val="158466"/>
                </a:solidFill>
                <a:latin typeface="Arial"/>
                <a:ea typeface="DejaVu Sans"/>
              </a:rPr>
              <a:t>	</a:t>
            </a:r>
            <a:r>
              <a:rPr b="0" lang="en-US" sz="1800" spc="-1" strike="noStrike">
                <a:solidFill>
                  <a:srgbClr val="158466"/>
                </a:solidFill>
                <a:latin typeface="Arial"/>
                <a:ea typeface="DejaVu Sans"/>
              </a:rPr>
              <a:t>70379</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ff0000"/>
                </a:solidFill>
                <a:latin typeface="Arial"/>
                <a:ea typeface="DejaVu Sans"/>
              </a:rPr>
              <a:t>Counties</a:t>
            </a: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42629</a:t>
            </a:r>
            <a:endParaRPr b="0" lang="en-US" sz="1800" spc="-1" strike="noStrike">
              <a:solidFill>
                <a:srgbClr val="000000"/>
              </a:solidFill>
              <a:latin typeface="Arial"/>
            </a:endParaRPr>
          </a:p>
          <a:p>
            <a:pPr>
              <a:lnSpc>
                <a:spcPct val="100000"/>
              </a:lnSpc>
            </a:pP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States</a:t>
            </a: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24601</a:t>
            </a:r>
            <a:endParaRPr b="0" lang="en-US" sz="1800" spc="-1" strike="noStrike">
              <a:solidFill>
                <a:srgbClr val="000000"/>
              </a:solidFill>
              <a:latin typeface="Arial"/>
            </a:endParaRPr>
          </a:p>
          <a:p>
            <a:pPr>
              <a:lnSpc>
                <a:spcPct val="100000"/>
              </a:lnSpc>
            </a:pP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Provinces</a:t>
            </a: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1229</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ff0000"/>
                </a:solidFill>
                <a:latin typeface="Arial"/>
                <a:ea typeface="DejaVu Sans"/>
              </a:rPr>
              <a:t>dx</a:t>
            </a: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	</a:t>
            </a:r>
            <a:r>
              <a:rPr b="0" lang="en-US" sz="1800" spc="-1" strike="noStrike">
                <a:solidFill>
                  <a:srgbClr val="ff0000"/>
                </a:solidFill>
                <a:latin typeface="Arial"/>
                <a:ea typeface="DejaVu Sans"/>
              </a:rPr>
              <a:t>1920</a:t>
            </a:r>
            <a:endParaRPr b="0" lang="en-US" sz="1800" spc="-1" strike="noStrike">
              <a:solidFill>
                <a:srgbClr val="000000"/>
              </a:solidFill>
              <a:latin typeface="Arial"/>
            </a:endParaRPr>
          </a:p>
          <a:p>
            <a:pPr>
              <a:lnSpc>
                <a:spcPct val="100000"/>
              </a:lnSpc>
            </a:pP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cw</a:t>
            </a: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28972</a:t>
            </a:r>
            <a:endParaRPr b="0" lang="en-US" sz="1800" spc="-1" strike="noStrike">
              <a:solidFill>
                <a:srgbClr val="000000"/>
              </a:solidFill>
              <a:latin typeface="Arial"/>
            </a:endParaRPr>
          </a:p>
          <a:p>
            <a:pPr>
              <a:lnSpc>
                <a:spcPct val="100000"/>
              </a:lnSpc>
            </a:pP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ph</a:t>
            </a: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41179</a:t>
            </a:r>
            <a:endParaRPr b="0" lang="en-US" sz="1800" spc="-1" strike="noStrike">
              <a:solidFill>
                <a:srgbClr val="000000"/>
              </a:solidFill>
              <a:latin typeface="Arial"/>
            </a:endParaRPr>
          </a:p>
          <a:p>
            <a:pPr>
              <a:lnSpc>
                <a:spcPct val="100000"/>
              </a:lnSpc>
            </a:pP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dg</a:t>
            </a: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	</a:t>
            </a:r>
            <a:r>
              <a:rPr b="0" lang="en-US" sz="1800" spc="-1" strike="noStrike">
                <a:solidFill>
                  <a:srgbClr val="2a6099"/>
                </a:solidFill>
                <a:latin typeface="Arial"/>
                <a:ea typeface="DejaVu Sans"/>
              </a:rPr>
              <a:t>228</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a933"/>
                </a:solidFill>
                <a:latin typeface="Arial"/>
                <a:ea typeface="DejaVu Sans"/>
              </a:rPr>
              <a:t>Fixed</a:t>
            </a:r>
            <a:r>
              <a:rPr b="0" lang="en-US" sz="1800" spc="-1" strike="noStrike">
                <a:solidFill>
                  <a:srgbClr val="00a933"/>
                </a:solidFill>
                <a:latin typeface="Arial"/>
                <a:ea typeface="DejaVu Sans"/>
              </a:rPr>
              <a:t>	</a:t>
            </a:r>
            <a:r>
              <a:rPr b="0" lang="en-US" sz="1800" spc="-1" strike="noStrike">
                <a:solidFill>
                  <a:srgbClr val="00a933"/>
                </a:solidFill>
                <a:latin typeface="Arial"/>
                <a:ea typeface="DejaVu Sans"/>
              </a:rPr>
              <a:t>	</a:t>
            </a:r>
            <a:r>
              <a:rPr b="0" lang="en-US" sz="1800" spc="-1" strike="noStrike">
                <a:solidFill>
                  <a:srgbClr val="00a933"/>
                </a:solidFill>
                <a:latin typeface="Arial"/>
                <a:ea typeface="DejaVu Sans"/>
              </a:rPr>
              <a:t>64918</a:t>
            </a:r>
            <a:endParaRPr b="0" lang="en-US" sz="1800" spc="-1" strike="noStrike">
              <a:solidFill>
                <a:srgbClr val="000000"/>
              </a:solidFill>
              <a:latin typeface="Arial"/>
            </a:endParaRPr>
          </a:p>
          <a:p>
            <a:pPr>
              <a:lnSpc>
                <a:spcPct val="100000"/>
              </a:lnSpc>
            </a:pPr>
            <a:r>
              <a:rPr b="0" lang="en-US" sz="1800" spc="-1" strike="noStrike">
                <a:solidFill>
                  <a:srgbClr val="00a933"/>
                </a:solidFill>
                <a:latin typeface="Arial"/>
                <a:ea typeface="DejaVu Sans"/>
              </a:rPr>
              <a:t>    </a:t>
            </a:r>
            <a:r>
              <a:rPr b="0" lang="en-US" sz="1800" spc="-1" strike="noStrike">
                <a:solidFill>
                  <a:srgbClr val="00a933"/>
                </a:solidFill>
                <a:latin typeface="Arial"/>
                <a:ea typeface="DejaVu Sans"/>
              </a:rPr>
              <a:t>Mobile</a:t>
            </a:r>
            <a:r>
              <a:rPr b="0" lang="en-US" sz="1800" spc="-1" strike="noStrike">
                <a:solidFill>
                  <a:srgbClr val="00a933"/>
                </a:solidFill>
                <a:latin typeface="Arial"/>
                <a:ea typeface="DejaVu Sans"/>
              </a:rPr>
              <a:t>	</a:t>
            </a:r>
            <a:r>
              <a:rPr b="0" lang="en-US" sz="1800" spc="-1" strike="noStrike">
                <a:solidFill>
                  <a:srgbClr val="00a933"/>
                </a:solidFill>
                <a:latin typeface="Arial"/>
                <a:ea typeface="DejaVu Sans"/>
              </a:rPr>
              <a:t>5461</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Times New Roman"/>
                <a:ea typeface="DejaVu Sans"/>
              </a:rPr>
              <a:t>80M</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7090</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40M</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37857</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20M</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18730</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15M</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2764</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10M</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1192</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2M</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1505</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220</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301</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440</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	</a:t>
            </a:r>
            <a:r>
              <a:rPr b="0" lang="en-US" sz="1800" spc="-1" strike="noStrike">
                <a:solidFill>
                  <a:srgbClr val="000000"/>
                </a:solidFill>
                <a:latin typeface="Times New Roman"/>
                <a:ea typeface="DejaVu Sans"/>
              </a:rPr>
              <a:t>698</a:t>
            </a:r>
            <a:endParaRPr b="0" lang="en-US" sz="1800" spc="-1" strike="noStrike">
              <a:solidFill>
                <a:srgbClr val="000000"/>
              </a:solidFill>
              <a:latin typeface="Arial"/>
            </a:endParaRPr>
          </a:p>
        </p:txBody>
      </p:sp>
      <p:sp>
        <p:nvSpPr>
          <p:cNvPr id="288" name=""/>
          <p:cNvSpPr/>
          <p:nvPr/>
        </p:nvSpPr>
        <p:spPr>
          <a:xfrm>
            <a:off x="3733200" y="397800"/>
            <a:ext cx="3649680" cy="762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2025 Number of QSOs</a:t>
            </a:r>
            <a:endParaRPr b="0" lang="en-US" sz="2400" spc="-1" strike="noStrike">
              <a:solidFill>
                <a:srgbClr val="000000"/>
              </a:solidFill>
              <a:latin typeface="Arial"/>
            </a:endParaRPr>
          </a:p>
        </p:txBody>
      </p:sp>
      <p:sp>
        <p:nvSpPr>
          <p:cNvPr id="289" name=""/>
          <p:cNvSpPr/>
          <p:nvPr/>
        </p:nvSpPr>
        <p:spPr>
          <a:xfrm>
            <a:off x="6782400" y="3655440"/>
            <a:ext cx="2512440" cy="1601280"/>
          </a:xfrm>
          <a:prstGeom prst="rect">
            <a:avLst/>
          </a:prstGeom>
          <a:noFill/>
          <a:ln w="18360">
            <a:solidFill>
              <a:srgbClr val="000000"/>
            </a:solidFill>
            <a:round/>
          </a:ln>
        </p:spPr>
        <p:style>
          <a:lnRef idx="0"/>
          <a:fillRef idx="0"/>
          <a:effectRef idx="0"/>
          <a:fontRef idx="minor"/>
        </p:style>
        <p:txBody>
          <a:bodyPr lIns="99000" rIns="99000" tIns="54000" bIns="54000" anchor="t">
            <a:noAutofit/>
          </a:bodyPr>
          <a:p>
            <a:pPr algn="ctr">
              <a:lnSpc>
                <a:spcPct val="100000"/>
              </a:lnSpc>
            </a:pPr>
            <a:r>
              <a:rPr b="1" i="1" lang="en-US" sz="1800" spc="-1" strike="noStrike">
                <a:solidFill>
                  <a:srgbClr val="000000"/>
                </a:solidFill>
                <a:latin typeface="Arial"/>
                <a:ea typeface="DejaVu Sans"/>
              </a:rPr>
              <a:t>Transmitter Power</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QRP</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29</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LOW</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413</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HIGH</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128</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
          <p:cNvSpPr/>
          <p:nvPr/>
        </p:nvSpPr>
        <p:spPr>
          <a:xfrm>
            <a:off x="300240" y="1541160"/>
            <a:ext cx="9286560" cy="1850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WU4G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1 St  High QRP  Scored 109080 Points, Contacted 64 Virginia Counties &amp; Cities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N4RP</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2 Nd High QRP  Scored   85269 Points, Contacted 98 Virginia Counties &amp; Cities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K2PI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3 Rd High QRP  Scored   24991 Points, Contacted 35 Virginia Counties &amp; Cities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WR4I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4 Th  High QRP  Scored   22360 Points, Contacted 35 Virginia Counties &amp; Cities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K2YG</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5 Th  High QRP  Scored   18774 Points, Contacted 63 Virginia Counties &amp; Cities</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NI8W</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6 Th  High QRP  Scored   10812 Points, Contacted 51 Virginia Counties &amp; Cities</a:t>
            </a:r>
            <a:endParaRPr b="0" lang="en-US" sz="1800" spc="-1" strike="noStrike">
              <a:solidFill>
                <a:srgbClr val="000000"/>
              </a:solidFill>
              <a:latin typeface="Arial"/>
            </a:endParaRPr>
          </a:p>
          <a:p>
            <a:pPr>
              <a:lnSpc>
                <a:spcPct val="100000"/>
              </a:lnSpc>
            </a:pPr>
            <a:endParaRPr b="0" lang="en-US" sz="1600" spc="-1" strike="noStrike">
              <a:solidFill>
                <a:srgbClr val="000000"/>
              </a:solidFill>
              <a:latin typeface="Arial"/>
            </a:endParaRPr>
          </a:p>
        </p:txBody>
      </p:sp>
      <p:sp>
        <p:nvSpPr>
          <p:cNvPr id="291" name=""/>
          <p:cNvSpPr/>
          <p:nvPr/>
        </p:nvSpPr>
        <p:spPr>
          <a:xfrm>
            <a:off x="2332800" y="565200"/>
            <a:ext cx="5027400" cy="684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i="1" lang="en-US" sz="1800" spc="-1" strike="noStrike">
                <a:solidFill>
                  <a:srgbClr val="000000"/>
                </a:solidFill>
                <a:latin typeface="Arial"/>
                <a:ea typeface="DejaVu Sans"/>
              </a:rPr>
              <a:t>Some QRP Scores Were Very High</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CustomShape 1"/>
          <p:cNvSpPr/>
          <p:nvPr/>
        </p:nvSpPr>
        <p:spPr>
          <a:xfrm>
            <a:off x="5691240" y="182880"/>
            <a:ext cx="4370040" cy="126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800" spc="-1" strike="noStrike">
                <a:solidFill>
                  <a:srgbClr val="000000"/>
                </a:solidFill>
                <a:latin typeface="Arial"/>
                <a:ea typeface="DejaVu Sans"/>
              </a:rPr>
              <a:t>Some Counties with the fewest contacts last year.</a:t>
            </a:r>
            <a:endParaRPr b="0" lang="en-US" sz="2800" spc="-1" strike="noStrike">
              <a:solidFill>
                <a:srgbClr val="000000"/>
              </a:solidFill>
              <a:latin typeface="Arial"/>
            </a:endParaRPr>
          </a:p>
        </p:txBody>
      </p:sp>
      <p:sp>
        <p:nvSpPr>
          <p:cNvPr id="293" name="CustomShape 2"/>
          <p:cNvSpPr/>
          <p:nvPr/>
        </p:nvSpPr>
        <p:spPr>
          <a:xfrm>
            <a:off x="822960" y="104040"/>
            <a:ext cx="4518720" cy="5363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pic>
        <p:nvPicPr>
          <p:cNvPr id="294" name="" descr=""/>
          <p:cNvPicPr/>
          <p:nvPr/>
        </p:nvPicPr>
        <p:blipFill>
          <a:blip r:embed="rId1"/>
          <a:stretch/>
        </p:blipFill>
        <p:spPr>
          <a:xfrm>
            <a:off x="491760" y="228600"/>
            <a:ext cx="2995920" cy="5204880"/>
          </a:xfrm>
          <a:prstGeom prst="rect">
            <a:avLst/>
          </a:prstGeom>
          <a:ln w="0">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5691240" y="182880"/>
            <a:ext cx="4370040" cy="126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800" spc="-1" strike="noStrike">
                <a:solidFill>
                  <a:srgbClr val="000000"/>
                </a:solidFill>
                <a:latin typeface="Arial"/>
                <a:ea typeface="DejaVu Sans"/>
              </a:rPr>
              <a:t>Some Counties with the most contacts last year.</a:t>
            </a:r>
            <a:endParaRPr b="0" lang="en-US" sz="2800" spc="-1" strike="noStrike">
              <a:solidFill>
                <a:srgbClr val="000000"/>
              </a:solidFill>
              <a:latin typeface="Arial"/>
            </a:endParaRPr>
          </a:p>
        </p:txBody>
      </p:sp>
      <p:sp>
        <p:nvSpPr>
          <p:cNvPr id="296" name="CustomShape 2"/>
          <p:cNvSpPr/>
          <p:nvPr/>
        </p:nvSpPr>
        <p:spPr>
          <a:xfrm>
            <a:off x="640080" y="232200"/>
            <a:ext cx="4003920" cy="5600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pic>
        <p:nvPicPr>
          <p:cNvPr id="297" name="" descr=""/>
          <p:cNvPicPr/>
          <p:nvPr/>
        </p:nvPicPr>
        <p:blipFill>
          <a:blip r:embed="rId1"/>
          <a:stretch/>
        </p:blipFill>
        <p:spPr>
          <a:xfrm>
            <a:off x="405000" y="232200"/>
            <a:ext cx="3015720" cy="5020920"/>
          </a:xfrm>
          <a:prstGeom prst="rect">
            <a:avLst/>
          </a:prstGeom>
          <a:ln w="0">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8" name="" descr=""/>
          <p:cNvPicPr/>
          <p:nvPr/>
        </p:nvPicPr>
        <p:blipFill>
          <a:blip r:embed="rId1"/>
          <a:stretch/>
        </p:blipFill>
        <p:spPr>
          <a:xfrm>
            <a:off x="272160" y="742320"/>
            <a:ext cx="2576520" cy="4091760"/>
          </a:xfrm>
          <a:prstGeom prst="rect">
            <a:avLst/>
          </a:prstGeom>
          <a:ln w="0">
            <a:noFill/>
          </a:ln>
        </p:spPr>
      </p:pic>
      <p:sp>
        <p:nvSpPr>
          <p:cNvPr id="299" name=""/>
          <p:cNvSpPr/>
          <p:nvPr/>
        </p:nvSpPr>
        <p:spPr>
          <a:xfrm>
            <a:off x="3429000" y="685800"/>
            <a:ext cx="227880" cy="913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00" name=""/>
          <p:cNvSpPr/>
          <p:nvPr/>
        </p:nvSpPr>
        <p:spPr>
          <a:xfrm>
            <a:off x="2971800" y="685800"/>
            <a:ext cx="6628680" cy="2121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Arial"/>
                <a:ea typeface="Noto Sans CJK SC"/>
              </a:rPr>
              <a:t>This is a radioactive piece of military technology that belongs in a museum and I found it in a thrift store for $3.99. Coolest thrift ever! #thrift #ww2 #military #tech #thriftfinds</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1" lang="en-US" sz="1600" spc="-1" strike="noStrike">
                <a:solidFill>
                  <a:srgbClr val="000000"/>
                </a:solidFill>
                <a:latin typeface="Arial"/>
                <a:ea typeface="Noto Sans CJK SC"/>
              </a:rPr>
              <a:t>The VT-158, also known as the Zahl tube, was a vacuum tube invented by American physicist </a:t>
            </a:r>
            <a:r>
              <a:rPr b="1" lang="en-US" sz="1600" spc="-1" strike="noStrike" u="sng">
                <a:solidFill>
                  <a:srgbClr val="0000ff"/>
                </a:solidFill>
                <a:uFillTx/>
                <a:latin typeface="Arial"/>
                <a:ea typeface="Noto Sans CJK SC"/>
                <a:hlinkClick r:id="rId2"/>
              </a:rPr>
              <a:t>Harold A. Zahl</a:t>
            </a:r>
            <a:r>
              <a:rPr b="1" lang="en-US" sz="1600" spc="-1" strike="noStrike">
                <a:solidFill>
                  <a:srgbClr val="000000"/>
                </a:solidFill>
                <a:latin typeface="Arial"/>
                <a:ea typeface="Noto Sans CJK SC"/>
              </a:rPr>
              <a:t> in the 1930s and used during </a:t>
            </a:r>
            <a:r>
              <a:rPr b="1" lang="en-US" sz="1600" spc="-1" strike="noStrike" u="sng">
                <a:solidFill>
                  <a:srgbClr val="0000ff"/>
                </a:solidFill>
                <a:uFillTx/>
                <a:latin typeface="Arial"/>
                <a:ea typeface="Noto Sans CJK SC"/>
                <a:hlinkClick r:id="rId3"/>
              </a:rPr>
              <a:t>World War II</a:t>
            </a:r>
            <a:r>
              <a:rPr b="1" lang="en-US" sz="1600" spc="-1" strike="noStrike">
                <a:solidFill>
                  <a:srgbClr val="000000"/>
                </a:solidFill>
                <a:latin typeface="Arial"/>
                <a:ea typeface="Noto Sans CJK SC"/>
              </a:rPr>
              <a:t> and the </a:t>
            </a:r>
            <a:r>
              <a:rPr b="1" lang="en-US" sz="1600" spc="-1" strike="noStrike" u="sng">
                <a:solidFill>
                  <a:srgbClr val="0000ff"/>
                </a:solidFill>
                <a:uFillTx/>
                <a:latin typeface="Arial"/>
                <a:ea typeface="Noto Sans CJK SC"/>
                <a:hlinkClick r:id="rId4"/>
              </a:rPr>
              <a:t>Korean War</a:t>
            </a:r>
            <a:r>
              <a:rPr b="1" lang="en-US" sz="1600" spc="-1" strike="noStrike">
                <a:solidFill>
                  <a:srgbClr val="000000"/>
                </a:solidFill>
                <a:latin typeface="Arial"/>
                <a:ea typeface="Noto Sans CJK SC"/>
              </a:rPr>
              <a:t>. It allowed the </a:t>
            </a:r>
            <a:r>
              <a:rPr b="1" lang="en-US" sz="1600" spc="-1" strike="noStrike" u="sng">
                <a:solidFill>
                  <a:srgbClr val="0000ff"/>
                </a:solidFill>
                <a:uFillTx/>
                <a:latin typeface="Arial"/>
                <a:ea typeface="Noto Sans CJK SC"/>
                <a:hlinkClick r:id="rId5"/>
              </a:rPr>
              <a:t>radar</a:t>
            </a:r>
            <a:r>
              <a:rPr b="1" lang="en-US" sz="1600" spc="-1" strike="noStrike">
                <a:solidFill>
                  <a:srgbClr val="000000"/>
                </a:solidFill>
                <a:latin typeface="Arial"/>
                <a:ea typeface="Noto Sans CJK SC"/>
              </a:rPr>
              <a:t> technology at the time to detect low-flying planes by generating enough power to produce ultrahigh frequency energy.</a:t>
            </a:r>
            <a:r>
              <a:rPr b="0" lang="en-US" sz="1600" spc="-1" strike="noStrike">
                <a:solidFill>
                  <a:srgbClr val="000000"/>
                </a:solidFill>
                <a:latin typeface="Arial"/>
                <a:ea typeface="Noto Sans CJK SC"/>
              </a:rPr>
              <a:t> </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CustomShape 1"/>
          <p:cNvSpPr/>
          <p:nvPr/>
        </p:nvSpPr>
        <p:spPr>
          <a:xfrm>
            <a:off x="3108960" y="1005840"/>
            <a:ext cx="3735360" cy="1443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3200" spc="-1" strike="noStrike">
                <a:solidFill>
                  <a:srgbClr val="000000"/>
                </a:solidFill>
                <a:latin typeface="Arial"/>
                <a:ea typeface="DejaVu Sans"/>
              </a:rPr>
              <a:t>Virginia QSO Party</a:t>
            </a:r>
            <a:endParaRPr b="0" lang="en-US" sz="3200" spc="-1" strike="noStrike">
              <a:solidFill>
                <a:srgbClr val="000000"/>
              </a:solidFill>
              <a:latin typeface="Arial"/>
            </a:endParaRPr>
          </a:p>
          <a:p>
            <a:pPr>
              <a:lnSpc>
                <a:spcPct val="100000"/>
              </a:lnSpc>
            </a:pPr>
            <a:endParaRPr b="0" lang="en-US" sz="3200" spc="-1" strike="noStrike">
              <a:solidFill>
                <a:srgbClr val="000000"/>
              </a:solidFill>
              <a:latin typeface="Arial"/>
            </a:endParaRPr>
          </a:p>
          <a:p>
            <a:pPr algn="ctr">
              <a:lnSpc>
                <a:spcPct val="100000"/>
              </a:lnSpc>
            </a:pPr>
            <a:r>
              <a:rPr b="0" lang="en-US" sz="3200" spc="-1" strike="noStrike">
                <a:solidFill>
                  <a:srgbClr val="000000"/>
                </a:solidFill>
                <a:latin typeface="Arial"/>
                <a:ea typeface="DejaVu Sans"/>
              </a:rPr>
              <a:t>73</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504000" y="74160"/>
            <a:ext cx="9049320" cy="122796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000" spc="-1" strike="noStrike">
                <a:solidFill>
                  <a:srgbClr val="000000"/>
                </a:solidFill>
                <a:latin typeface="Arial"/>
                <a:ea typeface="DejaVu Sans"/>
              </a:rPr>
              <a:t>Virginia QSO Party Goal</a:t>
            </a:r>
            <a:endParaRPr b="0" lang="en-US" sz="4000" spc="-1" strike="noStrike">
              <a:solidFill>
                <a:srgbClr val="000000"/>
              </a:solidFill>
              <a:latin typeface="Arial"/>
            </a:endParaRPr>
          </a:p>
        </p:txBody>
      </p:sp>
      <p:sp>
        <p:nvSpPr>
          <p:cNvPr id="189" name="CustomShape 2"/>
          <p:cNvSpPr/>
          <p:nvPr/>
        </p:nvSpPr>
        <p:spPr>
          <a:xfrm>
            <a:off x="504000" y="1434600"/>
            <a:ext cx="9049320" cy="326592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2600" spc="-1" strike="noStrike">
                <a:solidFill>
                  <a:srgbClr val="000000"/>
                </a:solidFill>
                <a:latin typeface="Arial"/>
                <a:ea typeface="DejaVu Sans"/>
              </a:rPr>
              <a:t>Our goal is to beat PA and FL by having more participation in Virginia.</a:t>
            </a:r>
            <a:endParaRPr b="0" lang="en-US" sz="2600" spc="-1" strike="noStrike">
              <a:solidFill>
                <a:srgbClr val="000000"/>
              </a:solidFill>
              <a:latin typeface="Arial"/>
            </a:endParaRPr>
          </a:p>
          <a:p>
            <a:pPr algn="ctr">
              <a:lnSpc>
                <a:spcPct val="100000"/>
              </a:lnSpc>
            </a:pPr>
            <a:endParaRPr b="0" lang="en-US" sz="2600" spc="-1" strike="noStrike">
              <a:solidFill>
                <a:srgbClr val="000000"/>
              </a:solidFill>
              <a:latin typeface="Arial"/>
            </a:endParaRPr>
          </a:p>
          <a:p>
            <a:pPr algn="ctr">
              <a:lnSpc>
                <a:spcPct val="100000"/>
              </a:lnSpc>
            </a:pPr>
            <a:r>
              <a:rPr b="0" lang="en-US" sz="2600" spc="-1" strike="noStrike">
                <a:solidFill>
                  <a:srgbClr val="000000"/>
                </a:solidFill>
                <a:latin typeface="Arial"/>
                <a:ea typeface="DejaVu Sans"/>
              </a:rPr>
              <a:t>Last year PA received  683 logs and Virginia received 570 logs making Virginia the number 4 QSO party.</a:t>
            </a:r>
            <a:endParaRPr b="0" lang="en-US" sz="2600" spc="-1" strike="noStrike">
              <a:solidFill>
                <a:srgbClr val="000000"/>
              </a:solidFill>
              <a:latin typeface="Arial"/>
            </a:endParaRPr>
          </a:p>
          <a:p>
            <a:pPr algn="ctr">
              <a:lnSpc>
                <a:spcPct val="100000"/>
              </a:lnSpc>
            </a:pPr>
            <a:endParaRPr b="0" lang="en-US" sz="2600" spc="-1" strike="noStrike">
              <a:solidFill>
                <a:srgbClr val="000000"/>
              </a:solidFill>
              <a:latin typeface="Arial"/>
            </a:endParaRPr>
          </a:p>
          <a:p>
            <a:pPr algn="ctr">
              <a:lnSpc>
                <a:spcPct val="100000"/>
              </a:lnSpc>
            </a:pPr>
            <a:r>
              <a:rPr b="0" lang="en-US" sz="2600" spc="-1" strike="noStrike">
                <a:solidFill>
                  <a:srgbClr val="000000"/>
                </a:solidFill>
                <a:latin typeface="Arial"/>
                <a:ea typeface="DejaVu Sans"/>
              </a:rPr>
              <a:t>FL received 776 logs last year</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0" name="" descr=""/>
          <p:cNvPicPr/>
          <p:nvPr/>
        </p:nvPicPr>
        <p:blipFill>
          <a:blip r:embed="rId1"/>
          <a:stretch/>
        </p:blipFill>
        <p:spPr>
          <a:xfrm>
            <a:off x="1242000" y="694440"/>
            <a:ext cx="7615440" cy="42879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274320" y="3840480"/>
            <a:ext cx="7853040" cy="354960"/>
          </a:xfrm>
          <a:prstGeom prst="rect">
            <a:avLst/>
          </a:prstGeom>
          <a:solidFill>
            <a:srgbClr val="ffffff"/>
          </a:solid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192" name=""/>
          <p:cNvSpPr/>
          <p:nvPr/>
        </p:nvSpPr>
        <p:spPr>
          <a:xfrm>
            <a:off x="1600200" y="685800"/>
            <a:ext cx="6396480" cy="2804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There will be six 1 by 1 bonus stations that will spell LOVERS.  Each bonus station initial contact will be worth 50 points and stations that contact all six bonus stations will receive a special certificate. The six bonus stations will be:</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         </a:t>
            </a:r>
            <a:r>
              <a:rPr b="1" lang="en-US" sz="2400" spc="-1" strike="noStrike">
                <a:solidFill>
                  <a:srgbClr val="000000"/>
                </a:solidFill>
                <a:latin typeface="Arial"/>
                <a:ea typeface="DejaVu Sans"/>
              </a:rPr>
              <a:t> </a:t>
            </a:r>
            <a:r>
              <a:rPr b="1" lang="en-US" sz="2400" spc="-1" strike="noStrike">
                <a:solidFill>
                  <a:srgbClr val="000000"/>
                </a:solidFill>
                <a:latin typeface="Arial"/>
                <a:ea typeface="DejaVu Sans"/>
              </a:rPr>
              <a:t>K4L, K4O, K4V, K4E, K4R, K4S</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1097280" y="457200"/>
            <a:ext cx="8217000" cy="1900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3200" spc="-1" strike="noStrike">
                <a:solidFill>
                  <a:srgbClr val="000000"/>
                </a:solidFill>
                <a:latin typeface="Arial"/>
                <a:ea typeface="DejaVu Sans"/>
              </a:rPr>
              <a:t>Dates and Times</a:t>
            </a:r>
            <a:endParaRPr b="0" lang="en-US" sz="3200" spc="-1" strike="noStrike">
              <a:solidFill>
                <a:srgbClr val="000000"/>
              </a:solidFill>
              <a:latin typeface="Arial"/>
            </a:endParaRPr>
          </a:p>
          <a:p>
            <a:pPr>
              <a:lnSpc>
                <a:spcPct val="100000"/>
              </a:lnSpc>
            </a:pPr>
            <a:endParaRPr b="0" lang="en-US" sz="3200" spc="-1" strike="noStrike">
              <a:solidFill>
                <a:srgbClr val="000000"/>
              </a:solidFill>
              <a:latin typeface="Arial"/>
            </a:endParaRPr>
          </a:p>
          <a:p>
            <a:pPr>
              <a:lnSpc>
                <a:spcPct val="100000"/>
              </a:lnSpc>
            </a:pPr>
            <a:r>
              <a:rPr b="0" lang="en-US" sz="3200" spc="-1" strike="noStrike">
                <a:solidFill>
                  <a:srgbClr val="000000"/>
                </a:solidFill>
                <a:latin typeface="Arial"/>
                <a:ea typeface="DejaVu Sans"/>
              </a:rPr>
              <a:t>Saturday, 21 MAR 2026, 1400 to 0400 UTC</a:t>
            </a:r>
            <a:endParaRPr b="0" lang="en-US" sz="3200" spc="-1" strike="noStrike">
              <a:solidFill>
                <a:srgbClr val="000000"/>
              </a:solidFill>
              <a:latin typeface="Arial"/>
            </a:endParaRPr>
          </a:p>
          <a:p>
            <a:pPr>
              <a:lnSpc>
                <a:spcPct val="100000"/>
              </a:lnSpc>
            </a:pPr>
            <a:r>
              <a:rPr b="0" lang="en-US" sz="3200" spc="-1" strike="noStrike">
                <a:solidFill>
                  <a:srgbClr val="000000"/>
                </a:solidFill>
                <a:latin typeface="Arial"/>
                <a:ea typeface="DejaVu Sans"/>
              </a:rPr>
              <a:t>Sunday, 22 MAR 2026, 1200 to 2400 UTC</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1279</TotalTime>
  <Application>LibreOffice/24.2.7.2$Linux_X86_64 LibreOffice_project/420$Build-2</Application>
  <AppVersion>15.0000</AppVersion>
  <Words>2391</Words>
  <Paragraphs>436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2023-11-02T17:57:46Z</dcterms:created>
  <dc:creator/>
  <dc:description/>
  <dc:language>en-US</dc:language>
  <cp:lastModifiedBy/>
  <cp:lastPrinted>2024-10-23T06:43:19Z</cp:lastPrinted>
  <dcterms:modified xsi:type="dcterms:W3CDTF">2026-02-15T11:19:33Z</dcterms:modified>
  <cp:revision>436</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0</vt:i4>
  </property>
  <property fmtid="{D5CDD505-2E9C-101B-9397-08002B2CF9AE}" pid="7" name="PresentationFormat">
    <vt:lpwstr>Custom</vt:lpwstr>
  </property>
  <property fmtid="{D5CDD505-2E9C-101B-9397-08002B2CF9AE}" pid="8" name="ScaleCrop">
    <vt:bool>0</vt:bool>
  </property>
  <property fmtid="{D5CDD505-2E9C-101B-9397-08002B2CF9AE}" pid="9" name="ShareDoc">
    <vt:bool>0</vt:bool>
  </property>
  <property fmtid="{D5CDD505-2E9C-101B-9397-08002B2CF9AE}" pid="10" name="Slides">
    <vt:i4>48</vt:i4>
  </property>
</Properties>
</file>