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61" r:id="rId6"/>
    <p:sldId id="259" r:id="rId7"/>
    <p:sldId id="260" r:id="rId8"/>
    <p:sldId id="264" r:id="rId9"/>
    <p:sldId id="265" r:id="rId10"/>
    <p:sldId id="266" r:id="rId11"/>
    <p:sldId id="268" r:id="rId12"/>
  </p:sldIdLst>
  <p:sldSz cx="10080625" cy="5670550"/>
  <p:notesSz cx="7772400" cy="100584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1640" cy="946440"/>
          </a:xfrm>
          <a:prstGeom prst="rect">
            <a:avLst/>
          </a:prstGeom>
          <a:noFill/>
          <a:ln w="0">
            <a:noFill/>
          </a:ln>
        </p:spPr>
        <p:txBody>
          <a:bodyPr lIns="0" tIns="0" rIns="0" bIns="0" anchor="ctr">
            <a:noAutofit/>
          </a:bodyPr>
          <a:p>
            <a:pPr indent="0" algn="ctr">
              <a:buNone/>
            </a:pPr>
            <a:endParaRPr lang="en-US" sz="4400" b="0" strike="noStrike" spc="-1">
              <a:solidFill>
                <a:srgbClr val="000000"/>
              </a:solidFill>
              <a:latin typeface="Arial"/>
            </a:endParaRPr>
          </a:p>
        </p:txBody>
      </p:sp>
      <p:sp>
        <p:nvSpPr>
          <p:cNvPr id="6" name="PlaceHolder 2"/>
          <p:cNvSpPr>
            <a:spLocks noGrp="1"/>
          </p:cNvSpPr>
          <p:nvPr>
            <p:ph/>
          </p:nvPr>
        </p:nvSpPr>
        <p:spPr>
          <a:xfrm>
            <a:off x="504000" y="1326600"/>
            <a:ext cx="9071640" cy="3288240"/>
          </a:xfrm>
          <a:prstGeom prst="rect">
            <a:avLst/>
          </a:prstGeom>
          <a:noFill/>
          <a:ln w="0">
            <a:noFill/>
          </a:ln>
        </p:spPr>
        <p:txBody>
          <a:bodyPr lIns="0" tIns="0" rIns="0" bIns="0" anchor="t">
            <a:normAutofit/>
          </a:bodyPr>
          <a:p>
            <a:pPr indent="0">
              <a:spcBef>
                <a:spcPts val="1415"/>
              </a:spcBef>
              <a:buNone/>
            </a:pPr>
            <a:endParaRPr lang="en-US" sz="3200" b="0" strike="noStrike" spc="-1">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2" name="PlaceHolder 4"/>
          <p:cNvSpPr>
            <a:spLocks noGrp="1"/>
          </p:cNvSpPr>
          <p:nvPr>
            <p:ph type="sldNum" idx="3"/>
          </p:nvPr>
        </p:nvSpPr>
        <p:spPr/>
        <p:txBody>
          <a:bodyPr/>
          <a:p>
            <a:fld id="{4709AA4C-F4B5-4D72-9650-85466A665864}" type="slidenum">
              <a:rPr/>
            </a:fld>
            <a:endParaRPr/>
          </a:p>
        </p:txBody>
      </p:sp>
      <p:sp>
        <p:nvSpPr>
          <p:cNvPr id="3" name="PlaceHolder 5"/>
          <p:cNvSpPr>
            <a:spLocks noGrp="1"/>
          </p:cNvSpPr>
          <p:nvPr>
            <p:ph type="dt" idx="1"/>
          </p:nvPr>
        </p:nvSpPr>
        <p:spPr/>
        <p:txBody>
          <a:bodyPr/>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226080"/>
            <a:ext cx="9071640" cy="946440"/>
          </a:xfrm>
          <a:prstGeom prst="rect">
            <a:avLst/>
          </a:prstGeom>
          <a:noFill/>
          <a:ln w="0">
            <a:noFill/>
          </a:ln>
        </p:spPr>
        <p:txBody>
          <a:bodyPr lIns="0" tIns="0" rIns="0" bIns="0" anchor="ctr">
            <a:noAutofit/>
          </a:bodyPr>
          <a:p>
            <a:pPr indent="0" algn="ctr">
              <a:buNone/>
            </a:pPr>
            <a:endParaRPr lang="en-US" sz="4400" b="0" strike="noStrike" spc="-1">
              <a:solidFill>
                <a:srgbClr val="000000"/>
              </a:solidFill>
              <a:latin typeface="Arial"/>
            </a:endParaRPr>
          </a:p>
        </p:txBody>
      </p:sp>
      <p:sp>
        <p:nvSpPr>
          <p:cNvPr id="8" name="PlaceHolder 2"/>
          <p:cNvSpPr>
            <a:spLocks noGrp="1"/>
          </p:cNvSpPr>
          <p:nvPr>
            <p:ph type="subTitle"/>
          </p:nvPr>
        </p:nvSpPr>
        <p:spPr>
          <a:xfrm>
            <a:off x="504000" y="1326600"/>
            <a:ext cx="9071640" cy="3288240"/>
          </a:xfrm>
          <a:prstGeom prst="rect">
            <a:avLst/>
          </a:prstGeom>
          <a:noFill/>
          <a:ln w="0">
            <a:noFill/>
          </a:ln>
        </p:spPr>
        <p:txBody>
          <a:bodyPr lIns="0" tIns="0" rIns="0" bIns="0" anchor="ctr">
            <a:noAutofit/>
          </a:bodyPr>
          <a:p>
            <a:pPr indent="0" algn="ctr">
              <a:buNone/>
            </a:pPr>
            <a:endParaRPr lang="en-US" sz="3200" b="0" strike="noStrike" spc="-1">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D73FC006-0F80-4CB2-911E-001730DA649D}" type="slidenum">
              <a:rPr/>
            </a:fld>
            <a:endParaRPr/>
          </a:p>
        </p:txBody>
      </p:sp>
      <p:sp>
        <p:nvSpPr>
          <p:cNvPr id="6" name="PlaceHolder 5"/>
          <p:cNvSpPr>
            <a:spLocks noGrp="1"/>
          </p:cNvSpPr>
          <p:nvPr>
            <p:ph type="dt" idx="1"/>
          </p:nvPr>
        </p:nvSpPr>
        <p:spPr/>
        <p:txBody>
          <a:bodyPr/>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1640" cy="946440"/>
          </a:xfrm>
          <a:prstGeom prst="rect">
            <a:avLst/>
          </a:prstGeom>
          <a:noFill/>
          <a:ln w="0">
            <a:noFill/>
          </a:ln>
        </p:spPr>
        <p:txBody>
          <a:bodyPr lIns="0" tIns="0" rIns="0" bIns="0" anchor="ctr">
            <a:noAutofit/>
          </a:bodyPr>
          <a:p>
            <a:pPr indent="0" algn="ctr">
              <a:buNone/>
            </a:pPr>
            <a:r>
              <a:rPr lang="en-US" sz="4400" b="0" strike="noStrike" spc="-1">
                <a:solidFill>
                  <a:srgbClr val="000000"/>
                </a:solidFill>
                <a:latin typeface="Arial"/>
              </a:rPr>
              <a:t>Click to edit the title text format</a:t>
            </a:r>
            <a:endParaRPr lang="en-US" sz="4400" b="0" strike="noStrike" spc="-1">
              <a:solidFill>
                <a:srgbClr val="000000"/>
              </a:solidFill>
              <a:latin typeface="Arial"/>
            </a:endParaRPr>
          </a:p>
        </p:txBody>
      </p:sp>
      <p:sp>
        <p:nvSpPr>
          <p:cNvPr id="2" name="PlaceHolder 2"/>
          <p:cNvSpPr>
            <a:spLocks noGrp="1"/>
          </p:cNvSpPr>
          <p:nvPr>
            <p:ph type="body"/>
          </p:nvPr>
        </p:nvSpPr>
        <p:spPr>
          <a:xfrm>
            <a:off x="504000" y="1326600"/>
            <a:ext cx="9071640" cy="3288240"/>
          </a:xfrm>
          <a:prstGeom prst="rect">
            <a:avLst/>
          </a:prstGeom>
          <a:noFill/>
          <a:ln w="0">
            <a:noFill/>
          </a:ln>
        </p:spPr>
        <p:txBody>
          <a:bodyPr lIns="0" tIns="0" rIns="0" bIns="0" anchor="t">
            <a:normAutofit/>
          </a:bodyPr>
          <a:p>
            <a:pPr marL="431800" indent="-323850">
              <a:spcBef>
                <a:spcPts val="1415"/>
              </a:spcBef>
              <a:buClr>
                <a:srgbClr val="000000"/>
              </a:buClr>
              <a:buSzPct val="45000"/>
              <a:buFont typeface="Wingdings" panose="05000000000000000000" pitchFamily="2" charset="2"/>
              <a:buChar char=""/>
            </a:pPr>
            <a:r>
              <a:rPr lang="en-US" sz="3200" b="0" strike="noStrike" spc="-1">
                <a:solidFill>
                  <a:srgbClr val="000000"/>
                </a:solidFill>
                <a:latin typeface="Arial"/>
              </a:rPr>
              <a:t>Click to edit the outline text format</a:t>
            </a:r>
            <a:endParaRPr lang="en-US" sz="3200" b="0" strike="noStrike" spc="-1">
              <a:solidFill>
                <a:srgbClr val="000000"/>
              </a:solidFill>
              <a:latin typeface="Arial"/>
            </a:endParaRPr>
          </a:p>
          <a:p>
            <a:pPr marL="864235" lvl="1" indent="-323850">
              <a:spcBef>
                <a:spcPts val="1135"/>
              </a:spcBef>
              <a:buClr>
                <a:srgbClr val="000000"/>
              </a:buClr>
              <a:buSzPct val="75000"/>
              <a:buFont typeface="Symbol" charset="2"/>
              <a:buChar char=""/>
            </a:pPr>
            <a:r>
              <a:rPr lang="en-US" sz="2800" b="0" strike="noStrike" spc="-1">
                <a:solidFill>
                  <a:srgbClr val="000000"/>
                </a:solidFill>
                <a:latin typeface="Arial"/>
              </a:rPr>
              <a:t>Second Outline Level</a:t>
            </a:r>
            <a:endParaRPr lang="en-US" sz="2800" b="0" strike="noStrike" spc="-1">
              <a:solidFill>
                <a:srgbClr val="000000"/>
              </a:solidFill>
              <a:latin typeface="Arial"/>
            </a:endParaRPr>
          </a:p>
          <a:p>
            <a:pPr marL="1296035" lvl="2" indent="-288290">
              <a:spcBef>
                <a:spcPts val="850"/>
              </a:spcBef>
              <a:buClr>
                <a:srgbClr val="000000"/>
              </a:buClr>
              <a:buSzPct val="45000"/>
              <a:buFont typeface="Wingdings" panose="05000000000000000000" pitchFamily="2" charset="2"/>
              <a:buChar char=""/>
            </a:pPr>
            <a:r>
              <a:rPr lang="en-US" sz="2400" b="0" strike="noStrike" spc="-1">
                <a:solidFill>
                  <a:srgbClr val="000000"/>
                </a:solidFill>
                <a:latin typeface="Arial"/>
              </a:rPr>
              <a:t>Third Outline Level</a:t>
            </a:r>
            <a:endParaRPr lang="en-US" sz="2400" b="0" strike="noStrike" spc="-1">
              <a:solidFill>
                <a:srgbClr val="000000"/>
              </a:solidFill>
              <a:latin typeface="Arial"/>
            </a:endParaRPr>
          </a:p>
          <a:p>
            <a:pPr marL="1727835" lvl="3" indent="-215900">
              <a:spcBef>
                <a:spcPts val="565"/>
              </a:spcBef>
              <a:buClr>
                <a:srgbClr val="000000"/>
              </a:buClr>
              <a:buSzPct val="75000"/>
              <a:buFont typeface="Symbol" charset="2"/>
              <a:buChar char=""/>
            </a:pPr>
            <a:r>
              <a:rPr lang="en-US" sz="2000" b="0" strike="noStrike" spc="-1">
                <a:solidFill>
                  <a:srgbClr val="000000"/>
                </a:solidFill>
                <a:latin typeface="Arial"/>
              </a:rPr>
              <a:t>Fourth Outline Level</a:t>
            </a:r>
            <a:endParaRPr lang="en-US" sz="2000" b="0" strike="noStrike" spc="-1">
              <a:solidFill>
                <a:srgbClr val="000000"/>
              </a:solidFill>
              <a:latin typeface="Arial"/>
            </a:endParaRPr>
          </a:p>
          <a:p>
            <a:pPr marL="2160270" lvl="4" indent="-215900">
              <a:spcBef>
                <a:spcPts val="285"/>
              </a:spcBef>
              <a:buClr>
                <a:srgbClr val="000000"/>
              </a:buClr>
              <a:buSzPct val="45000"/>
              <a:buFont typeface="Wingdings" panose="05000000000000000000" pitchFamily="2" charset="2"/>
              <a:buChar char=""/>
            </a:pPr>
            <a:r>
              <a:rPr lang="en-US" sz="2000" b="0" strike="noStrike" spc="-1">
                <a:solidFill>
                  <a:srgbClr val="000000"/>
                </a:solidFill>
                <a:latin typeface="Arial"/>
              </a:rPr>
              <a:t>Fifth Outline Level</a:t>
            </a:r>
            <a:endParaRPr lang="en-US" sz="2000" b="0" strike="noStrike" spc="-1">
              <a:solidFill>
                <a:srgbClr val="000000"/>
              </a:solidFill>
              <a:latin typeface="Arial"/>
            </a:endParaRPr>
          </a:p>
          <a:p>
            <a:pPr marL="2592070" lvl="5" indent="-215900">
              <a:spcBef>
                <a:spcPts val="285"/>
              </a:spcBef>
              <a:buClr>
                <a:srgbClr val="000000"/>
              </a:buClr>
              <a:buSzPct val="45000"/>
              <a:buFont typeface="Wingdings" panose="05000000000000000000" pitchFamily="2" charset="2"/>
              <a:buChar char=""/>
            </a:pPr>
            <a:r>
              <a:rPr lang="en-US" sz="2000" b="0" strike="noStrike" spc="-1">
                <a:solidFill>
                  <a:srgbClr val="000000"/>
                </a:solidFill>
                <a:latin typeface="Arial"/>
              </a:rPr>
              <a:t>Sixth Outline Level</a:t>
            </a:r>
            <a:endParaRPr lang="en-US" sz="2000" b="0" strike="noStrike" spc="-1">
              <a:solidFill>
                <a:srgbClr val="000000"/>
              </a:solidFill>
              <a:latin typeface="Arial"/>
            </a:endParaRPr>
          </a:p>
          <a:p>
            <a:pPr marL="3023870" lvl="6" indent="-215900">
              <a:spcBef>
                <a:spcPts val="285"/>
              </a:spcBef>
              <a:buClr>
                <a:srgbClr val="000000"/>
              </a:buClr>
              <a:buSzPct val="45000"/>
              <a:buFont typeface="Wingdings" panose="05000000000000000000" pitchFamily="2" charset="2"/>
              <a:buChar char=""/>
            </a:pPr>
            <a:r>
              <a:rPr lang="en-US" sz="2000" b="0" strike="noStrike" spc="-1">
                <a:solidFill>
                  <a:srgbClr val="000000"/>
                </a:solidFill>
                <a:latin typeface="Arial"/>
              </a:rPr>
              <a:t>Seventh Outline Level</a:t>
            </a:r>
            <a:endParaRPr lang="en-US" sz="2000" b="0" strike="noStrike" spc="-1">
              <a:solidFill>
                <a:srgbClr val="000000"/>
              </a:solidFill>
              <a:latin typeface="Arial"/>
            </a:endParaRPr>
          </a:p>
        </p:txBody>
      </p:sp>
      <p:sp>
        <p:nvSpPr>
          <p:cNvPr id="3" name="PlaceHolder 3"/>
          <p:cNvSpPr>
            <a:spLocks noGrp="1"/>
          </p:cNvSpPr>
          <p:nvPr>
            <p:ph type="dt" idx="1"/>
          </p:nvPr>
        </p:nvSpPr>
        <p:spPr>
          <a:xfrm>
            <a:off x="504000" y="5165280"/>
            <a:ext cx="2348280" cy="390600"/>
          </a:xfrm>
          <a:prstGeom prst="rect">
            <a:avLst/>
          </a:prstGeom>
          <a:noFill/>
          <a:ln w="0">
            <a:noFill/>
          </a:ln>
        </p:spPr>
        <p:txBody>
          <a:bodyPr lIns="0" tIns="0" rIns="0" bIns="0" anchor="t">
            <a:noAutofit/>
          </a:bodyPr>
          <a:lstStyle>
            <a:lvl1pPr indent="0">
              <a:buNone/>
              <a:defRPr lang="en-US" sz="1400" b="0" strike="noStrike" spc="-1">
                <a:solidFill>
                  <a:srgbClr val="000000"/>
                </a:solidFill>
                <a:latin typeface="Times New Roman"/>
              </a:defRPr>
            </a:lvl1pPr>
          </a:lstStyle>
          <a:p>
            <a:pPr indent="0">
              <a:buNone/>
            </a:pPr>
            <a:r>
              <a:rPr lang="en-US" sz="1400" b="0" strike="noStrike" spc="-1">
                <a:solidFill>
                  <a:srgbClr val="000000"/>
                </a:solidFill>
                <a:latin typeface="Times New Roman"/>
              </a:rPr>
              <a:t>&lt;date/time&gt;</a:t>
            </a:r>
            <a:endParaRPr lang="en-US" sz="1400" b="0" strike="noStrike" spc="-1">
              <a:solidFill>
                <a:srgbClr val="000000"/>
              </a:solidFill>
              <a:latin typeface="Times New Roman"/>
            </a:endParaRPr>
          </a:p>
        </p:txBody>
      </p:sp>
      <p:sp>
        <p:nvSpPr>
          <p:cNvPr id="4" name="PlaceHolder 4"/>
          <p:cNvSpPr>
            <a:spLocks noGrp="1"/>
          </p:cNvSpPr>
          <p:nvPr>
            <p:ph type="ftr" idx="2"/>
          </p:nvPr>
        </p:nvSpPr>
        <p:spPr>
          <a:xfrm>
            <a:off x="3447360" y="5165280"/>
            <a:ext cx="3195000" cy="390600"/>
          </a:xfrm>
          <a:prstGeom prst="rect">
            <a:avLst/>
          </a:prstGeom>
          <a:noFill/>
          <a:ln w="0">
            <a:noFill/>
          </a:ln>
        </p:spPr>
        <p:txBody>
          <a:bodyPr lIns="0" tIns="0" rIns="0" bIns="0" anchor="t">
            <a:noAutofit/>
          </a:bodyPr>
          <a:lstStyle>
            <a:lvl1pPr indent="0" algn="ctr">
              <a:buNone/>
              <a:defRPr lang="en-US" sz="1400" b="0" strike="noStrike" spc="-1">
                <a:solidFill>
                  <a:srgbClr val="000000"/>
                </a:solidFill>
                <a:latin typeface="Times New Roman"/>
              </a:defRPr>
            </a:lvl1pPr>
          </a:lstStyle>
          <a:p>
            <a:pPr indent="0" algn="ctr">
              <a:buNone/>
            </a:pPr>
            <a:r>
              <a:rPr lang="en-US" sz="1400" b="0" strike="noStrike" spc="-1">
                <a:solidFill>
                  <a:srgbClr val="000000"/>
                </a:solidFill>
                <a:latin typeface="Times New Roman"/>
              </a:rPr>
              <a:t>&lt;footer&gt;</a:t>
            </a:r>
            <a:endParaRPr lang="en-US" sz="1400" b="0" strike="noStrike" spc="-1">
              <a:solidFill>
                <a:srgbClr val="000000"/>
              </a:solidFill>
              <a:latin typeface="Times New Roman"/>
            </a:endParaRPr>
          </a:p>
        </p:txBody>
      </p:sp>
      <p:sp>
        <p:nvSpPr>
          <p:cNvPr id="5" name="PlaceHolder 5"/>
          <p:cNvSpPr>
            <a:spLocks noGrp="1"/>
          </p:cNvSpPr>
          <p:nvPr>
            <p:ph type="sldNum" idx="3"/>
          </p:nvPr>
        </p:nvSpPr>
        <p:spPr>
          <a:xfrm>
            <a:off x="7227360" y="5165280"/>
            <a:ext cx="2348280" cy="390600"/>
          </a:xfrm>
          <a:prstGeom prst="rect">
            <a:avLst/>
          </a:prstGeom>
          <a:noFill/>
          <a:ln w="0">
            <a:noFill/>
          </a:ln>
        </p:spPr>
        <p:txBody>
          <a:bodyPr lIns="0" tIns="0" rIns="0" bIns="0" anchor="t">
            <a:noAutofit/>
          </a:bodyPr>
          <a:lstStyle>
            <a:lvl1pPr indent="0" algn="r">
              <a:buNone/>
              <a:defRPr lang="en-US" sz="1400" b="0" strike="noStrike" spc="-1">
                <a:solidFill>
                  <a:srgbClr val="000000"/>
                </a:solidFill>
                <a:latin typeface="Times New Roman"/>
              </a:defRPr>
            </a:lvl1pPr>
          </a:lstStyle>
          <a:p>
            <a:pPr indent="0" algn="r">
              <a:buNone/>
            </a:pPr>
            <a:fld id="{0CB27645-55F0-4876-94A5-9D76CDE9BFBD}" type="slidenum">
              <a:rPr lang="en-US" sz="1400" b="0" strike="noStrike" spc="-1">
                <a:solidFill>
                  <a:srgbClr val="000000"/>
                </a:solidFill>
                <a:latin typeface="Times New Roman"/>
              </a:rPr>
            </a:fld>
            <a:endParaRPr lang="en-US" sz="14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laceHolder 1"/>
          <p:cNvSpPr>
            <a:spLocks noGrp="1"/>
          </p:cNvSpPr>
          <p:nvPr>
            <p:ph type="title"/>
          </p:nvPr>
        </p:nvSpPr>
        <p:spPr>
          <a:xfrm>
            <a:off x="300960" y="228600"/>
            <a:ext cx="9071640" cy="946440"/>
          </a:xfrm>
          <a:prstGeom prst="rect">
            <a:avLst/>
          </a:prstGeom>
          <a:noFill/>
          <a:ln w="0">
            <a:noFill/>
          </a:ln>
        </p:spPr>
        <p:txBody>
          <a:bodyPr lIns="0" tIns="0" rIns="0" bIns="0" anchor="ctr">
            <a:noAutofit/>
          </a:bodyPr>
          <a:p>
            <a:pPr indent="0" algn="ctr">
              <a:buNone/>
            </a:pPr>
            <a:r>
              <a:rPr lang="en-US" sz="4400" b="0" strike="noStrike" spc="-1">
                <a:solidFill>
                  <a:srgbClr val="000000"/>
                </a:solidFill>
                <a:latin typeface="Arial"/>
              </a:rPr>
              <a:t>Loudoun Amateur Radio Group</a:t>
            </a:r>
            <a:endParaRPr lang="en-US" sz="4400" b="0" strike="noStrike" spc="-1">
              <a:solidFill>
                <a:srgbClr val="000000"/>
              </a:solidFill>
              <a:latin typeface="Arial"/>
            </a:endParaRPr>
          </a:p>
        </p:txBody>
      </p:sp>
      <p:sp>
        <p:nvSpPr>
          <p:cNvPr id="10" name="PlaceHolder 2"/>
          <p:cNvSpPr>
            <a:spLocks noGrp="1"/>
          </p:cNvSpPr>
          <p:nvPr>
            <p:ph type="subTitle"/>
          </p:nvPr>
        </p:nvSpPr>
        <p:spPr>
          <a:xfrm>
            <a:off x="504000" y="1326600"/>
            <a:ext cx="9071640" cy="3288240"/>
          </a:xfrm>
          <a:prstGeom prst="rect">
            <a:avLst/>
          </a:prstGeom>
          <a:noFill/>
          <a:ln w="0">
            <a:noFill/>
          </a:ln>
        </p:spPr>
        <p:txBody>
          <a:bodyPr lIns="0" tIns="0" rIns="0" bIns="0" anchor="ctr">
            <a:noAutofit/>
          </a:bodyPr>
          <a:p>
            <a:pPr indent="0" algn="ctr">
              <a:spcBef>
                <a:spcPts val="1190"/>
              </a:spcBef>
              <a:spcAft>
                <a:spcPts val="990"/>
              </a:spcAft>
              <a:buNone/>
            </a:pPr>
            <a:endParaRPr lang="en-US" sz="2200" b="1" strike="noStrike" spc="-1">
              <a:solidFill>
                <a:srgbClr val="000000"/>
              </a:solidFill>
              <a:latin typeface="Arial"/>
            </a:endParaRPr>
          </a:p>
          <a:p>
            <a:pPr indent="0" algn="ctr">
              <a:spcBef>
                <a:spcPts val="1190"/>
              </a:spcBef>
              <a:spcAft>
                <a:spcPts val="990"/>
              </a:spcAft>
              <a:buNone/>
            </a:pPr>
            <a:endParaRPr lang="en-US" sz="1000" b="0" strike="noStrike" spc="-1">
              <a:solidFill>
                <a:srgbClr val="000000"/>
              </a:solidFill>
              <a:latin typeface="Arial"/>
            </a:endParaRPr>
          </a:p>
        </p:txBody>
      </p:sp>
      <p:sp>
        <p:nvSpPr>
          <p:cNvPr id="11" name="Text Box 10"/>
          <p:cNvSpPr txBox="1"/>
          <p:nvPr/>
        </p:nvSpPr>
        <p:spPr>
          <a:xfrm>
            <a:off x="1915920" y="2632680"/>
            <a:ext cx="6266160" cy="403200"/>
          </a:xfrm>
          <a:prstGeom prst="rect">
            <a:avLst/>
          </a:prstGeom>
          <a:noFill/>
          <a:ln w="0">
            <a:noFill/>
          </a:ln>
        </p:spPr>
        <p:txBody>
          <a:bodyPr lIns="90000" tIns="45000" rIns="90000" bIns="45000" anchor="t">
            <a:noAutofit/>
          </a:bodyPr>
          <a:p>
            <a:pPr algn="ctr"/>
            <a:r>
              <a:rPr lang="en-US" sz="2800" b="1" strike="noStrike" spc="-1">
                <a:solidFill>
                  <a:srgbClr val="000000"/>
                </a:solidFill>
                <a:latin typeface="+mj-lt"/>
                <a:cs typeface="+mj-lt"/>
              </a:rPr>
              <a:t>"Flowerpot" 1/2 Wave 2m/70cm Antenna Build</a:t>
            </a:r>
            <a:endParaRPr lang="en-US" sz="2800" b="0" strike="noStrike" spc="-1">
              <a:solidFill>
                <a:srgbClr val="000000"/>
              </a:solidFill>
              <a:latin typeface="+mj-lt"/>
              <a:cs typeface="+mj-lt"/>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Subtitle 2"/>
          <p:cNvSpPr>
            <a:spLocks noGrp="1"/>
          </p:cNvSpPr>
          <p:nvPr>
            <p:ph type="subTitle"/>
          </p:nvPr>
        </p:nvSpPr>
        <p:spPr>
          <a:xfrm>
            <a:off x="4601210" y="1326515"/>
            <a:ext cx="4974590" cy="3288030"/>
          </a:xfrm>
        </p:spPr>
        <p:txBody>
          <a:bodyPr/>
          <a:p>
            <a:r>
              <a:rPr lang="en-US"/>
              <a:t>Take tinfoil 235mm tall and wrap is around the PVC. Use tape around the foil so it stays tightly wrapped. </a:t>
            </a:r>
            <a:endParaRPr lang="en-US"/>
          </a:p>
          <a:p>
            <a:endParaRPr lang="en-US"/>
          </a:p>
          <a:p>
            <a:r>
              <a:rPr lang="en-US"/>
              <a:t>The tuning process is moving this foil up and down in short moves along the outside of the PVC pipe until the SWR readings are at their lowest level. Tape the foil in place and fully wrap it with packing tape so it won’t rip.</a:t>
            </a:r>
            <a:endParaRPr lang="en-US"/>
          </a:p>
        </p:txBody>
      </p:sp>
      <p:sp>
        <p:nvSpPr>
          <p:cNvPr id="12" name="PlaceHolder 1"/>
          <p:cNvSpPr>
            <a:spLocks noGrp="1"/>
          </p:cNvSpPr>
          <p:nvPr/>
        </p:nvSpPr>
        <p:spPr>
          <a:xfrm>
            <a:off x="529560" y="199080"/>
            <a:ext cx="9071640" cy="486720"/>
          </a:xfrm>
          <a:prstGeom prst="rect">
            <a:avLst/>
          </a:prstGeom>
          <a:noFill/>
          <a:ln w="0">
            <a:noFill/>
          </a:ln>
        </p:spPr>
        <p:txBody>
          <a:bodyPr lIns="0" tIns="0" rIns="0" bIns="0" anchor="ctr">
            <a:noAutofit/>
          </a:bodyPr>
          <a:lstStyle>
            <a:lvl1pPr/>
          </a:lstStyle>
          <a:p>
            <a:pPr indent="0" algn="ctr">
              <a:lnSpc>
                <a:spcPct val="100000"/>
              </a:lnSpc>
              <a:buNone/>
            </a:pPr>
            <a:r>
              <a:rPr lang="en-US" sz="2200" b="1" strike="noStrike" spc="-1">
                <a:solidFill>
                  <a:srgbClr val="000000"/>
                </a:solidFill>
                <a:latin typeface="Arial"/>
              </a:rPr>
              <a:t>1/2 Wave 2m/70cm Antenna Build</a:t>
            </a:r>
            <a:endParaRPr lang="en-US" sz="2200" b="1" strike="noStrike" spc="-1">
              <a:solidFill>
                <a:srgbClr val="000000"/>
              </a:solidFill>
              <a:latin typeface="Arial"/>
            </a:endParaRPr>
          </a:p>
          <a:p>
            <a:pPr indent="0" algn="ctr">
              <a:lnSpc>
                <a:spcPct val="100000"/>
              </a:lnSpc>
              <a:buNone/>
            </a:pPr>
            <a:r>
              <a:rPr lang="en-US" sz="2200" b="1" strike="noStrike" spc="-1">
                <a:solidFill>
                  <a:srgbClr val="000000"/>
                </a:solidFill>
                <a:latin typeface="Arial"/>
              </a:rPr>
              <a:t>Setting up the 70cm band</a:t>
            </a:r>
            <a:endParaRPr lang="en-US" sz="2200" b="1" strike="noStrike" spc="-1">
              <a:solidFill>
                <a:srgbClr val="000000"/>
              </a:solidFill>
              <a:latin typeface="Arial"/>
            </a:endParaRPr>
          </a:p>
        </p:txBody>
      </p:sp>
      <p:pic>
        <p:nvPicPr>
          <p:cNvPr id="5" name="Picture 4"/>
          <p:cNvPicPr>
            <a:picLocks noChangeAspect="1"/>
          </p:cNvPicPr>
          <p:nvPr/>
        </p:nvPicPr>
        <p:blipFill>
          <a:blip r:embed="rId1"/>
          <a:stretch>
            <a:fillRect/>
          </a:stretch>
        </p:blipFill>
        <p:spPr>
          <a:xfrm>
            <a:off x="215900" y="836295"/>
            <a:ext cx="4072890" cy="399859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laceHolder 1"/>
          <p:cNvSpPr>
            <a:spLocks noGrp="1"/>
          </p:cNvSpPr>
          <p:nvPr>
            <p:ph type="title"/>
          </p:nvPr>
        </p:nvSpPr>
        <p:spPr>
          <a:xfrm>
            <a:off x="529560" y="199080"/>
            <a:ext cx="9071640" cy="486720"/>
          </a:xfrm>
          <a:prstGeom prst="rect">
            <a:avLst/>
          </a:prstGeom>
          <a:noFill/>
          <a:ln w="0">
            <a:noFill/>
          </a:ln>
        </p:spPr>
        <p:txBody>
          <a:bodyPr lIns="0" tIns="0" rIns="0" bIns="0" anchor="ctr">
            <a:noAutofit/>
          </a:bodyPr>
          <a:p>
            <a:pPr indent="0" algn="ctr">
              <a:lnSpc>
                <a:spcPct val="100000"/>
              </a:lnSpc>
              <a:buNone/>
            </a:pPr>
            <a:r>
              <a:rPr lang="en-US" sz="2200" b="1" strike="noStrike" spc="-1">
                <a:solidFill>
                  <a:srgbClr val="000000"/>
                </a:solidFill>
                <a:latin typeface="Arial"/>
              </a:rPr>
              <a:t>1/2 Wave 2m/70cm Antenna Build</a:t>
            </a:r>
            <a:endParaRPr lang="en-US" sz="2200" b="0" strike="noStrike" spc="-1">
              <a:solidFill>
                <a:srgbClr val="000000"/>
              </a:solidFill>
              <a:latin typeface="Arial"/>
            </a:endParaRPr>
          </a:p>
        </p:txBody>
      </p:sp>
      <p:sp>
        <p:nvSpPr>
          <p:cNvPr id="13" name="PlaceHolder 2"/>
          <p:cNvSpPr>
            <a:spLocks noGrp="1"/>
          </p:cNvSpPr>
          <p:nvPr>
            <p:ph/>
          </p:nvPr>
        </p:nvSpPr>
        <p:spPr>
          <a:xfrm>
            <a:off x="504000" y="1143000"/>
            <a:ext cx="9071640" cy="3471840"/>
          </a:xfrm>
          <a:prstGeom prst="rect">
            <a:avLst/>
          </a:prstGeom>
          <a:noFill/>
          <a:ln w="0">
            <a:noFill/>
          </a:ln>
        </p:spPr>
        <p:txBody>
          <a:bodyPr lIns="0" tIns="0" rIns="0" bIns="0" anchor="t">
            <a:normAutofit/>
          </a:bodyPr>
          <a:p>
            <a:pPr indent="0" algn="just">
              <a:spcBef>
                <a:spcPts val="1415"/>
              </a:spcBef>
              <a:buNone/>
            </a:pPr>
            <a:r>
              <a:rPr lang="en-US" sz="1600" b="0" strike="noStrike" spc="-1">
                <a:solidFill>
                  <a:srgbClr val="000000"/>
                </a:solidFill>
                <a:latin typeface="Times New Roman"/>
                <a:ea typeface="宋体;SimSun"/>
              </a:rPr>
              <a:t>The flowerpot antenna is a simple, end-fed half-wave coaxial dipole antenna, commonly used for VHF/UHF amateur radio bands (e.g., 2m at 144-148 MHz or 70cm at 430-450 MHz). </a:t>
            </a:r>
            <a:endParaRPr lang="en-US" sz="1600" b="0" strike="noStrike" spc="-1">
              <a:solidFill>
                <a:srgbClr val="000000"/>
              </a:solidFill>
              <a:latin typeface="Times New Roman"/>
              <a:ea typeface="宋体;SimSun"/>
            </a:endParaRPr>
          </a:p>
          <a:p>
            <a:pPr indent="0" algn="just">
              <a:spcBef>
                <a:spcPts val="1415"/>
              </a:spcBef>
              <a:buNone/>
            </a:pPr>
            <a:r>
              <a:rPr lang="en-US" sz="1600" b="0" strike="noStrike" spc="-1">
                <a:solidFill>
                  <a:srgbClr val="000000"/>
                </a:solidFill>
                <a:latin typeface="Times New Roman"/>
                <a:ea typeface="宋体;SimSun"/>
              </a:rPr>
              <a:t>It is constructed from coaxial cable (typically RG58 with a velocity factor VF ≈ 0.66) housed in a PVC pipe for protection and rigidity. </a:t>
            </a:r>
            <a:endParaRPr lang="en-US" sz="1600" b="0" strike="noStrike" spc="-1">
              <a:solidFill>
                <a:srgbClr val="000000"/>
              </a:solidFill>
              <a:latin typeface="Times New Roman"/>
              <a:ea typeface="宋体;SimSun"/>
            </a:endParaRPr>
          </a:p>
          <a:p>
            <a:pPr indent="0" algn="just">
              <a:spcBef>
                <a:spcPts val="1415"/>
              </a:spcBef>
              <a:buNone/>
            </a:pPr>
            <a:r>
              <a:rPr lang="en-US" sz="1600" b="0" strike="noStrike" spc="-1">
                <a:solidFill>
                  <a:srgbClr val="000000"/>
                </a:solidFill>
                <a:latin typeface="Times New Roman"/>
                <a:ea typeface="宋体;SimSun"/>
              </a:rPr>
              <a:t>The design consists of an upper radiating element (the exposed inner conductor), </a:t>
            </a:r>
            <a:endParaRPr lang="en-US" sz="1600" b="0" strike="noStrike" spc="-1">
              <a:solidFill>
                <a:srgbClr val="000000"/>
              </a:solidFill>
              <a:latin typeface="Times New Roman"/>
              <a:ea typeface="宋体;SimSun"/>
            </a:endParaRPr>
          </a:p>
          <a:p>
            <a:pPr indent="0" algn="just">
              <a:spcBef>
                <a:spcPts val="1415"/>
              </a:spcBef>
              <a:buNone/>
            </a:pPr>
            <a:r>
              <a:rPr lang="en-US" sz="1600" b="0" strike="noStrike" spc="-1">
                <a:solidFill>
                  <a:srgbClr val="000000"/>
                </a:solidFill>
                <a:latin typeface="Times New Roman"/>
                <a:ea typeface="宋体;SimSun"/>
              </a:rPr>
              <a:t>a lower sleeve (the outer braid of the coax acting as the other half of the dipole.</a:t>
            </a:r>
            <a:endParaRPr lang="en-US" sz="1600" b="0" strike="noStrike" spc="-1">
              <a:solidFill>
                <a:srgbClr val="000000"/>
              </a:solidFill>
              <a:latin typeface="Times New Roman"/>
              <a:ea typeface="宋体;SimSun"/>
            </a:endParaRPr>
          </a:p>
          <a:p>
            <a:pPr indent="0" algn="just">
              <a:spcBef>
                <a:spcPts val="1415"/>
              </a:spcBef>
              <a:buNone/>
            </a:pPr>
            <a:r>
              <a:rPr lang="en-US" sz="1600" b="0" strike="noStrike" spc="-1">
                <a:solidFill>
                  <a:srgbClr val="000000"/>
                </a:solidFill>
                <a:latin typeface="Times New Roman"/>
                <a:ea typeface="宋体;SimSun"/>
              </a:rPr>
              <a:t>Terminated with a PL-259 connector at one end.</a:t>
            </a:r>
            <a:endParaRPr lang="en-US" sz="1600" b="0" strike="noStrike" spc="-1">
              <a:solidFill>
                <a:srgbClr val="000000"/>
              </a:solidFill>
              <a:latin typeface="Times New Roman"/>
              <a:ea typeface="宋体;SimSun"/>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Subtitle 2"/>
          <p:cNvSpPr>
            <a:spLocks noGrp="1"/>
          </p:cNvSpPr>
          <p:nvPr>
            <p:ph type="subTitle"/>
          </p:nvPr>
        </p:nvSpPr>
        <p:spPr>
          <a:xfrm>
            <a:off x="529400" y="963380"/>
            <a:ext cx="9071640" cy="3288240"/>
          </a:xfrm>
        </p:spPr>
        <p:txBody>
          <a:bodyPr/>
          <a:p>
            <a:r>
              <a:rPr lang="en-US"/>
              <a:t>Bill of Materials</a:t>
            </a:r>
            <a:endParaRPr lang="en-US"/>
          </a:p>
        </p:txBody>
      </p:sp>
      <p:sp>
        <p:nvSpPr>
          <p:cNvPr id="12" name="PlaceHolder 1"/>
          <p:cNvSpPr>
            <a:spLocks noGrp="1"/>
          </p:cNvSpPr>
          <p:nvPr>
            <p:ph type="title"/>
          </p:nvPr>
        </p:nvSpPr>
        <p:spPr>
          <a:xfrm>
            <a:off x="529560" y="199080"/>
            <a:ext cx="9071640" cy="486720"/>
          </a:xfrm>
          <a:prstGeom prst="rect">
            <a:avLst/>
          </a:prstGeom>
          <a:noFill/>
          <a:ln w="0">
            <a:noFill/>
          </a:ln>
        </p:spPr>
        <p:txBody>
          <a:bodyPr lIns="0" tIns="0" rIns="0" bIns="0" anchor="ctr">
            <a:noAutofit/>
          </a:bodyPr>
          <a:p>
            <a:pPr indent="0" algn="ctr">
              <a:lnSpc>
                <a:spcPct val="100000"/>
              </a:lnSpc>
              <a:buNone/>
            </a:pPr>
            <a:r>
              <a:rPr lang="en-US" sz="2200" b="1" strike="noStrike" spc="-1">
                <a:solidFill>
                  <a:srgbClr val="000000"/>
                </a:solidFill>
                <a:latin typeface="Arial"/>
              </a:rPr>
              <a:t>1/2 Wave 2m/70cm Antenna Build</a:t>
            </a:r>
            <a:endParaRPr lang="en-US" sz="2200" b="0" strike="noStrike" spc="-1">
              <a:solidFill>
                <a:srgbClr val="000000"/>
              </a:solidFill>
              <a:latin typeface="Arial"/>
            </a:endParaRPr>
          </a:p>
        </p:txBody>
      </p:sp>
      <p:graphicFrame>
        <p:nvGraphicFramePr>
          <p:cNvPr id="4" name="Table 3"/>
          <p:cNvGraphicFramePr/>
          <p:nvPr/>
        </p:nvGraphicFramePr>
        <p:xfrm>
          <a:off x="503872" y="1986315"/>
          <a:ext cx="9298940" cy="2095500"/>
        </p:xfrm>
        <a:graphic>
          <a:graphicData uri="http://schemas.openxmlformats.org/drawingml/2006/table">
            <a:tbl>
              <a:tblPr firstRow="1" bandRow="1">
                <a:tableStyleId>{5C22544A-7EE6-4342-B048-85BDC9FD1C3A}</a:tableStyleId>
              </a:tblPr>
              <a:tblGrid>
                <a:gridCol w="1513205"/>
                <a:gridCol w="6133465"/>
                <a:gridCol w="575945"/>
                <a:gridCol w="850265"/>
              </a:tblGrid>
              <a:tr h="220345">
                <a:tc>
                  <a:txBody>
                    <a:bodyPr/>
                    <a:p>
                      <a:pPr marL="0" indent="0" algn="l">
                        <a:buNone/>
                      </a:pPr>
                      <a:r>
                        <a:rPr lang="en-US" sz="1100" b="1">
                          <a:solidFill>
                            <a:srgbClr val="000000"/>
                          </a:solidFill>
                          <a:latin typeface="Calibri" charset="-122"/>
                        </a:rPr>
                        <a:t>Company</a:t>
                      </a:r>
                      <a:endParaRPr lang="en-US" sz="1100" b="1">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1">
                          <a:solidFill>
                            <a:srgbClr val="000000"/>
                          </a:solidFill>
                          <a:latin typeface="Calibri" charset="-122"/>
                        </a:rPr>
                        <a:t>Model</a:t>
                      </a:r>
                      <a:endParaRPr lang="en-US" sz="1100" b="1">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1">
                          <a:solidFill>
                            <a:srgbClr val="000000"/>
                          </a:solidFill>
                          <a:latin typeface="Calibri" charset="-122"/>
                        </a:rPr>
                        <a:t>Total </a:t>
                      </a:r>
                      <a:endParaRPr lang="en-US" sz="1100" b="1">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1">
                          <a:solidFill>
                            <a:srgbClr val="000000"/>
                          </a:solidFill>
                          <a:latin typeface="Calibri" charset="-122"/>
                        </a:rPr>
                        <a:t>Price</a:t>
                      </a:r>
                      <a:endParaRPr lang="en-US" sz="1100" b="1">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20980">
                <a:tc>
                  <a:txBody>
                    <a:bodyPr/>
                    <a:p>
                      <a:pPr marL="0" indent="0" algn="l">
                        <a:buNone/>
                      </a:pPr>
                      <a:r>
                        <a:rPr lang="en-US" sz="1100" b="0">
                          <a:solidFill>
                            <a:srgbClr val="000000"/>
                          </a:solidFill>
                          <a:latin typeface="Calibri" charset="-122"/>
                        </a:rPr>
                        <a:t>Lowes</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0">
                          <a:solidFill>
                            <a:srgbClr val="000000"/>
                          </a:solidFill>
                          <a:latin typeface="Calibri" charset="-122"/>
                        </a:rPr>
                        <a:t>1/2inx10ft 315PSI PRSR Pipe</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0">
                          <a:solidFill>
                            <a:srgbClr val="000000"/>
                          </a:solidFill>
                          <a:latin typeface="Calibri" charset="-122"/>
                        </a:rPr>
                        <a:t>1</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0">
                          <a:solidFill>
                            <a:srgbClr val="000000"/>
                          </a:solidFill>
                          <a:latin typeface="Calibri" charset="-122"/>
                        </a:rPr>
                        <a:t>$3.35</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20345">
                <a:tc>
                  <a:txBody>
                    <a:bodyPr/>
                    <a:p>
                      <a:pPr marL="0" indent="0" algn="l">
                        <a:buNone/>
                      </a:pPr>
                      <a:r>
                        <a:rPr lang="en-US" sz="1100" b="0">
                          <a:solidFill>
                            <a:srgbClr val="000000"/>
                          </a:solidFill>
                          <a:latin typeface="Calibri" charset="-122"/>
                        </a:rPr>
                        <a:t>Lowes</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0">
                          <a:solidFill>
                            <a:srgbClr val="000000"/>
                          </a:solidFill>
                          <a:latin typeface="Calibri" charset="-122"/>
                        </a:rPr>
                        <a:t>1/2in Sch40 Coupling 429005</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0">
                          <a:solidFill>
                            <a:srgbClr val="000000"/>
                          </a:solidFill>
                          <a:latin typeface="Calibri" charset="-122"/>
                        </a:rPr>
                        <a:t>1</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0">
                          <a:solidFill>
                            <a:srgbClr val="000000"/>
                          </a:solidFill>
                          <a:latin typeface="Calibri" charset="-122"/>
                        </a:rPr>
                        <a:t>$0.70</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20345">
                <a:tc>
                  <a:txBody>
                    <a:bodyPr/>
                    <a:p>
                      <a:pPr marL="0" indent="0" algn="l">
                        <a:buNone/>
                      </a:pPr>
                      <a:r>
                        <a:rPr lang="en-US" sz="1100" b="0">
                          <a:solidFill>
                            <a:srgbClr val="000000"/>
                          </a:solidFill>
                          <a:latin typeface="Calibri" charset="-122"/>
                        </a:rPr>
                        <a:t>Lowes</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0">
                          <a:solidFill>
                            <a:srgbClr val="000000"/>
                          </a:solidFill>
                          <a:latin typeface="Calibri" charset="-122"/>
                        </a:rPr>
                        <a:t>1/2in SCH40 Cap 447005</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0">
                          <a:solidFill>
                            <a:srgbClr val="000000"/>
                          </a:solidFill>
                          <a:latin typeface="Calibri" charset="-122"/>
                        </a:rPr>
                        <a:t>2</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0">
                          <a:solidFill>
                            <a:srgbClr val="000000"/>
                          </a:solidFill>
                          <a:latin typeface="Calibri" charset="-122"/>
                        </a:rPr>
                        <a:t>$0.67</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488315">
                <a:tc>
                  <a:txBody>
                    <a:bodyPr/>
                    <a:p>
                      <a:pPr marL="0" indent="0" algn="l">
                        <a:buNone/>
                      </a:pPr>
                      <a:r>
                        <a:rPr lang="en-US" sz="1100" b="0">
                          <a:solidFill>
                            <a:srgbClr val="000000"/>
                          </a:solidFill>
                          <a:latin typeface="Calibri" charset="-122"/>
                        </a:rPr>
                        <a:t>DX Engineering </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endParaRPr lang="en-US" sz="1800"/>
                    </a:p>
                    <a:p>
                      <a:pPr marL="0" indent="0" algn="l">
                        <a:buNone/>
                      </a:pPr>
                      <a:r>
                        <a:rPr lang="en-US" sz="1100" b="0">
                          <a:solidFill>
                            <a:srgbClr val="000000"/>
                          </a:solidFill>
                          <a:latin typeface="Calibri" charset="-122"/>
                        </a:rPr>
                        <a:t>RG-58A/U 52-ohm Bulk Coaxial Cable DXE-58AU</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0">
                          <a:solidFill>
                            <a:srgbClr val="000000"/>
                          </a:solidFill>
                          <a:latin typeface="Calibri" charset="-122"/>
                        </a:rPr>
                        <a:t>6</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0">
                          <a:solidFill>
                            <a:srgbClr val="000000"/>
                          </a:solidFill>
                          <a:latin typeface="Calibri" charset="-122"/>
                        </a:rPr>
                        <a:t>$3.30</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72110">
                <a:tc>
                  <a:txBody>
                    <a:bodyPr/>
                    <a:p>
                      <a:pPr marL="0" indent="0" algn="l">
                        <a:buNone/>
                      </a:pPr>
                      <a:r>
                        <a:rPr lang="en-US" sz="1100" b="0">
                          <a:solidFill>
                            <a:srgbClr val="000000"/>
                          </a:solidFill>
                          <a:latin typeface="Calibri" charset="-122"/>
                        </a:rPr>
                        <a:t>DX Engineering </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0">
                          <a:solidFill>
                            <a:srgbClr val="000000"/>
                          </a:solidFill>
                          <a:latin typeface="Calibri" charset="-122"/>
                        </a:rPr>
                        <a:t>DX Engineering Next Generation Crimp/Solder 8U PL-259 Connectors DXE-PL259CS8U-6</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0">
                          <a:solidFill>
                            <a:srgbClr val="000000"/>
                          </a:solidFill>
                          <a:latin typeface="Calibri" charset="-122"/>
                        </a:rPr>
                        <a:t>1</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0">
                          <a:solidFill>
                            <a:srgbClr val="000000"/>
                          </a:solidFill>
                          <a:latin typeface="Calibri" charset="-122"/>
                        </a:rPr>
                        <a:t>$32.99</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20345">
                <a:tc>
                  <a:txBody>
                    <a:bodyPr/>
                    <a:p>
                      <a:pPr marL="0" indent="0" algn="l">
                        <a:buNone/>
                      </a:pPr>
                      <a:r>
                        <a:rPr lang="en-US" sz="1100" b="0">
                          <a:solidFill>
                            <a:srgbClr val="000000"/>
                          </a:solidFill>
                          <a:latin typeface="Calibri" charset="-122"/>
                        </a:rPr>
                        <a:t>Walmart</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0">
                          <a:solidFill>
                            <a:srgbClr val="000000"/>
                          </a:solidFill>
                          <a:latin typeface="Calibri" charset="-122"/>
                        </a:rPr>
                        <a:t>Reynolds Wrap Pre-Cut Pop-Up Heavy Duty Aluminum Foil Sheets 14x10.25 inches,</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0">
                          <a:solidFill>
                            <a:srgbClr val="000000"/>
                          </a:solidFill>
                          <a:latin typeface="Calibri" charset="-122"/>
                        </a:rPr>
                        <a:t>1</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marL="0" indent="0" algn="l">
                        <a:buNone/>
                      </a:pPr>
                      <a:r>
                        <a:rPr lang="en-US" sz="1100" b="0">
                          <a:solidFill>
                            <a:srgbClr val="000000"/>
                          </a:solidFill>
                          <a:latin typeface="Calibri" charset="-122"/>
                        </a:rPr>
                        <a:t>$3.36</a:t>
                      </a:r>
                      <a:endParaRPr lang="en-US" sz="1100" b="0">
                        <a:solidFill>
                          <a:srgbClr val="000000"/>
                        </a:solidFill>
                        <a:latin typeface="Calibri"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5" name="Text Box 4"/>
          <p:cNvSpPr txBox="1"/>
          <p:nvPr/>
        </p:nvSpPr>
        <p:spPr>
          <a:xfrm>
            <a:off x="8545195" y="4347210"/>
            <a:ext cx="1056005" cy="368300"/>
          </a:xfrm>
          <a:prstGeom prst="rect">
            <a:avLst/>
          </a:prstGeom>
          <a:noFill/>
        </p:spPr>
        <p:txBody>
          <a:bodyPr wrap="square" rtlCol="0">
            <a:spAutoFit/>
          </a:bodyPr>
          <a:p>
            <a:r>
              <a:rPr lang="en-US"/>
              <a:t>$44.37</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Subtitle 2"/>
          <p:cNvSpPr>
            <a:spLocks noGrp="1"/>
          </p:cNvSpPr>
          <p:nvPr>
            <p:ph type="subTitle"/>
          </p:nvPr>
        </p:nvSpPr>
        <p:spPr/>
        <p:txBody>
          <a:bodyPr/>
          <a:p>
            <a:r>
              <a:rPr lang="en-US"/>
              <a:t>Cut PVC pipe to length. </a:t>
            </a:r>
            <a:endParaRPr lang="en-US"/>
          </a:p>
          <a:p>
            <a:endParaRPr lang="en-US"/>
          </a:p>
          <a:p>
            <a:r>
              <a:rPr lang="en-US"/>
              <a:t>Drill two holes using a 5/16” drill bit near the bottom for the choke coil make the hole a bit oblong so the coax fits in nicely without binding. </a:t>
            </a:r>
            <a:endParaRPr lang="en-US"/>
          </a:p>
          <a:p>
            <a:endParaRPr lang="en-US"/>
          </a:p>
          <a:p>
            <a:endParaRPr lang="en-US"/>
          </a:p>
          <a:p>
            <a:r>
              <a:rPr lang="en-US"/>
              <a:t>Top hole position: ≈ 1 1/2 Inches from the top end of the smaller pipe </a:t>
            </a:r>
            <a:endParaRPr lang="en-US"/>
          </a:p>
          <a:p>
            <a:r>
              <a:rPr lang="en-US"/>
              <a:t>(Hole spacing: ≈ 2 inches apart (adjust so 11 tight turns fit evenly).</a:t>
            </a:r>
            <a:endParaRPr lang="en-US"/>
          </a:p>
          <a:p>
            <a:r>
              <a:rPr lang="en-US"/>
              <a:t>File the holes smooth to avoid cutting the coax.</a:t>
            </a:r>
            <a:endParaRPr lang="en-US"/>
          </a:p>
        </p:txBody>
      </p:sp>
      <p:sp>
        <p:nvSpPr>
          <p:cNvPr id="12" name="PlaceHolder 1"/>
          <p:cNvSpPr>
            <a:spLocks noGrp="1"/>
          </p:cNvSpPr>
          <p:nvPr/>
        </p:nvSpPr>
        <p:spPr>
          <a:xfrm>
            <a:off x="529560" y="199080"/>
            <a:ext cx="9071640" cy="486720"/>
          </a:xfrm>
          <a:prstGeom prst="rect">
            <a:avLst/>
          </a:prstGeom>
          <a:noFill/>
          <a:ln w="0">
            <a:noFill/>
          </a:ln>
        </p:spPr>
        <p:txBody>
          <a:bodyPr lIns="0" tIns="0" rIns="0" bIns="0" anchor="ctr">
            <a:noAutofit/>
          </a:bodyPr>
          <a:lstStyle>
            <a:lvl1pPr/>
          </a:lstStyle>
          <a:p>
            <a:pPr indent="0" algn="ctr">
              <a:lnSpc>
                <a:spcPct val="100000"/>
              </a:lnSpc>
              <a:buNone/>
            </a:pPr>
            <a:r>
              <a:rPr lang="en-US" sz="2200" b="1" strike="noStrike" spc="-1">
                <a:solidFill>
                  <a:srgbClr val="000000"/>
                </a:solidFill>
                <a:latin typeface="Arial"/>
              </a:rPr>
              <a:t>1/2 Wave 2m/70cm Antenna Build</a:t>
            </a:r>
            <a:endParaRPr lang="en-US" sz="2200" b="1" strike="noStrike" spc="-1">
              <a:solidFill>
                <a:srgbClr val="000000"/>
              </a:solidFill>
              <a:latin typeface="Arial"/>
            </a:endParaRPr>
          </a:p>
          <a:p>
            <a:pPr indent="0" algn="ctr">
              <a:lnSpc>
                <a:spcPct val="100000"/>
              </a:lnSpc>
              <a:buNone/>
            </a:pPr>
            <a:r>
              <a:rPr lang="en-US" sz="2200" b="1" strike="noStrike" spc="-1">
                <a:solidFill>
                  <a:srgbClr val="000000"/>
                </a:solidFill>
                <a:latin typeface="Arial"/>
              </a:rPr>
              <a:t>PVC Pipe Prep</a:t>
            </a:r>
            <a:endParaRPr lang="en-US" sz="2200" b="1" strike="noStrike" spc="-1">
              <a:solidFill>
                <a:srgbClr val="000000"/>
              </a:solidFill>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 name="PlaceHolder 1"/>
          <p:cNvSpPr>
            <a:spLocks noGrp="1"/>
          </p:cNvSpPr>
          <p:nvPr/>
        </p:nvSpPr>
        <p:spPr>
          <a:xfrm>
            <a:off x="5328285" y="171450"/>
            <a:ext cx="4597400" cy="1685925"/>
          </a:xfrm>
          <a:prstGeom prst="rect">
            <a:avLst/>
          </a:prstGeom>
          <a:noFill/>
          <a:ln w="0">
            <a:noFill/>
          </a:ln>
        </p:spPr>
        <p:txBody>
          <a:bodyPr lIns="0" tIns="0" rIns="0" bIns="0" anchor="ctr">
            <a:noAutofit/>
          </a:bodyPr>
          <a:lstStyle>
            <a:lvl1pPr/>
          </a:lstStyle>
          <a:p>
            <a:pPr indent="0" algn="ctr">
              <a:lnSpc>
                <a:spcPct val="100000"/>
              </a:lnSpc>
              <a:buNone/>
            </a:pPr>
            <a:r>
              <a:rPr lang="en-US" sz="2200" b="1" strike="noStrike" spc="-1">
                <a:solidFill>
                  <a:srgbClr val="000000"/>
                </a:solidFill>
                <a:latin typeface="Arial"/>
              </a:rPr>
              <a:t>1/2 Wave 2m/70cm Antenna Build</a:t>
            </a:r>
            <a:endParaRPr lang="en-US" sz="2200" b="1" strike="noStrike" spc="-1">
              <a:solidFill>
                <a:srgbClr val="000000"/>
              </a:solidFill>
              <a:latin typeface="Arial"/>
            </a:endParaRPr>
          </a:p>
          <a:p>
            <a:pPr indent="0" algn="ctr">
              <a:lnSpc>
                <a:spcPct val="100000"/>
              </a:lnSpc>
              <a:buNone/>
            </a:pPr>
            <a:r>
              <a:rPr lang="en-US" sz="2200" b="1" strike="noStrike" spc="-1">
                <a:solidFill>
                  <a:srgbClr val="000000"/>
                </a:solidFill>
                <a:latin typeface="Arial"/>
              </a:rPr>
              <a:t>COAX Measurements</a:t>
            </a:r>
            <a:endParaRPr lang="en-US" sz="2200" b="1" strike="noStrike" spc="-1">
              <a:solidFill>
                <a:srgbClr val="000000"/>
              </a:solidFill>
              <a:latin typeface="Arial"/>
            </a:endParaRPr>
          </a:p>
        </p:txBody>
      </p:sp>
      <p:pic>
        <p:nvPicPr>
          <p:cNvPr id="4" name="Picture 3"/>
          <p:cNvPicPr>
            <a:picLocks noChangeAspect="1"/>
          </p:cNvPicPr>
          <p:nvPr/>
        </p:nvPicPr>
        <p:blipFill>
          <a:blip r:embed="rId1"/>
          <a:stretch>
            <a:fillRect/>
          </a:stretch>
        </p:blipFill>
        <p:spPr>
          <a:xfrm>
            <a:off x="215900" y="242570"/>
            <a:ext cx="5238750" cy="5143500"/>
          </a:xfrm>
          <a:prstGeom prst="rect">
            <a:avLst/>
          </a:prstGeom>
        </p:spPr>
      </p:pic>
      <p:sp>
        <p:nvSpPr>
          <p:cNvPr id="5" name="Text Box 4"/>
          <p:cNvSpPr txBox="1"/>
          <p:nvPr/>
        </p:nvSpPr>
        <p:spPr>
          <a:xfrm>
            <a:off x="3383915" y="4851400"/>
            <a:ext cx="6393815" cy="645160"/>
          </a:xfrm>
          <a:prstGeom prst="rect">
            <a:avLst/>
          </a:prstGeom>
          <a:noFill/>
        </p:spPr>
        <p:txBody>
          <a:bodyPr wrap="none" rtlCol="0">
            <a:spAutoFit/>
          </a:bodyPr>
          <a:p>
            <a:r>
              <a:rPr lang="en-US"/>
              <a:t>Note: Do not use 9 turns for the rf choke. it is 11 turns</a:t>
            </a:r>
            <a:endParaRPr lang="en-US"/>
          </a:p>
          <a:p>
            <a:r>
              <a:rPr lang="en-US"/>
              <a:t>due to the 1/2” PVC pipe.</a:t>
            </a:r>
            <a:endParaRPr lang="en-US"/>
          </a:p>
        </p:txBody>
      </p:sp>
      <p:sp>
        <p:nvSpPr>
          <p:cNvPr id="9" name="Text Box 8"/>
          <p:cNvSpPr txBox="1"/>
          <p:nvPr/>
        </p:nvSpPr>
        <p:spPr>
          <a:xfrm>
            <a:off x="5485765" y="2176780"/>
            <a:ext cx="4105910" cy="1753235"/>
          </a:xfrm>
          <a:prstGeom prst="rect">
            <a:avLst/>
          </a:prstGeom>
          <a:noFill/>
        </p:spPr>
        <p:txBody>
          <a:bodyPr wrap="square" rtlCol="0">
            <a:spAutoFit/>
          </a:bodyPr>
          <a:p>
            <a:r>
              <a:rPr lang="en-US"/>
              <a:t>Strip 457mm of the outer cover and shield.</a:t>
            </a:r>
            <a:endParaRPr lang="en-US"/>
          </a:p>
          <a:p>
            <a:r>
              <a:rPr lang="en-US"/>
              <a:t>447 mm of intact coax fit through the top hole of the former. At that point begin 11 tight wraps around the 1/2” PVC former. </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Subtitle 2"/>
          <p:cNvSpPr>
            <a:spLocks noGrp="1"/>
          </p:cNvSpPr>
          <p:nvPr>
            <p:ph type="subTitle"/>
          </p:nvPr>
        </p:nvSpPr>
        <p:spPr/>
        <p:txBody>
          <a:bodyPr/>
          <a:p>
            <a:r>
              <a:rPr lang="en-US"/>
              <a:t>Wind 11 tight, even turns of the coax on the outside of the 1/2" PVC pipe.</a:t>
            </a:r>
            <a:endParaRPr lang="en-US"/>
          </a:p>
          <a:p>
            <a:r>
              <a:rPr lang="en-US"/>
              <a:t>This number is adjusted specifically for the smaller 1/2” diameter and DXE-58A/U’s outercoax diameter (standard designs use 9 turns on 25 mm pipe).</a:t>
            </a:r>
            <a:endParaRPr lang="en-US"/>
          </a:p>
          <a:p>
            <a:r>
              <a:rPr lang="en-US"/>
              <a:t>Insert the remaining coax through the bottom hole and pull it down inside the pipe.</a:t>
            </a:r>
            <a:endParaRPr lang="en-US"/>
          </a:p>
          <a:p>
            <a:r>
              <a:rPr lang="en-US"/>
              <a:t>Secure the coil tightly with tape or zip ties so turns cannot shift.</a:t>
            </a:r>
            <a:endParaRPr lang="en-US"/>
          </a:p>
        </p:txBody>
      </p:sp>
      <p:sp>
        <p:nvSpPr>
          <p:cNvPr id="12" name="PlaceHolder 1"/>
          <p:cNvSpPr>
            <a:spLocks noGrp="1"/>
          </p:cNvSpPr>
          <p:nvPr/>
        </p:nvSpPr>
        <p:spPr>
          <a:xfrm>
            <a:off x="529560" y="199080"/>
            <a:ext cx="9071640" cy="486720"/>
          </a:xfrm>
          <a:prstGeom prst="rect">
            <a:avLst/>
          </a:prstGeom>
          <a:noFill/>
          <a:ln w="0">
            <a:noFill/>
          </a:ln>
        </p:spPr>
        <p:txBody>
          <a:bodyPr lIns="0" tIns="0" rIns="0" bIns="0" anchor="ctr">
            <a:noAutofit/>
          </a:bodyPr>
          <a:lstStyle>
            <a:lvl1pPr/>
          </a:lstStyle>
          <a:p>
            <a:pPr indent="0" algn="ctr">
              <a:lnSpc>
                <a:spcPct val="100000"/>
              </a:lnSpc>
              <a:buNone/>
            </a:pPr>
            <a:r>
              <a:rPr lang="en-US" sz="2200" b="1" strike="noStrike" spc="-1">
                <a:solidFill>
                  <a:srgbClr val="000000"/>
                </a:solidFill>
                <a:latin typeface="Arial"/>
              </a:rPr>
              <a:t>1/2 Wave 2m/70cm Antenna Build</a:t>
            </a:r>
            <a:endParaRPr lang="en-US" sz="2200" b="1" strike="noStrike" spc="-1">
              <a:solidFill>
                <a:srgbClr val="000000"/>
              </a:solidFill>
              <a:latin typeface="Arial"/>
            </a:endParaRPr>
          </a:p>
          <a:p>
            <a:pPr indent="0" algn="ctr">
              <a:lnSpc>
                <a:spcPct val="100000"/>
              </a:lnSpc>
              <a:buNone/>
            </a:pPr>
            <a:r>
              <a:rPr lang="en-US" sz="2200" b="1" strike="noStrike" spc="-1">
                <a:solidFill>
                  <a:srgbClr val="000000"/>
                </a:solidFill>
                <a:latin typeface="Arial"/>
              </a:rPr>
              <a:t>RF Choke Build</a:t>
            </a:r>
            <a:endParaRPr lang="en-US" sz="2200" b="1" strike="noStrike" spc="-1">
              <a:solidFill>
                <a:srgbClr val="000000"/>
              </a:solidFill>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Subtitle 2"/>
          <p:cNvSpPr>
            <a:spLocks noGrp="1"/>
          </p:cNvSpPr>
          <p:nvPr>
            <p:ph type="subTitle"/>
          </p:nvPr>
        </p:nvSpPr>
        <p:spPr>
          <a:xfrm>
            <a:off x="529590" y="963295"/>
            <a:ext cx="9071610" cy="4232275"/>
          </a:xfrm>
        </p:spPr>
        <p:txBody>
          <a:bodyPr/>
          <a:p>
            <a:r>
              <a:rPr lang="en-US"/>
              <a:t>I use a NanvoVNA device and NanoVNA Saver Software for tuning the antenna.</a:t>
            </a:r>
            <a:endParaRPr lang="en-US"/>
          </a:p>
        </p:txBody>
      </p:sp>
      <p:sp>
        <p:nvSpPr>
          <p:cNvPr id="12" name="PlaceHolder 1"/>
          <p:cNvSpPr>
            <a:spLocks noGrp="1"/>
          </p:cNvSpPr>
          <p:nvPr/>
        </p:nvSpPr>
        <p:spPr>
          <a:xfrm>
            <a:off x="529560" y="199080"/>
            <a:ext cx="9071640" cy="486720"/>
          </a:xfrm>
          <a:prstGeom prst="rect">
            <a:avLst/>
          </a:prstGeom>
          <a:noFill/>
          <a:ln w="0">
            <a:noFill/>
          </a:ln>
        </p:spPr>
        <p:txBody>
          <a:bodyPr lIns="0" tIns="0" rIns="0" bIns="0" anchor="ctr">
            <a:noAutofit/>
          </a:bodyPr>
          <a:lstStyle>
            <a:lvl1pPr/>
          </a:lstStyle>
          <a:p>
            <a:pPr indent="0" algn="ctr">
              <a:lnSpc>
                <a:spcPct val="100000"/>
              </a:lnSpc>
              <a:buNone/>
            </a:pPr>
            <a:r>
              <a:rPr lang="en-US" sz="2200" b="1" strike="noStrike" spc="-1">
                <a:solidFill>
                  <a:srgbClr val="000000"/>
                </a:solidFill>
                <a:latin typeface="Arial"/>
              </a:rPr>
              <a:t>1/2 Wave 2m/70cm Antenna Build</a:t>
            </a:r>
            <a:endParaRPr lang="en-US" sz="2200" b="1" strike="noStrike" spc="-1">
              <a:solidFill>
                <a:srgbClr val="000000"/>
              </a:solidFill>
              <a:latin typeface="Arial"/>
            </a:endParaRPr>
          </a:p>
          <a:p>
            <a:pPr indent="0" algn="ctr">
              <a:lnSpc>
                <a:spcPct val="100000"/>
              </a:lnSpc>
              <a:buNone/>
            </a:pPr>
            <a:r>
              <a:rPr lang="en-US" sz="2200" b="1" strike="noStrike" spc="-1">
                <a:solidFill>
                  <a:srgbClr val="000000"/>
                </a:solidFill>
                <a:latin typeface="Arial"/>
              </a:rPr>
              <a:t>Tuning the antenna</a:t>
            </a:r>
            <a:endParaRPr lang="en-US" sz="2200" b="1" strike="noStrike" spc="-1">
              <a:solidFill>
                <a:srgbClr val="000000"/>
              </a:solidFill>
              <a:latin typeface="Arial"/>
            </a:endParaRPr>
          </a:p>
        </p:txBody>
      </p:sp>
      <p:pic>
        <p:nvPicPr>
          <p:cNvPr id="4" name="Picture 3"/>
          <p:cNvPicPr>
            <a:picLocks noChangeAspect="1"/>
          </p:cNvPicPr>
          <p:nvPr/>
        </p:nvPicPr>
        <p:blipFill>
          <a:blip r:embed="rId1"/>
          <a:stretch>
            <a:fillRect/>
          </a:stretch>
        </p:blipFill>
        <p:spPr>
          <a:xfrm>
            <a:off x="529590" y="1370330"/>
            <a:ext cx="6085840" cy="3417570"/>
          </a:xfrm>
          <a:prstGeom prst="rect">
            <a:avLst/>
          </a:prstGeom>
        </p:spPr>
      </p:pic>
      <p:pic>
        <p:nvPicPr>
          <p:cNvPr id="5" name="Picture 4"/>
          <p:cNvPicPr>
            <a:picLocks noChangeAspect="1"/>
          </p:cNvPicPr>
          <p:nvPr/>
        </p:nvPicPr>
        <p:blipFill>
          <a:blip r:embed="rId2"/>
          <a:stretch>
            <a:fillRect/>
          </a:stretch>
        </p:blipFill>
        <p:spPr>
          <a:xfrm>
            <a:off x="5256530" y="2475230"/>
            <a:ext cx="4564380" cy="310451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Subtitle 2"/>
          <p:cNvSpPr>
            <a:spLocks noGrp="1"/>
          </p:cNvSpPr>
          <p:nvPr>
            <p:ph type="subTitle"/>
          </p:nvPr>
        </p:nvSpPr>
        <p:spPr>
          <a:xfrm>
            <a:off x="504190" y="982980"/>
            <a:ext cx="9071610" cy="4284345"/>
          </a:xfrm>
        </p:spPr>
        <p:txBody>
          <a:bodyPr/>
          <a:p>
            <a:r>
              <a:rPr lang="en-US"/>
              <a:t>Ensure the NanoVNA is properly calibrated using NanoVNA Saver for both </a:t>
            </a:r>
            <a:endParaRPr lang="en-US"/>
          </a:p>
          <a:p>
            <a:r>
              <a:rPr lang="en-US"/>
              <a:t>2m band 144MHz to 148MHz  and 7cm band 420MHz to 450MHz. </a:t>
            </a:r>
            <a:endParaRPr lang="en-US"/>
          </a:p>
          <a:p>
            <a:endParaRPr lang="en-US"/>
          </a:p>
          <a:p>
            <a:r>
              <a:rPr lang="en-US"/>
              <a:t>Set the NanoVNA Saver for 2m band.</a:t>
            </a:r>
            <a:endParaRPr lang="en-US"/>
          </a:p>
          <a:p>
            <a:r>
              <a:rPr lang="en-US"/>
              <a:t>Connect the antenna to the NanoVNA and run a sweep to determine the antenna SWR. The goal is to get the center frequency of 146MHz close to 1.0 with the ends not  more than 2.0.  Usually the measurements will be 1.5 ish or so.</a:t>
            </a:r>
            <a:endParaRPr lang="en-US"/>
          </a:p>
          <a:p>
            <a:endParaRPr lang="en-US"/>
          </a:p>
          <a:p>
            <a:endParaRPr lang="en-US"/>
          </a:p>
        </p:txBody>
      </p:sp>
      <p:sp>
        <p:nvSpPr>
          <p:cNvPr id="12" name="PlaceHolder 1"/>
          <p:cNvSpPr>
            <a:spLocks noGrp="1"/>
          </p:cNvSpPr>
          <p:nvPr/>
        </p:nvSpPr>
        <p:spPr>
          <a:xfrm>
            <a:off x="529560" y="199080"/>
            <a:ext cx="9071640" cy="486720"/>
          </a:xfrm>
          <a:prstGeom prst="rect">
            <a:avLst/>
          </a:prstGeom>
          <a:noFill/>
          <a:ln w="0">
            <a:noFill/>
          </a:ln>
        </p:spPr>
        <p:txBody>
          <a:bodyPr lIns="0" tIns="0" rIns="0" bIns="0" anchor="ctr">
            <a:noAutofit/>
          </a:bodyPr>
          <a:lstStyle>
            <a:lvl1pPr/>
          </a:lstStyle>
          <a:p>
            <a:pPr indent="0" algn="ctr">
              <a:lnSpc>
                <a:spcPct val="100000"/>
              </a:lnSpc>
              <a:buNone/>
            </a:pPr>
            <a:r>
              <a:rPr lang="en-US" sz="2200" b="1" strike="noStrike" spc="-1">
                <a:solidFill>
                  <a:srgbClr val="000000"/>
                </a:solidFill>
                <a:latin typeface="Arial"/>
              </a:rPr>
              <a:t>1/2 Wave 2m/70cm Antenna Build</a:t>
            </a:r>
            <a:endParaRPr lang="en-US" sz="2200" b="1" strike="noStrike" spc="-1">
              <a:solidFill>
                <a:srgbClr val="000000"/>
              </a:solidFill>
              <a:latin typeface="Arial"/>
            </a:endParaRPr>
          </a:p>
          <a:p>
            <a:pPr indent="0" algn="ctr">
              <a:lnSpc>
                <a:spcPct val="100000"/>
              </a:lnSpc>
              <a:buNone/>
            </a:pPr>
            <a:r>
              <a:rPr lang="en-US" sz="2200" b="1" strike="noStrike" spc="-1">
                <a:solidFill>
                  <a:srgbClr val="000000"/>
                </a:solidFill>
                <a:latin typeface="Arial"/>
              </a:rPr>
              <a:t>Tuning the antenna for 2m</a:t>
            </a:r>
            <a:endParaRPr lang="en-US" sz="2200" b="1" strike="noStrike" spc="-1">
              <a:solidFill>
                <a:srgbClr val="000000"/>
              </a:solidFill>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Subtitle 2"/>
          <p:cNvSpPr>
            <a:spLocks noGrp="1"/>
          </p:cNvSpPr>
          <p:nvPr>
            <p:ph type="subTitle"/>
          </p:nvPr>
        </p:nvSpPr>
        <p:spPr/>
        <p:txBody>
          <a:bodyPr/>
          <a:p>
            <a:r>
              <a:rPr lang="en-US">
                <a:sym typeface="+mn-ea"/>
              </a:rPr>
              <a:t>You will need to adjust the amount of coax pushed through the top hole to adjust the SWR reading. </a:t>
            </a:r>
            <a:endParaRPr lang="en-US"/>
          </a:p>
          <a:p>
            <a:r>
              <a:rPr lang="en-US">
                <a:sym typeface="+mn-ea"/>
              </a:rPr>
              <a:t>If the dip is close to the 144MHz side, pull the coax from the hole. This shortens the antenna and test again. </a:t>
            </a:r>
            <a:endParaRPr lang="en-US"/>
          </a:p>
          <a:p>
            <a:r>
              <a:rPr lang="en-US">
                <a:sym typeface="+mn-ea"/>
              </a:rPr>
              <a:t>If the dip is close to the 148MHz side, push more coax into the hole and test again. </a:t>
            </a:r>
            <a:endParaRPr lang="en-US">
              <a:sym typeface="+mn-ea"/>
            </a:endParaRPr>
          </a:p>
          <a:p>
            <a:endParaRPr lang="en-US">
              <a:sym typeface="+mn-ea"/>
            </a:endParaRPr>
          </a:p>
          <a:p>
            <a:r>
              <a:rPr lang="en-US">
                <a:sym typeface="+mn-ea"/>
              </a:rPr>
              <a:t>After you complete this portion you move onto making the antenna dual band by setting it up for 70cm.</a:t>
            </a:r>
            <a:endParaRPr lang="en-US"/>
          </a:p>
          <a:p>
            <a:endParaRPr lang="en-US"/>
          </a:p>
        </p:txBody>
      </p:sp>
      <p:sp>
        <p:nvSpPr>
          <p:cNvPr id="12" name="PlaceHolder 1"/>
          <p:cNvSpPr>
            <a:spLocks noGrp="1"/>
          </p:cNvSpPr>
          <p:nvPr/>
        </p:nvSpPr>
        <p:spPr>
          <a:xfrm>
            <a:off x="529560" y="199080"/>
            <a:ext cx="9071640" cy="486720"/>
          </a:xfrm>
          <a:prstGeom prst="rect">
            <a:avLst/>
          </a:prstGeom>
          <a:noFill/>
          <a:ln w="0">
            <a:noFill/>
          </a:ln>
        </p:spPr>
        <p:txBody>
          <a:bodyPr lIns="0" tIns="0" rIns="0" bIns="0" anchor="ctr">
            <a:noAutofit/>
          </a:bodyPr>
          <a:lstStyle>
            <a:lvl1pPr/>
          </a:lstStyle>
          <a:p>
            <a:pPr indent="0" algn="ctr">
              <a:lnSpc>
                <a:spcPct val="100000"/>
              </a:lnSpc>
              <a:buNone/>
            </a:pPr>
            <a:r>
              <a:rPr lang="en-US" sz="2200" b="1" strike="noStrike" spc="-1">
                <a:solidFill>
                  <a:srgbClr val="000000"/>
                </a:solidFill>
                <a:latin typeface="Arial"/>
              </a:rPr>
              <a:t>1/2 Wave 2m/70cm Antenna Build</a:t>
            </a:r>
            <a:endParaRPr lang="en-US" sz="2200" b="1" strike="noStrike" spc="-1">
              <a:solidFill>
                <a:srgbClr val="000000"/>
              </a:solidFill>
              <a:latin typeface="Arial"/>
            </a:endParaRPr>
          </a:p>
          <a:p>
            <a:pPr indent="0" algn="ctr">
              <a:lnSpc>
                <a:spcPct val="100000"/>
              </a:lnSpc>
              <a:buNone/>
            </a:pPr>
            <a:r>
              <a:rPr lang="en-US" sz="2200" b="1" strike="noStrike" spc="-1">
                <a:solidFill>
                  <a:srgbClr val="000000"/>
                </a:solidFill>
                <a:latin typeface="Arial"/>
              </a:rPr>
              <a:t>Tuning the antenna</a:t>
            </a:r>
            <a:endParaRPr lang="en-US" sz="2200" b="1" strike="noStrike" spc="-1">
              <a:solidFill>
                <a:srgbClr val="000000"/>
              </a:solidFill>
              <a:latin typeface="Arial"/>
            </a:endParaRPr>
          </a:p>
        </p:txBody>
      </p:sp>
    </p:spTree>
  </p:cSld>
  <p:clrMapOvr>
    <a:masterClrMapping/>
  </p:clrMapOvr>
</p:sld>
</file>

<file path=ppt/theme/theme1.xml><?xml version="1.0" encoding="utf-8"?>
<a:theme xmlns:a="http://schemas.openxmlformats.org/drawingml/2006/main"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na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3569</Words>
  <Application>WPS Presentation</Application>
  <PresentationFormat/>
  <Paragraphs>138</Paragraphs>
  <Slides>10</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10</vt:i4>
      </vt:variant>
    </vt:vector>
  </HeadingPairs>
  <TitlesOfParts>
    <vt:vector size="25" baseType="lpstr">
      <vt:lpstr>Arial</vt:lpstr>
      <vt:lpstr>SimSun</vt:lpstr>
      <vt:lpstr>Wingdings</vt:lpstr>
      <vt:lpstr>Arial</vt:lpstr>
      <vt:lpstr>DejaVu Sans</vt:lpstr>
      <vt:lpstr>Symbol</vt:lpstr>
      <vt:lpstr>Times New Roman</vt:lpstr>
      <vt:lpstr>宋体;SimSun</vt:lpstr>
      <vt:lpstr>Calibri</vt:lpstr>
      <vt:lpstr>Microsoft YaHei</vt:lpstr>
      <vt:lpstr>Droid Sans Fallback</vt:lpstr>
      <vt:lpstr>Arial Unicode MS</vt:lpstr>
      <vt:lpstr>OpenSymbol</vt:lpstr>
      <vt:lpstr>C059</vt:lpstr>
      <vt:lpstr>Office</vt:lpstr>
      <vt:lpstr>Loudoun Amateur Radio Group</vt:lpstr>
      <vt:lpstr>1/2 Wave 2m/70cm Antenna Build</vt:lpstr>
      <vt:lpstr>1/2 Wave 2m/70cm Antenna Build</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wz15yx</cp:lastModifiedBy>
  <cp:revision>7</cp:revision>
  <dcterms:created xsi:type="dcterms:W3CDTF">2026-04-16T21:40:00Z</dcterms:created>
  <dcterms:modified xsi:type="dcterms:W3CDTF">2026-04-16T21:40:00Z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
  </property>
  <property fmtid="{D5CDD505-2E9C-101B-9397-08002B2CF9AE}" pid="3" name="KSOProductBuildVer">
    <vt:lpwstr>1033-11.1.0.11723</vt:lpwstr>
  </property>
</Properties>
</file>