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9" r:id="rId4"/>
    <p:sldId id="276" r:id="rId5"/>
    <p:sldId id="258" r:id="rId6"/>
    <p:sldId id="262" r:id="rId7"/>
    <p:sldId id="263" r:id="rId8"/>
    <p:sldId id="265" r:id="rId9"/>
    <p:sldId id="266" r:id="rId10"/>
    <p:sldId id="261" r:id="rId11"/>
    <p:sldId id="260" r:id="rId12"/>
    <p:sldId id="279" r:id="rId13"/>
    <p:sldId id="280" r:id="rId14"/>
    <p:sldId id="281" r:id="rId15"/>
    <p:sldId id="273" r:id="rId16"/>
    <p:sldId id="271" r:id="rId17"/>
    <p:sldId id="282" r:id="rId18"/>
    <p:sldId id="274" r:id="rId19"/>
    <p:sldId id="284" r:id="rId20"/>
    <p:sldId id="285" r:id="rId21"/>
    <p:sldId id="286" r:id="rId22"/>
    <p:sldId id="283" r:id="rId23"/>
    <p:sldId id="268" r:id="rId24"/>
    <p:sldId id="269" r:id="rId25"/>
    <p:sldId id="277" r:id="rId26"/>
    <p:sldId id="278" r:id="rId27"/>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D94"/>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0"/>
  </p:normalViewPr>
  <p:slideViewPr>
    <p:cSldViewPr snapToGrid="0" snapToObjects="1">
      <p:cViewPr varScale="1">
        <p:scale>
          <a:sx n="124" d="100"/>
          <a:sy n="124"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66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23A58-90A3-2DE8-54C7-E592C111C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ABF5A-046B-9D65-0FCE-804DC1155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4CAA7-6F14-7BF7-D3D2-3041234352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2777BC-2088-8411-DA48-6ACF05CB7BED}"/>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4240668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FD6E1-EBEC-AE0B-B71B-1D3681B9C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1B5E3-1AF9-9D64-5A87-48F515384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BD63D-C979-D717-AB43-8ECF7253B5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F0AC73-47DC-5C45-85ED-313A3F6B1664}"/>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4114700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703F1-EDA1-18CB-8F25-3A05B472D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56F2B-B32E-5C68-4D8F-8A989EC96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D8974-5540-D297-1AE4-D0C5AD6AED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61D86C-F487-1914-671B-B95C8824888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019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327C6-E5F0-187F-1DEA-55A53B547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DF1D8-EAF7-20CC-FBAC-0CBB1908B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9854-BA7C-71DE-30E2-695B13879E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25F74B-DDD9-22B4-8937-1ACFFFCB3A2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2630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8369-C3D2-575C-17E2-F9500A92A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32C6C-21C4-8F2B-662C-A8119C239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54BF0-5A0A-A8CD-9545-986AC0136B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548962-8156-C4E3-D401-15385041D16A}"/>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3382085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9639F-0B7D-8F82-BBC9-0FE34F79E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9B523-9AF0-0008-1D2D-E4770804A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E20BB-24B0-1D0C-6B7C-6E4A2D51B8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30FA45-BF3C-AD1C-8694-C26581BADC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7519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6242F-DDB7-FA57-F7C5-E6069623D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3C356-BF3F-2936-EE57-8196E723A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F1FDA-A92E-181F-6F94-24ED4401E8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878601-9D84-9DBC-8E09-23264CB22309}"/>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74007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0.svg"/></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jpg"/><Relationship Id="rId7" Type="http://schemas.openxmlformats.org/officeDocument/2006/relationships/image" Target="../media/image76.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5.svg"/><Relationship Id="rId11" Type="http://schemas.openxmlformats.org/officeDocument/2006/relationships/image" Target="../media/image80.jp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svg"/><Relationship Id="rId9" Type="http://schemas.openxmlformats.org/officeDocument/2006/relationships/image" Target="../media/image78.svg"/></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86.png"/><Relationship Id="rId7" Type="http://schemas.openxmlformats.org/officeDocument/2006/relationships/image" Target="../media/image76.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7.svg"/><Relationship Id="rId5" Type="http://schemas.openxmlformats.org/officeDocument/2006/relationships/image" Target="../media/image74.svg"/><Relationship Id="rId4" Type="http://schemas.openxmlformats.org/officeDocument/2006/relationships/image" Target="../media/image73.svg"/></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6.svg"/><Relationship Id="rId5" Type="http://schemas.openxmlformats.org/officeDocument/2006/relationships/image" Target="../media/image74.svg"/><Relationship Id="rId4" Type="http://schemas.openxmlformats.org/officeDocument/2006/relationships/image" Target="../media/image73.svg"/></Relationships>
</file>

<file path=ppt/slides/_rels/slide1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g"/></Relationships>
</file>

<file path=ppt/slides/_rels/slide1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0.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6.svg"/><Relationship Id="rId5" Type="http://schemas.openxmlformats.org/officeDocument/2006/relationships/image" Target="../media/image74.sv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4.jpg"/><Relationship Id="rId5" Type="http://schemas.openxmlformats.org/officeDocument/2006/relationships/image" Target="../media/image103.jpeg"/><Relationship Id="rId4" Type="http://schemas.openxmlformats.org/officeDocument/2006/relationships/image" Target="../media/image10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0.jpg"/><Relationship Id="rId4" Type="http://schemas.openxmlformats.org/officeDocument/2006/relationships/image" Target="../media/image109.jpeg"/></Relationships>
</file>

<file path=ppt/slides/_rels/slide23.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svg"/><Relationship Id="rId12" Type="http://schemas.openxmlformats.org/officeDocument/2006/relationships/image" Target="../media/image120.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4.svg"/><Relationship Id="rId11" Type="http://schemas.openxmlformats.org/officeDocument/2006/relationships/image" Target="../media/image119.sv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4.svg"/><Relationship Id="rId5" Type="http://schemas.openxmlformats.org/officeDocument/2006/relationships/image" Target="../media/image123.svg"/><Relationship Id="rId4" Type="http://schemas.openxmlformats.org/officeDocument/2006/relationships/image" Target="../media/image122.svg"/><Relationship Id="rId9" Type="http://schemas.openxmlformats.org/officeDocument/2006/relationships/image" Target="../media/image127.svg"/></Relationships>
</file>

<file path=ppt/slides/_rels/slide26.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30.svg"/><Relationship Id="rId4" Type="http://schemas.openxmlformats.org/officeDocument/2006/relationships/image" Target="../media/image129.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dxengineering.com/parts/DRG-DRMOB-TX500" TargetMode="External"/><Relationship Id="rId13" Type="http://schemas.openxmlformats.org/officeDocument/2006/relationships/image" Target="../media/image14.jpeg"/><Relationship Id="rId3" Type="http://schemas.openxmlformats.org/officeDocument/2006/relationships/image" Target="../media/image11.svg"/><Relationship Id="rId7" Type="http://schemas.openxmlformats.org/officeDocument/2006/relationships/hyperlink" Target="https://www.gigaparts.com/bioenno-power-lifepo4-battery-blf-1209a.html" TargetMode="External"/><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radioddity.com/products/radioddity-atu-100?variant=46548666613938" TargetMode="External"/><Relationship Id="rId11" Type="http://schemas.openxmlformats.org/officeDocument/2006/relationships/image" Target="../media/image12.jpeg"/><Relationship Id="rId5" Type="http://schemas.openxmlformats.org/officeDocument/2006/relationships/hyperlink" Target="https://www.radioddity.com/products/radioddity-hf-009?variant=45721713017010" TargetMode="External"/><Relationship Id="rId10" Type="http://schemas.openxmlformats.org/officeDocument/2006/relationships/hyperlink" Target="https://a.co/d/0cZ1w2PP" TargetMode="External"/><Relationship Id="rId4" Type="http://schemas.openxmlformats.org/officeDocument/2006/relationships/hyperlink" Target="https://lab599.com/products/tproduct/506522908-147130382471-tx-500-discovery" TargetMode="External"/><Relationship Id="rId9" Type="http://schemas.openxmlformats.org/officeDocument/2006/relationships/hyperlink" Target="https://www.dxengineering.com/parts/drg-tx500mobile" TargetMode="External"/><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notesSlide" Target="../notesSlides/notesSlide7.xml"/><Relationship Id="rId16" Type="http://schemas.openxmlformats.org/officeDocument/2006/relationships/image" Target="../media/image44.svg"/><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svg"/><Relationship Id="rId14"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46.svg"/><Relationship Id="rId9"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notesSlide" Target="../notesSlides/notesSlide9.xml"/><Relationship Id="rId16" Type="http://schemas.openxmlformats.org/officeDocument/2006/relationships/image" Target="../media/image65.svg"/><Relationship Id="rId1" Type="http://schemas.openxmlformats.org/officeDocument/2006/relationships/slideLayout" Target="../slideLayouts/slideLayout1.xml"/><Relationship Id="rId6" Type="http://schemas.openxmlformats.org/officeDocument/2006/relationships/image" Target="../media/image55.sv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svg"/><Relationship Id="rId1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514350" y="2092747"/>
            <a:ext cx="228600" cy="13841"/>
          </a:xfrm>
          <a:prstGeom prst="roundRect">
            <a:avLst>
              <a:gd name="adj" fmla="val 55054"/>
            </a:avLst>
          </a:prstGeom>
          <a:solidFill>
            <a:srgbClr val="7AAD94"/>
          </a:solidFill>
          <a:ln/>
        </p:spPr>
        <p:txBody>
          <a:bodyPr wrap="non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0A2616">
                  <a:alpha val="97000"/>
                </a:srgbClr>
              </a:gs>
              <a:gs pos="35000">
                <a:srgbClr val="0E2E1C">
                  <a:alpha val="88000"/>
                </a:srgbClr>
              </a:gs>
              <a:gs pos="65000">
                <a:srgbClr val="122319">
                  <a:alpha val="65000"/>
                </a:srgbClr>
              </a:gs>
              <a:gs pos="100000">
                <a:srgbClr val="0C1912">
                  <a:alpha val="45000"/>
                </a:srgbClr>
              </a:gs>
            </a:gsLst>
            <a:lin ang="2700000" scaled="1"/>
          </a:gradFill>
          <a:ln/>
        </p:spPr>
        <p:txBody>
          <a:bodyPr wrap="square" rtlCol="0" anchor="t"/>
          <a:lstStyle/>
          <a:p>
            <a:pPr marL="0" indent="0">
              <a:buNone/>
            </a:pPr>
            <a:endParaRPr lang="en-US" dirty="0"/>
          </a:p>
        </p:txBody>
      </p:sp>
      <p:sp>
        <p:nvSpPr>
          <p:cNvPr id="4" name="Text 2"/>
          <p:cNvSpPr/>
          <p:nvPr/>
        </p:nvSpPr>
        <p:spPr>
          <a:xfrm>
            <a:off x="0" y="0"/>
            <a:ext cx="9144000" cy="5143500"/>
          </a:xfrm>
          <a:prstGeom prst="rect">
            <a:avLst/>
          </a:prstGeom>
          <a:gradFill rotWithShape="1">
            <a:gsLst>
              <a:gs pos="0">
                <a:srgbClr val="06140C">
                  <a:alpha val="70000"/>
                </a:srgbClr>
              </a:gs>
              <a:gs pos="65000">
                <a:srgbClr val="000000">
                  <a:alpha val="0"/>
                </a:srgbClr>
              </a:gs>
            </a:gsLst>
            <a:path path="circle">
              <a:fillToRect l="80000" t="10000" r="20000" b="90000"/>
            </a:path>
          </a:gradFill>
          <a:ln/>
        </p:spPr>
        <p:txBody>
          <a:bodyPr wrap="square" rtlCol="0" anchor="t"/>
          <a:lstStyle/>
          <a:p>
            <a:pPr marL="0" indent="0">
              <a:buNone/>
            </a:pPr>
            <a:endParaRPr lang="en-US" dirty="0"/>
          </a:p>
        </p:txBody>
      </p:sp>
      <p:sp>
        <p:nvSpPr>
          <p:cNvPr id="5" name="Text 3"/>
          <p:cNvSpPr/>
          <p:nvPr/>
        </p:nvSpPr>
        <p:spPr>
          <a:xfrm>
            <a:off x="0" y="0"/>
            <a:ext cx="9144000" cy="5143500"/>
          </a:xfrm>
          <a:prstGeom prst="rect">
            <a:avLst/>
          </a:prstGeom>
          <a:gradFill rotWithShape="1">
            <a:gsLst>
              <a:gs pos="0">
                <a:srgbClr val="08160E">
                  <a:alpha val="55000"/>
                </a:srgbClr>
              </a:gs>
              <a:gs pos="30000">
                <a:srgbClr val="000000">
                  <a:alpha val="0"/>
                </a:srgbClr>
              </a:gs>
            </a:gsLst>
            <a:lin ang="5400000" scaled="1"/>
          </a:gradFill>
          <a:ln/>
        </p:spPr>
        <p:txBody>
          <a:bodyPr wrap="square" rtlCol="0" anchor="t"/>
          <a:lstStyle/>
          <a:p>
            <a:pPr marL="0" indent="0">
              <a:buNone/>
            </a:pPr>
            <a:endParaRPr lang="en-US" dirty="0"/>
          </a:p>
        </p:txBody>
      </p:sp>
      <p:sp>
        <p:nvSpPr>
          <p:cNvPr id="6" name="Text 4"/>
          <p:cNvSpPr/>
          <p:nvPr/>
        </p:nvSpPr>
        <p:spPr>
          <a:xfrm>
            <a:off x="6143030" y="0"/>
            <a:ext cx="3000970" cy="5143500"/>
          </a:xfrm>
          <a:prstGeom prst="rect">
            <a:avLst/>
          </a:prstGeom>
          <a:gradFill rotWithShape="1">
            <a:gsLst>
              <a:gs pos="0">
                <a:srgbClr val="F2EDE3">
                  <a:alpha val="6000"/>
                </a:srgbClr>
              </a:gs>
              <a:gs pos="100000">
                <a:srgbClr val="000000">
                  <a:alpha val="0"/>
                </a:srgbClr>
              </a:gs>
            </a:gsLst>
            <a:lin ang="5400000" scaled="1"/>
          </a:gradFill>
          <a:ln/>
        </p:spPr>
        <p:txBody>
          <a:bodyPr wrap="square" rtlCol="0" anchor="t"/>
          <a:lstStyle/>
          <a:p>
            <a:pPr marL="0" indent="0">
              <a:buNone/>
            </a:pPr>
            <a:endParaRPr lang="en-US" dirty="0"/>
          </a:p>
        </p:txBody>
      </p:sp>
      <p:sp>
        <p:nvSpPr>
          <p:cNvPr id="7" name="Text 5"/>
          <p:cNvSpPr/>
          <p:nvPr/>
        </p:nvSpPr>
        <p:spPr>
          <a:xfrm>
            <a:off x="6143030" y="0"/>
            <a:ext cx="3000970" cy="5143500"/>
          </a:xfrm>
          <a:prstGeom prst="rect">
            <a:avLst/>
          </a:prstGeom>
          <a:gradFill rotWithShape="1">
            <a:gsLst>
              <a:gs pos="0">
                <a:srgbClr val="F2EDE3">
                  <a:alpha val="6000"/>
                </a:srgbClr>
              </a:gs>
              <a:gs pos="100000">
                <a:srgbClr val="000000">
                  <a:alpha val="0"/>
                </a:srgbClr>
              </a:gs>
            </a:gsLst>
            <a:lin ang="0" scaled="1"/>
          </a:gradFill>
          <a:ln/>
        </p:spPr>
        <p:txBody>
          <a:bodyPr wrap="square" rtlCol="0" anchor="t"/>
          <a:lstStyle/>
          <a:p>
            <a:pPr marL="0" indent="0">
              <a:buNone/>
            </a:pPr>
            <a:endParaRPr lang="en-US" dirty="0"/>
          </a:p>
        </p:txBody>
      </p:sp>
      <p:sp>
        <p:nvSpPr>
          <p:cNvPr id="8" name="Text 6"/>
          <p:cNvSpPr/>
          <p:nvPr/>
        </p:nvSpPr>
        <p:spPr>
          <a:xfrm rot="5400000">
            <a:off x="7664872" y="1642765"/>
            <a:ext cx="195181" cy="1857970"/>
          </a:xfrm>
          <a:prstGeom prst="rect">
            <a:avLst/>
          </a:prstGeom>
          <a:noFill/>
          <a:ln/>
        </p:spPr>
        <p:txBody>
          <a:bodyPr wrap="none" lIns="0" tIns="0" rIns="0" bIns="0" rtlCol="0" anchor="t"/>
          <a:lstStyle/>
          <a:p>
            <a:pPr marL="0" indent="0" algn="l">
              <a:lnSpc>
                <a:spcPts val="14630"/>
              </a:lnSpc>
              <a:buNone/>
            </a:pPr>
            <a:r>
              <a:rPr lang="en-US" sz="14630" b="1" kern="0" spc="731" dirty="0">
                <a:solidFill>
                  <a:srgbClr val="FFFFFF">
                    <a:alpha val="2000"/>
                  </a:srgbClr>
                </a:solidFill>
                <a:latin typeface="Calibri" pitchFamily="34" charset="0"/>
                <a:ea typeface="Calibri" pitchFamily="34" charset="-122"/>
                <a:cs typeface="Calibri" pitchFamily="34" charset="-120"/>
              </a:rPr>
              <a:t>青森</a:t>
            </a:r>
            <a:endParaRPr lang="en-US" sz="14630" dirty="0"/>
          </a:p>
        </p:txBody>
      </p:sp>
      <p:pic>
        <p:nvPicPr>
          <p:cNvPr id="9" name="Image 0" descr="preencoded.png"/>
          <p:cNvPicPr>
            <a:picLocks noChangeAspect="1"/>
          </p:cNvPicPr>
          <p:nvPr/>
        </p:nvPicPr>
        <p:blipFill>
          <a:blip>
            <a:alphaModFix amt="12000"/>
            <a:extLst>
              <a:ext uri="{96DAC541-7B7A-43D3-8B79-37D633B846F1}">
                <asvg:svgBlip xmlns:asvg="http://schemas.microsoft.com/office/drawing/2016/SVG/main" r:embed="rId3"/>
              </a:ext>
            </a:extLst>
          </a:blip>
          <a:stretch>
            <a:fillRect/>
          </a:stretch>
        </p:blipFill>
        <p:spPr>
          <a:xfrm>
            <a:off x="4572000" y="3114080"/>
            <a:ext cx="4572000" cy="1572220"/>
          </a:xfrm>
          <a:prstGeom prst="rect">
            <a:avLst/>
          </a:prstGeom>
        </p:spPr>
      </p:pic>
      <p:sp>
        <p:nvSpPr>
          <p:cNvPr id="10" name="Text 7"/>
          <p:cNvSpPr/>
          <p:nvPr/>
        </p:nvSpPr>
        <p:spPr>
          <a:xfrm>
            <a:off x="829270" y="2030164"/>
            <a:ext cx="3914983" cy="139005"/>
          </a:xfrm>
          <a:prstGeom prst="rect">
            <a:avLst/>
          </a:prstGeom>
          <a:noFill/>
          <a:ln/>
        </p:spPr>
        <p:txBody>
          <a:bodyPr wrap="none" lIns="0" tIns="0" rIns="0" bIns="0" rtlCol="0" anchor="t"/>
          <a:lstStyle/>
          <a:p>
            <a:pPr marL="0" indent="0" algn="l">
              <a:lnSpc>
                <a:spcPts val="1095"/>
              </a:lnSpc>
              <a:buNone/>
            </a:pPr>
            <a:r>
              <a:rPr lang="en-US" sz="730" b="1" kern="0" spc="161" dirty="0">
                <a:solidFill>
                  <a:srgbClr val="7AAD94"/>
                </a:solidFill>
                <a:latin typeface="Calibri" pitchFamily="34" charset="0"/>
                <a:ea typeface="Calibri" pitchFamily="34" charset="-122"/>
                <a:cs typeface="Calibri" pitchFamily="34" charset="-120"/>
              </a:rPr>
              <a:t>AOMORI-KEN, JAPAN  ·  AMATEUR RADIO FIELD REPORT</a:t>
            </a:r>
            <a:endParaRPr lang="en-US" sz="730" dirty="0"/>
          </a:p>
        </p:txBody>
      </p:sp>
      <p:sp>
        <p:nvSpPr>
          <p:cNvPr id="11" name="Text 8"/>
          <p:cNvSpPr/>
          <p:nvPr/>
        </p:nvSpPr>
        <p:spPr>
          <a:xfrm>
            <a:off x="514350" y="2297311"/>
            <a:ext cx="514350" cy="29170"/>
          </a:xfrm>
          <a:prstGeom prst="roundRect">
            <a:avLst>
              <a:gd name="adj" fmla="val 47892"/>
            </a:avLst>
          </a:prstGeom>
          <a:solidFill>
            <a:srgbClr val="F4A636"/>
          </a:solidFill>
          <a:ln/>
        </p:spPr>
        <p:txBody>
          <a:bodyPr wrap="none" rtlCol="0" anchor="t"/>
          <a:lstStyle/>
          <a:p>
            <a:pPr marL="0" indent="0">
              <a:buNone/>
            </a:pPr>
            <a:endParaRPr lang="en-US" dirty="0"/>
          </a:p>
        </p:txBody>
      </p:sp>
      <p:sp>
        <p:nvSpPr>
          <p:cNvPr id="12" name="Text 9"/>
          <p:cNvSpPr/>
          <p:nvPr/>
        </p:nvSpPr>
        <p:spPr>
          <a:xfrm>
            <a:off x="514350" y="2469952"/>
            <a:ext cx="8277606" cy="1320165"/>
          </a:xfrm>
          <a:prstGeom prst="rect">
            <a:avLst/>
          </a:prstGeom>
          <a:noFill/>
          <a:ln/>
        </p:spPr>
        <p:txBody>
          <a:bodyPr wrap="square" lIns="0" tIns="0" rIns="0" bIns="0" rtlCol="0" anchor="t"/>
          <a:lstStyle/>
          <a:p>
            <a:pPr marL="0" indent="0" algn="l">
              <a:lnSpc>
                <a:spcPts val="4950"/>
              </a:lnSpc>
              <a:spcAft>
                <a:spcPts val="230"/>
              </a:spcAft>
              <a:buNone/>
            </a:pPr>
            <a:r>
              <a:rPr lang="en-US" sz="4950" b="1" kern="0" spc="-99" dirty="0">
                <a:solidFill>
                  <a:srgbClr val="F2EDE3"/>
                </a:solidFill>
                <a:latin typeface="Calibri" pitchFamily="34" charset="0"/>
                <a:ea typeface="Calibri" pitchFamily="34" charset="-122"/>
                <a:cs typeface="Calibri" pitchFamily="34" charset="-120"/>
              </a:rPr>
              <a:t>Japan - Aomori</a:t>
            </a:r>
            <a:br>
              <a:rPr dirty="0"/>
            </a:br>
            <a:r>
              <a:rPr lang="en-US" sz="4950" kern="0" spc="-99" dirty="0">
                <a:solidFill>
                  <a:srgbClr val="F2EDE3"/>
                </a:solidFill>
                <a:latin typeface="Calibri Light" pitchFamily="34" charset="0"/>
                <a:ea typeface="Calibri Light" pitchFamily="34" charset="-122"/>
                <a:cs typeface="Calibri Light" pitchFamily="34" charset="-120"/>
              </a:rPr>
              <a:t>SOTA and POTA Adventure</a:t>
            </a:r>
            <a:endParaRPr lang="en-US" sz="4950" dirty="0"/>
          </a:p>
        </p:txBody>
      </p:sp>
      <p:sp>
        <p:nvSpPr>
          <p:cNvPr id="13" name="Text 10"/>
          <p:cNvSpPr/>
          <p:nvPr/>
        </p:nvSpPr>
        <p:spPr>
          <a:xfrm>
            <a:off x="460629" y="3842742"/>
            <a:ext cx="8683371" cy="260747"/>
          </a:xfrm>
          <a:prstGeom prst="rect">
            <a:avLst/>
          </a:prstGeom>
          <a:noFill/>
          <a:ln/>
        </p:spPr>
        <p:txBody>
          <a:bodyPr wrap="none" lIns="0" tIns="0" rIns="0" bIns="0" rtlCol="0" anchor="t"/>
          <a:lstStyle/>
          <a:p>
            <a:pPr marL="0" indent="0" algn="l">
              <a:lnSpc>
                <a:spcPts val="2054"/>
              </a:lnSpc>
              <a:spcBef>
                <a:spcPts val="680"/>
              </a:spcBef>
              <a:buNone/>
            </a:pPr>
            <a:r>
              <a:rPr lang="en-US" sz="1580" kern="0" spc="16" dirty="0">
                <a:solidFill>
                  <a:srgbClr val="F4A636"/>
                </a:solidFill>
                <a:latin typeface="Calibri Light" pitchFamily="34" charset="0"/>
                <a:ea typeface="Calibri Light" pitchFamily="34" charset="-122"/>
                <a:cs typeface="Calibri Light" pitchFamily="34" charset="-120"/>
              </a:rPr>
              <a:t>POTA &amp; SOTA in Japan's Northern Frontier</a:t>
            </a:r>
            <a:endParaRPr lang="en-US" sz="1580" dirty="0"/>
          </a:p>
        </p:txBody>
      </p:sp>
      <p:sp>
        <p:nvSpPr>
          <p:cNvPr id="14" name="Text 11"/>
          <p:cNvSpPr/>
          <p:nvPr/>
        </p:nvSpPr>
        <p:spPr>
          <a:xfrm>
            <a:off x="217170" y="4217789"/>
            <a:ext cx="8926830" cy="182880"/>
          </a:xfrm>
          <a:prstGeom prst="rect">
            <a:avLst/>
          </a:prstGeom>
          <a:noFill/>
          <a:ln/>
        </p:spPr>
        <p:txBody>
          <a:bodyPr wrap="none" lIns="0" tIns="0" rIns="0" bIns="0" rtlCol="0" anchor="t"/>
          <a:lstStyle/>
          <a:p>
            <a:pPr marL="0" indent="0" algn="l">
              <a:lnSpc>
                <a:spcPts val="1440"/>
              </a:lnSpc>
              <a:spcBef>
                <a:spcPts val="900"/>
              </a:spcBef>
              <a:buNone/>
            </a:pPr>
            <a:r>
              <a:rPr lang="en-US" sz="960" kern="0" spc="38" dirty="0">
                <a:solidFill>
                  <a:srgbClr val="F2EDE3">
                    <a:alpha val="70000"/>
                  </a:srgbClr>
                </a:solidFill>
                <a:latin typeface="Calibri" pitchFamily="34" charset="0"/>
                <a:ea typeface="Calibri" pitchFamily="34" charset="-122"/>
                <a:cs typeface="Calibri" pitchFamily="34" charset="-120"/>
              </a:rPr>
              <a:t>AMATEUR RADIO FROM PARKS &amp; SUMMITS OF AOMORI-KEN, JAPAN</a:t>
            </a:r>
            <a:endParaRPr lang="en-US" sz="960" dirty="0"/>
          </a:p>
        </p:txBody>
      </p:sp>
      <p:sp>
        <p:nvSpPr>
          <p:cNvPr id="15" name="Text 12"/>
          <p:cNvSpPr/>
          <p:nvPr/>
        </p:nvSpPr>
        <p:spPr>
          <a:xfrm>
            <a:off x="8279904" y="372070"/>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16" name="Text 13"/>
          <p:cNvSpPr/>
          <p:nvPr/>
        </p:nvSpPr>
        <p:spPr>
          <a:xfrm>
            <a:off x="8358485" y="372070"/>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17" name="Text 14"/>
          <p:cNvSpPr/>
          <p:nvPr/>
        </p:nvSpPr>
        <p:spPr>
          <a:xfrm>
            <a:off x="8437066" y="372070"/>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18" name="Text 15"/>
          <p:cNvSpPr/>
          <p:nvPr/>
        </p:nvSpPr>
        <p:spPr>
          <a:xfrm>
            <a:off x="8515648" y="372070"/>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19" name="Text 16"/>
          <p:cNvSpPr/>
          <p:nvPr/>
        </p:nvSpPr>
        <p:spPr>
          <a:xfrm>
            <a:off x="8594229" y="372070"/>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0" name="Text 17"/>
          <p:cNvSpPr/>
          <p:nvPr/>
        </p:nvSpPr>
        <p:spPr>
          <a:xfrm>
            <a:off x="8279904" y="450652"/>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1" name="Text 18"/>
          <p:cNvSpPr/>
          <p:nvPr/>
        </p:nvSpPr>
        <p:spPr>
          <a:xfrm>
            <a:off x="8358485" y="450652"/>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2" name="Text 19"/>
          <p:cNvSpPr/>
          <p:nvPr/>
        </p:nvSpPr>
        <p:spPr>
          <a:xfrm>
            <a:off x="8437066" y="450652"/>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3" name="Text 20"/>
          <p:cNvSpPr/>
          <p:nvPr/>
        </p:nvSpPr>
        <p:spPr>
          <a:xfrm>
            <a:off x="8515648" y="450652"/>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4" name="Text 21"/>
          <p:cNvSpPr/>
          <p:nvPr/>
        </p:nvSpPr>
        <p:spPr>
          <a:xfrm>
            <a:off x="8594229" y="450652"/>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5" name="Text 22"/>
          <p:cNvSpPr/>
          <p:nvPr/>
        </p:nvSpPr>
        <p:spPr>
          <a:xfrm>
            <a:off x="8279904" y="529233"/>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6" name="Text 23"/>
          <p:cNvSpPr/>
          <p:nvPr/>
        </p:nvSpPr>
        <p:spPr>
          <a:xfrm>
            <a:off x="8358485" y="529233"/>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7" name="Text 24"/>
          <p:cNvSpPr/>
          <p:nvPr/>
        </p:nvSpPr>
        <p:spPr>
          <a:xfrm>
            <a:off x="8437066" y="529233"/>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8" name="Text 25"/>
          <p:cNvSpPr/>
          <p:nvPr/>
        </p:nvSpPr>
        <p:spPr>
          <a:xfrm>
            <a:off x="8515648" y="529233"/>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29" name="Text 26"/>
          <p:cNvSpPr/>
          <p:nvPr/>
        </p:nvSpPr>
        <p:spPr>
          <a:xfrm>
            <a:off x="8594229" y="529233"/>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30" name="Text 27"/>
          <p:cNvSpPr/>
          <p:nvPr/>
        </p:nvSpPr>
        <p:spPr>
          <a:xfrm>
            <a:off x="8279904" y="607814"/>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31" name="Text 28"/>
          <p:cNvSpPr/>
          <p:nvPr/>
        </p:nvSpPr>
        <p:spPr>
          <a:xfrm>
            <a:off x="8358485" y="607814"/>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32" name="Text 29"/>
          <p:cNvSpPr/>
          <p:nvPr/>
        </p:nvSpPr>
        <p:spPr>
          <a:xfrm>
            <a:off x="8437066" y="607814"/>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33" name="Text 30"/>
          <p:cNvSpPr/>
          <p:nvPr/>
        </p:nvSpPr>
        <p:spPr>
          <a:xfrm>
            <a:off x="8515648" y="607814"/>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34" name="Text 31"/>
          <p:cNvSpPr/>
          <p:nvPr/>
        </p:nvSpPr>
        <p:spPr>
          <a:xfrm>
            <a:off x="8594229" y="607814"/>
            <a:ext cx="35421" cy="35421"/>
          </a:xfrm>
          <a:prstGeom prst="ellipse">
            <a:avLst/>
          </a:prstGeom>
          <a:solidFill>
            <a:srgbClr val="F4A636">
              <a:alpha val="55000"/>
            </a:srgbClr>
          </a:solidFill>
          <a:ln/>
        </p:spPr>
        <p:txBody>
          <a:bodyPr wrap="none" rtlCol="0" anchor="t"/>
          <a:lstStyle/>
          <a:p>
            <a:pPr marL="0" indent="0">
              <a:buNone/>
            </a:pPr>
            <a:endParaRPr lang="en-US" dirty="0"/>
          </a:p>
        </p:txBody>
      </p:sp>
      <p:sp>
        <p:nvSpPr>
          <p:cNvPr id="35" name="Text 32"/>
          <p:cNvSpPr/>
          <p:nvPr/>
        </p:nvSpPr>
        <p:spPr>
          <a:xfrm>
            <a:off x="0" y="4686300"/>
            <a:ext cx="9144000" cy="457200"/>
          </a:xfrm>
          <a:prstGeom prst="rect">
            <a:avLst/>
          </a:prstGeom>
          <a:solidFill>
            <a:srgbClr val="0A1E12">
              <a:alpha val="88000"/>
            </a:srgbClr>
          </a:solidFill>
          <a:ln/>
        </p:spPr>
        <p:txBody>
          <a:bodyPr wrap="square" rtlCol="0" anchor="t"/>
          <a:lstStyle/>
          <a:p>
            <a:pPr marL="0" indent="0">
              <a:buNone/>
            </a:pPr>
            <a:endParaRPr lang="en-US" dirty="0"/>
          </a:p>
        </p:txBody>
      </p:sp>
      <p:sp>
        <p:nvSpPr>
          <p:cNvPr id="36" name="Text 33"/>
          <p:cNvSpPr/>
          <p:nvPr/>
        </p:nvSpPr>
        <p:spPr>
          <a:xfrm>
            <a:off x="0" y="4686300"/>
            <a:ext cx="9144000" cy="9525"/>
          </a:xfrm>
          <a:prstGeom prst="rect">
            <a:avLst/>
          </a:prstGeom>
          <a:solidFill>
            <a:srgbClr val="F4A636">
              <a:alpha val="30000"/>
            </a:srgbClr>
          </a:solidFill>
          <a:ln/>
        </p:spPr>
        <p:txBody>
          <a:bodyPr wrap="none" rtlCol="0" anchor="t"/>
          <a:lstStyle/>
          <a:p>
            <a:pPr marL="0" indent="0">
              <a:buNone/>
            </a:pPr>
            <a:endParaRPr lang="en-US" dirty="0"/>
          </a:p>
        </p:txBody>
      </p:sp>
      <p:pic>
        <p:nvPicPr>
          <p:cNvPr id="37" name="Image 1" descr="preencoded.png"/>
          <p:cNvPicPr>
            <a:picLocks noChangeAspect="1"/>
          </p:cNvPicPr>
          <p:nvPr/>
        </p:nvPicPr>
        <p:blipFill>
          <a:blip>
            <a:alphaModFix amt="90000"/>
            <a:extLst>
              <a:ext uri="{96DAC541-7B7A-43D3-8B79-37D633B846F1}">
                <asvg:svgBlip xmlns:asvg="http://schemas.microsoft.com/office/drawing/2016/SVG/main" r:embed="rId4"/>
              </a:ext>
            </a:extLst>
          </a:blip>
          <a:stretch>
            <a:fillRect/>
          </a:stretch>
        </p:blipFill>
        <p:spPr>
          <a:xfrm>
            <a:off x="501857" y="4853294"/>
            <a:ext cx="132588" cy="132588"/>
          </a:xfrm>
          <a:prstGeom prst="rect">
            <a:avLst/>
          </a:prstGeom>
        </p:spPr>
      </p:pic>
      <p:sp>
        <p:nvSpPr>
          <p:cNvPr id="38" name="Text 34"/>
          <p:cNvSpPr/>
          <p:nvPr/>
        </p:nvSpPr>
        <p:spPr>
          <a:xfrm>
            <a:off x="736253" y="4833938"/>
            <a:ext cx="1363221" cy="171450"/>
          </a:xfrm>
          <a:prstGeom prst="rect">
            <a:avLst/>
          </a:prstGeom>
          <a:noFill/>
          <a:ln/>
        </p:spPr>
        <p:txBody>
          <a:bodyPr wrap="none" lIns="0" tIns="0" rIns="0" bIns="0" rtlCol="0" anchor="ctr"/>
          <a:lstStyle/>
          <a:p>
            <a:pPr marL="0" indent="0" algn="l">
              <a:lnSpc>
                <a:spcPts val="1350"/>
              </a:lnSpc>
              <a:buNone/>
            </a:pPr>
            <a:r>
              <a:rPr lang="en-US" sz="900" b="1">
                <a:solidFill>
                  <a:srgbClr val="F4A636"/>
                </a:solidFill>
                <a:latin typeface="Calibri" pitchFamily="34" charset="0"/>
                <a:ea typeface="Calibri" pitchFamily="34" charset="-122"/>
                <a:cs typeface="Calibri" pitchFamily="34" charset="-120"/>
              </a:rPr>
              <a:t>JQ7FWB</a:t>
            </a:r>
            <a:endParaRPr lang="en-US" sz="900" dirty="0"/>
          </a:p>
        </p:txBody>
      </p:sp>
      <p:sp>
        <p:nvSpPr>
          <p:cNvPr id="39" name="Text 35"/>
          <p:cNvSpPr/>
          <p:nvPr/>
        </p:nvSpPr>
        <p:spPr>
          <a:xfrm>
            <a:off x="2146995" y="4805363"/>
            <a:ext cx="167640" cy="228600"/>
          </a:xfrm>
          <a:prstGeom prst="rect">
            <a:avLst/>
          </a:prstGeom>
          <a:noFill/>
          <a:ln/>
        </p:spPr>
        <p:txBody>
          <a:bodyPr wrap="none" lIns="0" tIns="0" rIns="0" bIns="0" rtlCol="0" anchor="ctr"/>
          <a:lstStyle/>
          <a:p>
            <a:pPr marL="0" indent="0" algn="l">
              <a:lnSpc>
                <a:spcPts val="1800"/>
              </a:lnSpc>
              <a:buNone/>
            </a:pPr>
            <a:r>
              <a:rPr lang="en-US" sz="1200" dirty="0">
                <a:solidFill>
                  <a:srgbClr val="F2EDE3">
                    <a:alpha val="35000"/>
                  </a:srgbClr>
                </a:solidFill>
                <a:latin typeface="Calibri" pitchFamily="34" charset="0"/>
                <a:ea typeface="Calibri" pitchFamily="34" charset="-122"/>
                <a:cs typeface="Calibri" pitchFamily="34" charset="-120"/>
              </a:rPr>
              <a:t>—</a:t>
            </a:r>
            <a:endParaRPr lang="en-US" sz="1200" dirty="0"/>
          </a:p>
        </p:txBody>
      </p:sp>
      <p:sp>
        <p:nvSpPr>
          <p:cNvPr id="40" name="Text 36"/>
          <p:cNvSpPr/>
          <p:nvPr/>
        </p:nvSpPr>
        <p:spPr>
          <a:xfrm>
            <a:off x="2470845" y="4844355"/>
            <a:ext cx="932498" cy="150465"/>
          </a:xfrm>
          <a:prstGeom prst="rect">
            <a:avLst/>
          </a:prstGeom>
          <a:noFill/>
          <a:ln/>
        </p:spPr>
        <p:txBody>
          <a:bodyPr wrap="none" lIns="0" tIns="0" rIns="0" bIns="0" rtlCol="0" anchor="ctr"/>
          <a:lstStyle/>
          <a:p>
            <a:pPr marL="0" indent="0" algn="l">
              <a:lnSpc>
                <a:spcPts val="1185"/>
              </a:lnSpc>
              <a:buNone/>
            </a:pPr>
            <a:r>
              <a:rPr lang="en-US" sz="790" dirty="0">
                <a:solidFill>
                  <a:srgbClr val="F2EDE3">
                    <a:alpha val="60000"/>
                  </a:srgbClr>
                </a:solidFill>
                <a:latin typeface="Calibri" pitchFamily="34" charset="0"/>
                <a:ea typeface="Calibri" pitchFamily="34" charset="-122"/>
                <a:cs typeface="Calibri" pitchFamily="34" charset="-120"/>
              </a:rPr>
              <a:t>FIELD REPORT</a:t>
            </a:r>
            <a:endParaRPr lang="en-US" sz="790" dirty="0"/>
          </a:p>
        </p:txBody>
      </p:sp>
      <p:sp>
        <p:nvSpPr>
          <p:cNvPr id="41" name="Text 37"/>
          <p:cNvSpPr/>
          <p:nvPr/>
        </p:nvSpPr>
        <p:spPr>
          <a:xfrm>
            <a:off x="7280821" y="4816227"/>
            <a:ext cx="487263" cy="227558"/>
          </a:xfrm>
          <a:prstGeom prst="roundRect">
            <a:avLst>
              <a:gd name="adj" fmla="val 63065"/>
            </a:avLst>
          </a:prstGeom>
          <a:solidFill>
            <a:srgbClr val="F4A636">
              <a:alpha val="15000"/>
            </a:srgbClr>
          </a:solidFill>
          <a:ln w="9525">
            <a:solidFill>
              <a:srgbClr val="F4A636">
                <a:alpha val="50000"/>
              </a:srgbClr>
            </a:solidFill>
          </a:ln>
        </p:spPr>
        <p:txBody>
          <a:bodyPr wrap="none" lIns="0" tIns="0" rIns="0" bIns="0" rtlCol="0" anchor="ctr"/>
          <a:lstStyle/>
          <a:p>
            <a:pPr marL="0" indent="0" algn="ctr">
              <a:buNone/>
            </a:pPr>
            <a:r>
              <a:rPr lang="en-US" sz="680" b="1" dirty="0">
                <a:solidFill>
                  <a:srgbClr val="F4A636"/>
                </a:solidFill>
                <a:latin typeface="Calibri" pitchFamily="34" charset="0"/>
                <a:ea typeface="Calibri" pitchFamily="34" charset="-122"/>
                <a:cs typeface="Calibri" pitchFamily="34" charset="-120"/>
              </a:rPr>
              <a:t>POTA</a:t>
            </a:r>
            <a:endParaRPr lang="en-US" sz="680" dirty="0"/>
          </a:p>
        </p:txBody>
      </p:sp>
      <p:sp>
        <p:nvSpPr>
          <p:cNvPr id="42" name="Text 38"/>
          <p:cNvSpPr/>
          <p:nvPr/>
        </p:nvSpPr>
        <p:spPr>
          <a:xfrm>
            <a:off x="7896225" y="4816227"/>
            <a:ext cx="487263" cy="227558"/>
          </a:xfrm>
          <a:prstGeom prst="roundRect">
            <a:avLst>
              <a:gd name="adj" fmla="val 63065"/>
            </a:avLst>
          </a:prstGeom>
          <a:solidFill>
            <a:srgbClr val="7AAD94">
              <a:alpha val="15000"/>
            </a:srgbClr>
          </a:solidFill>
          <a:ln w="9525">
            <a:solidFill>
              <a:srgbClr val="7AAD94">
                <a:alpha val="50000"/>
              </a:srgbClr>
            </a:solidFill>
          </a:ln>
        </p:spPr>
        <p:txBody>
          <a:bodyPr wrap="none" lIns="0" tIns="0" rIns="0" bIns="0" rtlCol="0" anchor="ctr"/>
          <a:lstStyle/>
          <a:p>
            <a:pPr marL="0" indent="0" algn="ctr">
              <a:buNone/>
            </a:pPr>
            <a:r>
              <a:rPr lang="en-US" sz="680" b="1" dirty="0">
                <a:solidFill>
                  <a:srgbClr val="7AAD94"/>
                </a:solidFill>
                <a:latin typeface="Calibri" pitchFamily="34" charset="0"/>
                <a:ea typeface="Calibri" pitchFamily="34" charset="-122"/>
                <a:cs typeface="Calibri" pitchFamily="34" charset="-120"/>
              </a:rPr>
              <a:t>SOTA</a:t>
            </a:r>
            <a:endParaRPr lang="en-US" sz="680" dirty="0"/>
          </a:p>
        </p:txBody>
      </p:sp>
      <p:pic>
        <p:nvPicPr>
          <p:cNvPr id="43" name="Image 2" descr="preencoded.png"/>
          <p:cNvPicPr>
            <a:picLocks noChangeAspect="1"/>
          </p:cNvPicPr>
          <p:nvPr/>
        </p:nvPicPr>
        <p:blipFill>
          <a:blip>
            <a:alphaModFix amt="45000"/>
            <a:extLst>
              <a:ext uri="{96DAC541-7B7A-43D3-8B79-37D633B846F1}">
                <asvg:svgBlip xmlns:asvg="http://schemas.microsoft.com/office/drawing/2016/SVG/main" r:embed="rId5"/>
              </a:ext>
            </a:extLst>
          </a:blip>
          <a:stretch>
            <a:fillRect/>
          </a:stretch>
        </p:blipFill>
        <p:spPr>
          <a:xfrm>
            <a:off x="8479370" y="4853369"/>
            <a:ext cx="182539" cy="1325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6">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29170"/>
          </a:xfrm>
          <a:prstGeom prst="rect">
            <a:avLst/>
          </a:prstGeom>
          <a:gradFill rotWithShape="1">
            <a:gsLst>
              <a:gs pos="0">
                <a:srgbClr val="000000">
                  <a:alpha val="0"/>
                </a:srgbClr>
              </a:gs>
              <a:gs pos="30000">
                <a:srgbClr val="F4A636"/>
              </a:gs>
              <a:gs pos="70000">
                <a:srgbClr val="F4A636"/>
              </a:gs>
              <a:gs pos="100000">
                <a:srgbClr val="000000">
                  <a:alpha val="0"/>
                </a:srgbClr>
              </a:gs>
            </a:gsLst>
            <a:lin ang="0" scaled="1"/>
          </a:gradFill>
          <a:ln/>
        </p:spPr>
        <p:txBody>
          <a:bodyPr wrap="non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7AAD94">
                  <a:alpha val="3000"/>
                </a:srgbClr>
              </a:gs>
              <a:gs pos="100000">
                <a:srgbClr val="000000">
                  <a:alpha val="0"/>
                </a:srgbClr>
              </a:gs>
            </a:gsLst>
            <a:lin ang="5400000" scaled="1"/>
          </a:gradFill>
          <a:ln/>
        </p:spPr>
        <p:txBody>
          <a:bodyPr wrap="square" rtlCol="0" anchor="t"/>
          <a:lstStyle/>
          <a:p>
            <a:pPr marL="0" indent="0">
              <a:buNone/>
            </a:pPr>
            <a:endParaRPr lang="en-US" dirty="0"/>
          </a:p>
        </p:txBody>
      </p:sp>
      <p:sp>
        <p:nvSpPr>
          <p:cNvPr id="4" name="Text 2"/>
          <p:cNvSpPr/>
          <p:nvPr/>
        </p:nvSpPr>
        <p:spPr>
          <a:xfrm>
            <a:off x="0" y="0"/>
            <a:ext cx="9144000" cy="5143500"/>
          </a:xfrm>
          <a:prstGeom prst="rect">
            <a:avLst/>
          </a:prstGeom>
          <a:gradFill rotWithShape="1">
            <a:gsLst>
              <a:gs pos="0">
                <a:srgbClr val="7AAD94">
                  <a:alpha val="3000"/>
                </a:srgbClr>
              </a:gs>
              <a:gs pos="100000">
                <a:srgbClr val="000000">
                  <a:alpha val="0"/>
                </a:srgbClr>
              </a:gs>
            </a:gsLst>
            <a:lin ang="0" scaled="1"/>
          </a:gradFill>
          <a:ln/>
        </p:spPr>
        <p:txBody>
          <a:bodyPr wrap="square" rtlCol="0" anchor="t"/>
          <a:lstStyle/>
          <a:p>
            <a:pPr marL="0" indent="0">
              <a:buNone/>
            </a:pPr>
            <a:endParaRPr lang="en-US" dirty="0"/>
          </a:p>
        </p:txBody>
      </p:sp>
      <p:pic>
        <p:nvPicPr>
          <p:cNvPr id="6" name="Image 0" descr="preencoded.png"/>
          <p:cNvPicPr>
            <a:picLocks noChangeAspect="1"/>
          </p:cNvPicPr>
          <p:nvPr/>
        </p:nvPicPr>
        <p:blipFill>
          <a:blip>
            <a:alphaModFix amt="18000"/>
            <a:extLst>
              <a:ext uri="{96DAC541-7B7A-43D3-8B79-37D633B846F1}">
                <asvg:svgBlip xmlns:asvg="http://schemas.microsoft.com/office/drawing/2016/SVG/main" r:embed="rId3"/>
              </a:ext>
            </a:extLst>
          </a:blip>
          <a:stretch>
            <a:fillRect/>
          </a:stretch>
        </p:blipFill>
        <p:spPr>
          <a:xfrm>
            <a:off x="0" y="4501009"/>
            <a:ext cx="9137600" cy="642491"/>
          </a:xfrm>
          <a:prstGeom prst="rect">
            <a:avLst/>
          </a:prstGeom>
        </p:spPr>
      </p:pic>
      <p:sp>
        <p:nvSpPr>
          <p:cNvPr id="40" name="Eyebrow"/>
          <p:cNvSpPr/>
          <p:nvPr/>
        </p:nvSpPr>
        <p:spPr>
          <a:xfrm>
            <a:off x="0" y="405000"/>
            <a:ext cx="9144000" cy="150000"/>
          </a:xfrm>
          <a:prstGeom prst="rect">
            <a:avLst/>
          </a:prstGeom>
          <a:noFill/>
          <a:ln/>
        </p:spPr>
        <p:txBody>
          <a:bodyPr wrap="square" lIns="0" tIns="0" rIns="0" bIns="0" rtlCol="0" anchor="t"/>
          <a:lstStyle/>
          <a:p>
            <a:pPr marL="0" indent="0" algn="ctr">
              <a:lnSpc>
                <a:spcPts val="800"/>
              </a:lnSpc>
              <a:buNone/>
            </a:pPr>
            <a:r>
              <a:rPr lang="en-US" sz="800" kern="0" spc="300">
                <a:solidFill>
                  <a:srgbClr val="F4A636"/>
                </a:solidFill>
                <a:latin typeface="Calibri Light" pitchFamily="34" charset="0"/>
                <a:ea typeface="Calibri Light" pitchFamily="34" charset="-122"/>
                <a:cs typeface="Calibri Light" pitchFamily="34" charset="-120"/>
              </a:rPr>
              <a:t>AOMORI  ·  FIELD GUIDE</a:t>
            </a:r>
            <a:endParaRPr lang="en-US"/>
          </a:p>
        </p:txBody>
      </p:sp>
      <p:sp>
        <p:nvSpPr>
          <p:cNvPr id="41" name="Title"/>
          <p:cNvSpPr/>
          <p:nvPr/>
        </p:nvSpPr>
        <p:spPr>
          <a:xfrm>
            <a:off x="0" y="565000"/>
            <a:ext cx="9144000" cy="460000"/>
          </a:xfrm>
          <a:prstGeom prst="rect">
            <a:avLst/>
          </a:prstGeom>
          <a:noFill/>
          <a:ln/>
        </p:spPr>
        <p:txBody>
          <a:bodyPr wrap="square" lIns="0" tIns="0" rIns="0" bIns="0" rtlCol="0" anchor="t"/>
          <a:lstStyle/>
          <a:p>
            <a:pPr marL="0" indent="0" algn="ctr">
              <a:lnSpc>
                <a:spcPts val="2500"/>
              </a:lnSpc>
              <a:buNone/>
            </a:pPr>
            <a:r>
              <a:rPr lang="en-US" sz="2500" kern="0" spc="0">
                <a:solidFill>
                  <a:srgbClr val="F2EDE3"/>
                </a:solidFill>
                <a:latin typeface="Calibri Light" pitchFamily="34" charset="0"/>
                <a:ea typeface="Calibri Light" pitchFamily="34" charset="-122"/>
                <a:cs typeface="Calibri Light" pitchFamily="34" charset="-120"/>
              </a:rPr>
              <a:t>POTA &amp; SOTA Sites in Aomori</a:t>
            </a:r>
            <a:endParaRPr lang="en-US"/>
          </a:p>
        </p:txBody>
      </p:sp>
      <p:sp>
        <p:nvSpPr>
          <p:cNvPr id="42" name="Bar 42"/>
          <p:cNvSpPr/>
          <p:nvPr/>
        </p:nvSpPr>
        <p:spPr>
          <a:xfrm>
            <a:off x="4400550" y="1085000"/>
            <a:ext cx="342900" cy="7590"/>
          </a:xfrm>
          <a:prstGeom prst="rect">
            <a:avLst/>
          </a:prstGeom>
          <a:solidFill>
            <a:srgbClr val="F4A636">
              <a:alpha val="45000"/>
            </a:srgbClr>
          </a:solidFill>
          <a:ln/>
        </p:spPr>
        <p:txBody>
          <a:bodyPr rtlCol="0" anchor="t"/>
          <a:lstStyle/>
          <a:p>
            <a:pPr>
              <a:buNone/>
            </a:pPr>
            <a:endParaRPr lang="en-US"/>
          </a:p>
        </p:txBody>
      </p:sp>
      <p:sp>
        <p:nvSpPr>
          <p:cNvPr id="43" name="Subtitle"/>
          <p:cNvSpPr/>
          <p:nvPr/>
        </p:nvSpPr>
        <p:spPr>
          <a:xfrm>
            <a:off x="0" y="857820"/>
            <a:ext cx="9144000" cy="150000"/>
          </a:xfrm>
          <a:prstGeom prst="rect">
            <a:avLst/>
          </a:prstGeom>
          <a:noFill/>
          <a:ln/>
        </p:spPr>
        <p:txBody>
          <a:bodyPr wrap="square" lIns="0" tIns="0" rIns="0" bIns="0" rtlCol="0" anchor="t"/>
          <a:lstStyle/>
          <a:p>
            <a:pPr marL="0" indent="0" algn="ctr">
              <a:lnSpc>
                <a:spcPts val="1000"/>
              </a:lnSpc>
              <a:buNone/>
            </a:pPr>
            <a:r>
              <a:rPr lang="en-US" sz="1000" kern="0" spc="20" dirty="0">
                <a:solidFill>
                  <a:srgbClr val="7AAD94"/>
                </a:solidFill>
                <a:latin typeface="Calibri" pitchFamily="34" charset="0"/>
                <a:ea typeface="Calibri" pitchFamily="34" charset="-122"/>
                <a:cs typeface="Calibri" pitchFamily="34" charset="-120"/>
              </a:rPr>
              <a:t>A quick look at where to activate across the prefecture</a:t>
            </a:r>
            <a:endParaRPr lang="en-US" dirty="0"/>
          </a:p>
        </p:txBody>
      </p:sp>
      <p:sp>
        <p:nvSpPr>
          <p:cNvPr id="44" name="Card 44"/>
          <p:cNvSpPr/>
          <p:nvPr/>
        </p:nvSpPr>
        <p:spPr>
          <a:xfrm>
            <a:off x="165200" y="1175911"/>
            <a:ext cx="3960000" cy="3194089"/>
          </a:xfrm>
          <a:prstGeom prst="roundRect">
            <a:avLst>
              <a:gd name="adj" fmla="val 4200"/>
            </a:avLst>
          </a:prstGeom>
          <a:solidFill>
            <a:srgbClr val="1E3A2E"/>
          </a:solidFill>
          <a:ln w="9525">
            <a:solidFill>
              <a:srgbClr val="F4A636">
                <a:alpha val="22000"/>
              </a:srgbClr>
            </a:solidFill>
          </a:ln>
        </p:spPr>
        <p:txBody>
          <a:bodyPr rtlCol="0" anchor="t"/>
          <a:lstStyle/>
          <a:p>
            <a:pPr marL="0" indent="0">
              <a:buNone/>
            </a:pPr>
            <a:endParaRPr lang="en-US"/>
          </a:p>
        </p:txBody>
      </p:sp>
      <p:sp>
        <p:nvSpPr>
          <p:cNvPr id="45" name="Card 45"/>
          <p:cNvSpPr/>
          <p:nvPr/>
        </p:nvSpPr>
        <p:spPr>
          <a:xfrm>
            <a:off x="4290400" y="1175911"/>
            <a:ext cx="4448400" cy="2947079"/>
          </a:xfrm>
          <a:prstGeom prst="roundRect">
            <a:avLst>
              <a:gd name="adj" fmla="val 4200"/>
            </a:avLst>
          </a:prstGeom>
          <a:solidFill>
            <a:srgbClr val="1E3A2E"/>
          </a:solidFill>
          <a:ln w="9525">
            <a:solidFill>
              <a:srgbClr val="F4A636">
                <a:alpha val="22000"/>
              </a:srgbClr>
            </a:solidFill>
          </a:ln>
        </p:spPr>
        <p:txBody>
          <a:bodyPr rtlCol="0" anchor="t"/>
          <a:lstStyle/>
          <a:p>
            <a:pPr marL="0" indent="0">
              <a:buNone/>
            </a:pPr>
            <a:endParaRPr lang="en-US"/>
          </a:p>
        </p:txBody>
      </p:sp>
      <p:sp>
        <p:nvSpPr>
          <p:cNvPr id="46" name="POTA hdr"/>
          <p:cNvSpPr/>
          <p:nvPr/>
        </p:nvSpPr>
        <p:spPr>
          <a:xfrm>
            <a:off x="405200" y="1235180"/>
            <a:ext cx="3480000" cy="190000"/>
          </a:xfrm>
          <a:prstGeom prst="rect">
            <a:avLst/>
          </a:prstGeom>
          <a:noFill/>
          <a:ln/>
        </p:spPr>
        <p:txBody>
          <a:bodyPr wrap="square" lIns="0" tIns="0" rIns="0" bIns="0" rtlCol="0" anchor="t"/>
          <a:lstStyle/>
          <a:p>
            <a:pPr marL="0" indent="0" algn="ctr">
              <a:lnSpc>
                <a:spcPts val="1000"/>
              </a:lnSpc>
              <a:buNone/>
            </a:pPr>
            <a:r>
              <a:rPr lang="en-US" sz="900" kern="0" spc="0" dirty="0">
                <a:solidFill>
                  <a:srgbClr val="F2EDE3"/>
                </a:solidFill>
                <a:latin typeface="Calibri" pitchFamily="34" charset="0"/>
                <a:ea typeface="Calibri" pitchFamily="34" charset="-122"/>
                <a:cs typeface="Calibri" pitchFamily="34" charset="-120"/>
              </a:rPr>
              <a:t>🌲  </a:t>
            </a:r>
            <a:r>
              <a:rPr lang="en-US" sz="1000" b="1" kern="0" spc="40" dirty="0">
                <a:solidFill>
                  <a:srgbClr val="F4A636"/>
                </a:solidFill>
                <a:latin typeface="Calibri" pitchFamily="34" charset="0"/>
                <a:ea typeface="Calibri" pitchFamily="34" charset="-122"/>
                <a:cs typeface="Calibri" pitchFamily="34" charset="-120"/>
              </a:rPr>
              <a:t>POTA</a:t>
            </a:r>
            <a:r>
              <a:rPr lang="en-US" sz="900" kern="0" spc="10" dirty="0">
                <a:solidFill>
                  <a:srgbClr val="F2EDE3"/>
                </a:solidFill>
                <a:latin typeface="Calibri Light" pitchFamily="34" charset="0"/>
                <a:ea typeface="Calibri Light" pitchFamily="34" charset="-122"/>
                <a:cs typeface="Calibri Light" pitchFamily="34" charset="-120"/>
              </a:rPr>
              <a:t>  ·  Parks on the Air</a:t>
            </a:r>
            <a:endParaRPr lang="en-US" dirty="0"/>
          </a:p>
        </p:txBody>
      </p:sp>
      <p:sp>
        <p:nvSpPr>
          <p:cNvPr id="47" name="SOTA hdr"/>
          <p:cNvSpPr/>
          <p:nvPr/>
        </p:nvSpPr>
        <p:spPr>
          <a:xfrm>
            <a:off x="4465319" y="1235180"/>
            <a:ext cx="4092593" cy="105231"/>
          </a:xfrm>
          <a:prstGeom prst="rect">
            <a:avLst/>
          </a:prstGeom>
          <a:noFill/>
          <a:ln/>
        </p:spPr>
        <p:txBody>
          <a:bodyPr wrap="square" lIns="0" tIns="0" rIns="0" bIns="0" rtlCol="0" anchor="t"/>
          <a:lstStyle/>
          <a:p>
            <a:pPr marL="0" indent="0" algn="ctr">
              <a:lnSpc>
                <a:spcPts val="1000"/>
              </a:lnSpc>
              <a:buNone/>
            </a:pPr>
            <a:r>
              <a:rPr lang="en-US" sz="900" kern="0" spc="0" dirty="0">
                <a:solidFill>
                  <a:srgbClr val="F2EDE3"/>
                </a:solidFill>
                <a:latin typeface="Calibri" pitchFamily="34" charset="0"/>
                <a:ea typeface="Calibri" pitchFamily="34" charset="-122"/>
                <a:cs typeface="Calibri" pitchFamily="34" charset="-120"/>
              </a:rPr>
              <a:t>⛰️  </a:t>
            </a:r>
            <a:r>
              <a:rPr lang="en-US" sz="1000" b="1" kern="0" spc="40" dirty="0">
                <a:solidFill>
                  <a:srgbClr val="F4A636"/>
                </a:solidFill>
                <a:latin typeface="Calibri" pitchFamily="34" charset="0"/>
                <a:ea typeface="Calibri" pitchFamily="34" charset="-122"/>
                <a:cs typeface="Calibri" pitchFamily="34" charset="-120"/>
              </a:rPr>
              <a:t>SOTA</a:t>
            </a:r>
            <a:r>
              <a:rPr lang="en-US" sz="900" kern="0" spc="10" dirty="0">
                <a:solidFill>
                  <a:srgbClr val="F2EDE3"/>
                </a:solidFill>
                <a:latin typeface="Calibri Light" pitchFamily="34" charset="0"/>
                <a:ea typeface="Calibri Light" pitchFamily="34" charset="-122"/>
                <a:cs typeface="Calibri Light" pitchFamily="34" charset="-120"/>
              </a:rPr>
              <a:t>  ·  Summits on the Air</a:t>
            </a:r>
            <a:endParaRPr lang="en-US" dirty="0"/>
          </a:p>
        </p:txBody>
      </p:sp>
      <p:pic>
        <p:nvPicPr>
          <p:cNvPr id="48" name="POTA map" descr="preencoded.png"/>
          <p:cNvPicPr>
            <a:picLocks noChangeAspect="1"/>
          </p:cNvPicPr>
          <p:nvPr/>
        </p:nvPicPr>
        <p:blipFill>
          <a:blip r:embed="rId4"/>
          <a:stretch>
            <a:fillRect/>
          </a:stretch>
        </p:blipFill>
        <p:spPr>
          <a:xfrm>
            <a:off x="405200" y="1425180"/>
            <a:ext cx="3480000" cy="2528438"/>
          </a:xfrm>
          <a:prstGeom prst="rect">
            <a:avLst/>
          </a:prstGeom>
          <a:ln w="9525">
            <a:solidFill>
              <a:srgbClr val="F4A636">
                <a:alpha val="35000"/>
              </a:srgbClr>
            </a:solidFill>
          </a:ln>
        </p:spPr>
      </p:pic>
      <p:pic>
        <p:nvPicPr>
          <p:cNvPr id="49" name="SOTA map" descr="preencoded.png"/>
          <p:cNvPicPr>
            <a:picLocks noChangeAspect="1"/>
          </p:cNvPicPr>
          <p:nvPr/>
        </p:nvPicPr>
        <p:blipFill>
          <a:blip r:embed="rId5"/>
          <a:stretch>
            <a:fillRect/>
          </a:stretch>
        </p:blipFill>
        <p:spPr>
          <a:xfrm>
            <a:off x="4465319" y="1425178"/>
            <a:ext cx="4092593" cy="2270111"/>
          </a:xfrm>
          <a:prstGeom prst="rect">
            <a:avLst/>
          </a:prstGeom>
          <a:ln w="9525">
            <a:solidFill>
              <a:srgbClr val="F4A636">
                <a:alpha val="35000"/>
              </a:srgbClr>
            </a:solidFill>
          </a:ln>
        </p:spPr>
      </p:pic>
      <p:sp>
        <p:nvSpPr>
          <p:cNvPr id="52" name="POTA facts"/>
          <p:cNvSpPr/>
          <p:nvPr/>
        </p:nvSpPr>
        <p:spPr>
          <a:xfrm>
            <a:off x="405200" y="4027880"/>
            <a:ext cx="3480000" cy="300000"/>
          </a:xfrm>
          <a:prstGeom prst="rect">
            <a:avLst/>
          </a:prstGeom>
          <a:noFill/>
          <a:ln/>
        </p:spPr>
        <p:txBody>
          <a:bodyPr wrap="square" lIns="0" tIns="0" rIns="0" bIns="0" rtlCol="0" anchor="t"/>
          <a:lstStyle/>
          <a:p>
            <a:pPr marL="0" indent="0" algn="l">
              <a:lnSpc>
                <a:spcPts val="940"/>
              </a:lnSpc>
              <a:buNone/>
            </a:pPr>
            <a:r>
              <a:rPr lang="en-US" sz="800" kern="0" spc="10" dirty="0">
                <a:solidFill>
                  <a:srgbClr val="F2EDE3"/>
                </a:solidFill>
                <a:latin typeface="Calibri" pitchFamily="34" charset="0"/>
                <a:ea typeface="Calibri" pitchFamily="34" charset="-122"/>
                <a:cs typeface="Calibri" pitchFamily="34" charset="-120"/>
              </a:rPr>
              <a:t>National &amp; quasi-national parks · forest &amp; coastal reserves — all valid POTA entities under JP-AO.</a:t>
            </a:r>
            <a:endParaRPr lang="en-US" dirty="0"/>
          </a:p>
        </p:txBody>
      </p:sp>
      <p:sp>
        <p:nvSpPr>
          <p:cNvPr id="53" name="SOTA facts"/>
          <p:cNvSpPr/>
          <p:nvPr/>
        </p:nvSpPr>
        <p:spPr>
          <a:xfrm>
            <a:off x="4465319" y="3822990"/>
            <a:ext cx="4092593" cy="300000"/>
          </a:xfrm>
          <a:prstGeom prst="rect">
            <a:avLst/>
          </a:prstGeom>
          <a:noFill/>
          <a:ln/>
        </p:spPr>
        <p:txBody>
          <a:bodyPr wrap="square" lIns="0" tIns="0" rIns="0" bIns="0" rtlCol="0" anchor="t"/>
          <a:lstStyle/>
          <a:p>
            <a:pPr marL="0" indent="0" algn="l">
              <a:lnSpc>
                <a:spcPts val="940"/>
              </a:lnSpc>
              <a:buNone/>
            </a:pPr>
            <a:r>
              <a:rPr lang="en-US" sz="800" kern="0" spc="10" dirty="0">
                <a:solidFill>
                  <a:srgbClr val="F2EDE3"/>
                </a:solidFill>
                <a:latin typeface="Calibri" pitchFamily="34" charset="0"/>
                <a:ea typeface="Calibri" pitchFamily="34" charset="-122"/>
                <a:cs typeface="Calibri" pitchFamily="34" charset="-120"/>
              </a:rPr>
              <a:t>300+ listed JA/AM summits · 1–10 points across the </a:t>
            </a:r>
            <a:r>
              <a:rPr lang="en-US" sz="800" kern="0" spc="10" dirty="0" err="1">
                <a:solidFill>
                  <a:srgbClr val="F2EDE3"/>
                </a:solidFill>
                <a:latin typeface="Calibri" pitchFamily="34" charset="0"/>
                <a:ea typeface="Calibri" pitchFamily="34" charset="-122"/>
                <a:cs typeface="Calibri" pitchFamily="34" charset="-120"/>
              </a:rPr>
              <a:t>Hakkōda</a:t>
            </a:r>
            <a:r>
              <a:rPr lang="en-US" sz="800" kern="0" spc="10" dirty="0">
                <a:solidFill>
                  <a:srgbClr val="F2EDE3"/>
                </a:solidFill>
                <a:latin typeface="Calibri" pitchFamily="34" charset="0"/>
                <a:ea typeface="Calibri" pitchFamily="34" charset="-122"/>
                <a:cs typeface="Calibri" pitchFamily="34" charset="-120"/>
              </a:rPr>
              <a:t> &amp; Iwaki ranges and beyond.</a:t>
            </a:r>
            <a:endParaRPr lang="en-US" dirty="0"/>
          </a:p>
        </p:txBody>
      </p:sp>
      <p:sp>
        <p:nvSpPr>
          <p:cNvPr id="24" name="Text 21"/>
          <p:cNvSpPr/>
          <p:nvPr/>
        </p:nvSpPr>
        <p:spPr>
          <a:xfrm>
            <a:off x="0" y="5121920"/>
            <a:ext cx="9144000" cy="21580"/>
          </a:xfrm>
          <a:prstGeom prst="rect">
            <a:avLst/>
          </a:prstGeom>
          <a:gradFill rotWithShape="1">
            <a:gsLst>
              <a:gs pos="0">
                <a:srgbClr val="000000">
                  <a:alpha val="0"/>
                </a:srgbClr>
              </a:gs>
              <a:gs pos="30000">
                <a:srgbClr val="F4A636">
                  <a:alpha val="50000"/>
                </a:srgbClr>
              </a:gs>
              <a:gs pos="70000">
                <a:srgbClr val="F4A636">
                  <a:alpha val="50000"/>
                </a:srgbClr>
              </a:gs>
              <a:gs pos="100000">
                <a:srgbClr val="000000">
                  <a:alpha val="0"/>
                </a:srgbClr>
              </a:gs>
            </a:gsLst>
            <a:lin ang="0" scaled="1"/>
          </a:gradFill>
          <a:ln/>
        </p:spPr>
        <p:txBody>
          <a:bodyPr wrap="none" rtlCol="0" anchor="t"/>
          <a:lstStyle/>
          <a:p>
            <a:pPr marL="0" indent="0">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5">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1E3A2E">
                  <a:alpha val="50000"/>
                </a:srgbClr>
              </a:gs>
              <a:gs pos="70000">
                <a:srgbClr val="000000">
                  <a:alpha val="0"/>
                </a:srgbClr>
              </a:gs>
            </a:gsLst>
            <a:path path="circle">
              <a:fillToRect l="50000" t="-10000" r="50000" b="110000"/>
            </a:path>
          </a:gradFill>
          <a:ln/>
        </p:spPr>
        <p:txBody>
          <a:bodyPr wrap="squar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F4A636">
                  <a:alpha val="4000"/>
                </a:srgbClr>
              </a:gs>
              <a:gs pos="60000">
                <a:srgbClr val="000000">
                  <a:alpha val="0"/>
                </a:srgbClr>
              </a:gs>
            </a:gsLst>
            <a:path path="circle">
              <a:fillToRect l="20000" t="100000" r="80000"/>
            </a:path>
          </a:gradFill>
          <a:ln/>
        </p:spPr>
        <p:txBody>
          <a:bodyPr wrap="square" rtlCol="0" anchor="t"/>
          <a:lstStyle/>
          <a:p>
            <a:pPr marL="0" indent="0">
              <a:buNone/>
            </a:pPr>
            <a:endParaRPr lang="en-US" dirty="0"/>
          </a:p>
        </p:txBody>
      </p:sp>
      <p:sp>
        <p:nvSpPr>
          <p:cNvPr id="7" name="Text 5"/>
          <p:cNvSpPr/>
          <p:nvPr/>
        </p:nvSpPr>
        <p:spPr>
          <a:xfrm>
            <a:off x="342900" y="305991"/>
            <a:ext cx="400050" cy="21580"/>
          </a:xfrm>
          <a:prstGeom prst="roundRect">
            <a:avLst>
              <a:gd name="adj" fmla="val 64736"/>
            </a:avLst>
          </a:prstGeom>
          <a:solidFill>
            <a:srgbClr val="F4A636"/>
          </a:solidFill>
          <a:ln/>
        </p:spPr>
        <p:txBody>
          <a:bodyPr wrap="none" rtlCol="0" anchor="t"/>
          <a:lstStyle/>
          <a:p>
            <a:pPr marL="0" indent="0">
              <a:buNone/>
            </a:pPr>
            <a:endParaRPr lang="en-US" dirty="0"/>
          </a:p>
        </p:txBody>
      </p:sp>
      <p:sp>
        <p:nvSpPr>
          <p:cNvPr id="8" name="Text 6"/>
          <p:cNvSpPr/>
          <p:nvPr/>
        </p:nvSpPr>
        <p:spPr>
          <a:xfrm>
            <a:off x="813941" y="257770"/>
            <a:ext cx="1989415" cy="118021"/>
          </a:xfrm>
          <a:prstGeom prst="rect">
            <a:avLst/>
          </a:prstGeom>
          <a:noFill/>
          <a:ln/>
        </p:spPr>
        <p:txBody>
          <a:bodyPr wrap="none" lIns="0" tIns="0" rIns="0" bIns="0" rtlCol="0" anchor="ctr"/>
          <a:lstStyle/>
          <a:p>
            <a:pPr marL="0" indent="0" algn="l">
              <a:lnSpc>
                <a:spcPts val="930"/>
              </a:lnSpc>
              <a:buNone/>
            </a:pPr>
            <a:r>
              <a:rPr lang="en-US" sz="620" b="1" dirty="0">
                <a:solidFill>
                  <a:srgbClr val="7AAD94"/>
                </a:solidFill>
                <a:latin typeface="Calibri" pitchFamily="34" charset="0"/>
                <a:ea typeface="Calibri" pitchFamily="34" charset="-122"/>
                <a:cs typeface="Calibri" pitchFamily="34" charset="-120"/>
              </a:rPr>
              <a:t>AOMORI PREFECTURE — </a:t>
            </a:r>
            <a:r>
              <a:rPr lang="en-US" sz="620" b="1">
                <a:solidFill>
                  <a:srgbClr val="7AAD94"/>
                </a:solidFill>
                <a:latin typeface="Calibri" pitchFamily="34" charset="0"/>
                <a:ea typeface="Calibri" pitchFamily="34" charset="-122"/>
                <a:cs typeface="Calibri" pitchFamily="34" charset="-120"/>
              </a:rPr>
              <a:t>MY TARGETS</a:t>
            </a:r>
            <a:endParaRPr lang="en-US" sz="620" dirty="0"/>
          </a:p>
        </p:txBody>
      </p:sp>
      <p:sp>
        <p:nvSpPr>
          <p:cNvPr id="9" name="Text 7"/>
          <p:cNvSpPr/>
          <p:nvPr/>
        </p:nvSpPr>
        <p:spPr>
          <a:xfrm>
            <a:off x="342900" y="432941"/>
            <a:ext cx="5186327" cy="242590"/>
          </a:xfrm>
          <a:prstGeom prst="rect">
            <a:avLst/>
          </a:prstGeom>
          <a:noFill/>
          <a:ln/>
        </p:spPr>
        <p:txBody>
          <a:bodyPr wrap="none" lIns="0" tIns="0" rIns="0" bIns="0" rtlCol="0" anchor="t"/>
          <a:lstStyle/>
          <a:p>
            <a:pPr marL="0" indent="0" algn="l">
              <a:lnSpc>
                <a:spcPts val="1910"/>
              </a:lnSpc>
              <a:buNone/>
            </a:pPr>
            <a:r>
              <a:rPr lang="en-US" sz="1910" kern="0" spc="76">
                <a:solidFill>
                  <a:srgbClr val="F2EDE3"/>
                </a:solidFill>
                <a:latin typeface="Calibri Light" pitchFamily="34" charset="0"/>
                <a:ea typeface="Calibri Light" pitchFamily="34" charset="-122"/>
                <a:cs typeface="Calibri Light" pitchFamily="34" charset="-120"/>
              </a:rPr>
              <a:t>My Goals: </a:t>
            </a:r>
            <a:r>
              <a:rPr lang="en-US" sz="1910" b="1" kern="0" spc="76">
                <a:solidFill>
                  <a:srgbClr val="F4A636"/>
                </a:solidFill>
                <a:latin typeface="Calibri Light" pitchFamily="34" charset="0"/>
                <a:ea typeface="Calibri Light" pitchFamily="34" charset="-122"/>
                <a:cs typeface="Calibri Light" pitchFamily="34" charset="-120"/>
              </a:rPr>
              <a:t>Aomori SOTA &amp; POTA Targets</a:t>
            </a:r>
            <a:endParaRPr lang="en-US" sz="1910" dirty="0"/>
          </a:p>
        </p:txBody>
      </p:sp>
      <p:pic>
        <p:nvPicPr>
          <p:cNvPr id="10" name="Image 0" descr="preencoded.png"/>
          <p:cNvPicPr>
            <a:picLocks noChangeAspect="1"/>
          </p:cNvPicPr>
          <p:nvPr/>
        </p:nvPicPr>
        <p:blipFill>
          <a:blip>
            <a:alphaModFix amt="45000"/>
            <a:extLst>
              <a:ext uri="{96DAC541-7B7A-43D3-8B79-37D633B846F1}">
                <asvg:svgBlip xmlns:asvg="http://schemas.microsoft.com/office/drawing/2016/SVG/main" r:embed="rId3"/>
              </a:ext>
            </a:extLst>
          </a:blip>
          <a:stretch>
            <a:fillRect/>
          </a:stretch>
        </p:blipFill>
        <p:spPr>
          <a:xfrm>
            <a:off x="8239134" y="521056"/>
            <a:ext cx="132588" cy="132588"/>
          </a:xfrm>
          <a:prstGeom prst="rect">
            <a:avLst/>
          </a:prstGeom>
        </p:spPr>
      </p:pic>
      <p:pic>
        <p:nvPicPr>
          <p:cNvPr id="12" name="Image 2" descr="preencoded.png"/>
          <p:cNvPicPr>
            <a:picLocks noChangeAspect="1"/>
          </p:cNvPicPr>
          <p:nvPr/>
        </p:nvPicPr>
        <p:blipFill>
          <a:blip>
            <a:alphaModFix amt="45000"/>
            <a:extLst>
              <a:ext uri="{96DAC541-7B7A-43D3-8B79-37D633B846F1}">
                <asvg:svgBlip xmlns:asvg="http://schemas.microsoft.com/office/drawing/2016/SVG/main" r:embed="rId4"/>
              </a:ext>
            </a:extLst>
          </a:blip>
          <a:stretch>
            <a:fillRect/>
          </a:stretch>
        </p:blipFill>
        <p:spPr>
          <a:xfrm>
            <a:off x="8410326" y="521056"/>
            <a:ext cx="132588" cy="132588"/>
          </a:xfrm>
          <a:prstGeom prst="rect">
            <a:avLst/>
          </a:prstGeom>
        </p:spPr>
      </p:pic>
      <p:sp>
        <p:nvSpPr>
          <p:cNvPr id="60" name="Card60"/>
          <p:cNvSpPr/>
          <p:nvPr/>
        </p:nvSpPr>
        <p:spPr>
          <a:xfrm>
            <a:off x="342900" y="1000000"/>
            <a:ext cx="1587640" cy="3380000"/>
          </a:xfrm>
          <a:prstGeom prst="roundRect">
            <a:avLst>
              <a:gd name="adj" fmla="val 4000"/>
            </a:avLst>
          </a:prstGeom>
          <a:solidFill>
            <a:srgbClr val="0E1F18"/>
          </a:solidFill>
          <a:ln w="9525">
            <a:solidFill>
              <a:srgbClr val="F4A636">
                <a:alpha val="30000"/>
              </a:srgbClr>
            </a:solidFill>
          </a:ln>
        </p:spPr>
        <p:txBody>
          <a:bodyPr rtlCol="0" anchor="t"/>
          <a:lstStyle/>
          <a:p>
            <a:pPr>
              <a:buNone/>
            </a:pPr>
            <a:endParaRPr lang="en-US"/>
          </a:p>
        </p:txBody>
      </p:sp>
      <p:sp>
        <p:nvSpPr>
          <p:cNvPr id="61" name="B61"/>
          <p:cNvSpPr/>
          <p:nvPr/>
        </p:nvSpPr>
        <p:spPr>
          <a:xfrm>
            <a:off x="342900" y="1000000"/>
            <a:ext cx="158764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62" name="T62"/>
          <p:cNvSpPr/>
          <p:nvPr/>
        </p:nvSpPr>
        <p:spPr>
          <a:xfrm>
            <a:off x="467900" y="1150000"/>
            <a:ext cx="1337640" cy="140000"/>
          </a:xfrm>
          <a:prstGeom prst="rect">
            <a:avLst/>
          </a:prstGeom>
          <a:noFill/>
          <a:ln/>
        </p:spPr>
        <p:txBody>
          <a:bodyPr wrap="square" lIns="0" tIns="0" rIns="0" bIns="0" rtlCol="0" anchor="t"/>
          <a:lstStyle/>
          <a:p>
            <a:pPr marL="0" indent="0" algn="l">
              <a:lnSpc>
                <a:spcPts val="620"/>
              </a:lnSpc>
              <a:buNone/>
            </a:pPr>
            <a:r>
              <a:rPr lang="en-US" sz="560" b="1" kern="0" spc="80">
                <a:solidFill>
                  <a:srgbClr val="F4A636"/>
                </a:solidFill>
                <a:latin typeface="Calibri" pitchFamily="34" charset="0"/>
                <a:ea typeface="Calibri" pitchFamily="34" charset="-122"/>
                <a:cs typeface="Calibri" pitchFamily="34" charset="-120"/>
              </a:rPr>
              <a:t>SOTA</a:t>
            </a:r>
            <a:endParaRPr lang="en-US"/>
          </a:p>
        </p:txBody>
      </p:sp>
      <p:sp>
        <p:nvSpPr>
          <p:cNvPr id="63" name="T63"/>
          <p:cNvSpPr/>
          <p:nvPr/>
        </p:nvSpPr>
        <p:spPr>
          <a:xfrm>
            <a:off x="467900" y="1320000"/>
            <a:ext cx="1337640" cy="300000"/>
          </a:xfrm>
          <a:prstGeom prst="rect">
            <a:avLst/>
          </a:prstGeom>
          <a:noFill/>
          <a:ln/>
        </p:spPr>
        <p:txBody>
          <a:bodyPr wrap="square" lIns="0" tIns="0" rIns="0" bIns="0" rtlCol="0" anchor="t"/>
          <a:lstStyle/>
          <a:p>
            <a:pPr marL="0" indent="0" algn="l">
              <a:lnSpc>
                <a:spcPts val="1120"/>
              </a:lnSpc>
              <a:buNone/>
            </a:pPr>
            <a:r>
              <a:rPr lang="en-US" sz="1120" b="1" kern="0" spc="20">
                <a:solidFill>
                  <a:srgbClr val="F2EDE3"/>
                </a:solidFill>
                <a:latin typeface="Calibri Light" pitchFamily="34" charset="0"/>
                <a:ea typeface="Calibri Light" pitchFamily="34" charset="-122"/>
                <a:cs typeface="Calibri Light" pitchFamily="34" charset="-120"/>
              </a:rPr>
              <a:t>JA/AM-001</a:t>
            </a:r>
            <a:endParaRPr lang="en-US"/>
          </a:p>
        </p:txBody>
      </p:sp>
      <p:sp>
        <p:nvSpPr>
          <p:cNvPr id="64" name="B64"/>
          <p:cNvSpPr/>
          <p:nvPr/>
        </p:nvSpPr>
        <p:spPr>
          <a:xfrm>
            <a:off x="467900" y="1610000"/>
            <a:ext cx="133764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65" name="T65"/>
          <p:cNvSpPr/>
          <p:nvPr/>
        </p:nvSpPr>
        <p:spPr>
          <a:xfrm>
            <a:off x="467900" y="1700000"/>
            <a:ext cx="1337640" cy="130000"/>
          </a:xfrm>
          <a:prstGeom prst="rect">
            <a:avLst/>
          </a:prstGeom>
          <a:noFill/>
          <a:ln/>
        </p:spPr>
        <p:txBody>
          <a:bodyPr wrap="square" lIns="0" tIns="0" rIns="0" bIns="0" rtlCol="0" anchor="t"/>
          <a:lstStyle/>
          <a:p>
            <a:pPr marL="0" indent="0" algn="l">
              <a:lnSpc>
                <a:spcPts val="560"/>
              </a:lnSpc>
              <a:buNone/>
            </a:pPr>
            <a:r>
              <a:rPr lang="en-US" sz="520" b="1" kern="0" spc="110" dirty="0">
                <a:solidFill>
                  <a:srgbClr val="F4A636"/>
                </a:solidFill>
                <a:latin typeface="Calibri" pitchFamily="34" charset="0"/>
                <a:ea typeface="Calibri" pitchFamily="34" charset="-122"/>
                <a:cs typeface="Calibri" pitchFamily="34" charset="-120"/>
              </a:rPr>
              <a:t>SOTA</a:t>
            </a:r>
            <a:endParaRPr lang="en-US" dirty="0"/>
          </a:p>
        </p:txBody>
      </p:sp>
      <p:sp>
        <p:nvSpPr>
          <p:cNvPr id="66" name="T66"/>
          <p:cNvSpPr/>
          <p:nvPr/>
        </p:nvSpPr>
        <p:spPr>
          <a:xfrm>
            <a:off x="467900" y="1850000"/>
            <a:ext cx="1337640" cy="500000"/>
          </a:xfrm>
          <a:prstGeom prst="rect">
            <a:avLst/>
          </a:prstGeom>
          <a:noFill/>
          <a:ln/>
        </p:spPr>
        <p:txBody>
          <a:bodyPr wrap="square" lIns="0" tIns="0" rIns="0" bIns="0" rtlCol="0" anchor="t"/>
          <a:lstStyle/>
          <a:p>
            <a:pPr marL="0" indent="0" algn="l">
              <a:lnSpc>
                <a:spcPts val="880"/>
              </a:lnSpc>
              <a:buNone/>
            </a:pPr>
            <a:r>
              <a:rPr lang="en-US" sz="740" b="1" kern="0" spc="0">
                <a:solidFill>
                  <a:srgbClr val="F2EDE3"/>
                </a:solidFill>
                <a:latin typeface="Calibri" pitchFamily="34" charset="0"/>
                <a:ea typeface="Calibri" pitchFamily="34" charset="-122"/>
                <a:cs typeface="Calibri" pitchFamily="34" charset="-120"/>
              </a:rPr>
              <a:t>Mt. Iwaki · 岩木山</a:t>
            </a:r>
            <a:endParaRPr lang="en-US"/>
          </a:p>
        </p:txBody>
      </p:sp>
      <p:sp>
        <p:nvSpPr>
          <p:cNvPr id="67" name="T67"/>
          <p:cNvSpPr/>
          <p:nvPr/>
        </p:nvSpPr>
        <p:spPr>
          <a:xfrm>
            <a:off x="467900" y="2330000"/>
            <a:ext cx="1337640" cy="300000"/>
          </a:xfrm>
          <a:prstGeom prst="rect">
            <a:avLst/>
          </a:prstGeom>
          <a:noFill/>
          <a:ln/>
        </p:spPr>
        <p:txBody>
          <a:bodyPr wrap="square" lIns="0" tIns="0" rIns="0" bIns="0" rtlCol="0" anchor="t"/>
          <a:lstStyle/>
          <a:p>
            <a:pPr marL="0" indent="0" algn="l">
              <a:lnSpc>
                <a:spcPts val="780"/>
              </a:lnSpc>
              <a:buNone/>
            </a:pPr>
            <a:r>
              <a:rPr lang="en-US" sz="520" b="1" kern="0" spc="110" dirty="0">
                <a:solidFill>
                  <a:srgbClr val="F4A636"/>
                </a:solidFill>
                <a:latin typeface="Calibri" pitchFamily="34" charset="0"/>
                <a:ea typeface="Calibri" pitchFamily="34" charset="-122"/>
                <a:cs typeface="Calibri" pitchFamily="34" charset="-120"/>
              </a:rPr>
              <a:t>1,625</a:t>
            </a:r>
            <a:r>
              <a:rPr lang="en-US" sz="640" kern="0" spc="0" dirty="0">
                <a:solidFill>
                  <a:srgbClr val="7AAD94"/>
                </a:solidFill>
                <a:latin typeface="Calibri" pitchFamily="34" charset="0"/>
                <a:ea typeface="Calibri" pitchFamily="34" charset="-122"/>
                <a:cs typeface="Calibri" pitchFamily="34" charset="-120"/>
              </a:rPr>
              <a:t> </a:t>
            </a:r>
            <a:r>
              <a:rPr lang="en-US" sz="520" b="1" kern="0" spc="110" dirty="0">
                <a:solidFill>
                  <a:srgbClr val="F4A636"/>
                </a:solidFill>
                <a:latin typeface="Calibri" pitchFamily="34" charset="0"/>
                <a:ea typeface="Calibri" pitchFamily="34" charset="-122"/>
                <a:cs typeface="Calibri" pitchFamily="34" charset="-120"/>
              </a:rPr>
              <a:t>m · 10 pts</a:t>
            </a:r>
          </a:p>
        </p:txBody>
      </p:sp>
      <p:sp>
        <p:nvSpPr>
          <p:cNvPr id="70" name="P70"/>
          <p:cNvSpPr/>
          <p:nvPr/>
        </p:nvSpPr>
        <p:spPr>
          <a:xfrm>
            <a:off x="467900" y="3980000"/>
            <a:ext cx="414000" cy="225000"/>
          </a:xfrm>
          <a:prstGeom prst="roundRect">
            <a:avLst>
              <a:gd name="adj" fmla="val 50000"/>
            </a:avLst>
          </a:prstGeom>
          <a:solidFill>
            <a:srgbClr val="0E1F18">
              <a:alpha val="55000"/>
            </a:srgbClr>
          </a:solidFill>
          <a:ln w="9525">
            <a:solidFill>
              <a:srgbClr val="F4A636">
                <a:alpha val="70000"/>
              </a:srgbClr>
            </a:solidFill>
          </a:ln>
        </p:spPr>
        <p:txBody>
          <a:bodyPr wrap="square" lIns="0" tIns="0" rIns="0" bIns="0" anchor="ctr"/>
          <a:lstStyle/>
          <a:p>
            <a:pPr marL="0" indent="0" algn="ctr">
              <a:buNone/>
            </a:pPr>
            <a:r>
              <a:rPr lang="en-US" sz="600" b="1" kern="0" spc="60">
                <a:solidFill>
                  <a:srgbClr val="F4A636"/>
                </a:solidFill>
                <a:latin typeface="Calibri" pitchFamily="34" charset="0"/>
                <a:ea typeface="Calibri" pitchFamily="34" charset="-122"/>
                <a:cs typeface="Calibri" pitchFamily="34" charset="-120"/>
              </a:rPr>
              <a:t>SOTA</a:t>
            </a:r>
            <a:endParaRPr lang="en-US" sz="600"/>
          </a:p>
        </p:txBody>
      </p:sp>
      <p:sp>
        <p:nvSpPr>
          <p:cNvPr id="71" name="Card71"/>
          <p:cNvSpPr/>
          <p:nvPr/>
        </p:nvSpPr>
        <p:spPr>
          <a:xfrm>
            <a:off x="2060540" y="1000000"/>
            <a:ext cx="1587640" cy="3380000"/>
          </a:xfrm>
          <a:prstGeom prst="roundRect">
            <a:avLst>
              <a:gd name="adj" fmla="val 4000"/>
            </a:avLst>
          </a:prstGeom>
          <a:solidFill>
            <a:srgbClr val="0E1F18"/>
          </a:solidFill>
          <a:ln w="9525">
            <a:solidFill>
              <a:srgbClr val="F4A636">
                <a:alpha val="55000"/>
              </a:srgbClr>
            </a:solidFill>
          </a:ln>
        </p:spPr>
        <p:txBody>
          <a:bodyPr rtlCol="0" anchor="t"/>
          <a:lstStyle/>
          <a:p>
            <a:pPr>
              <a:buNone/>
            </a:pPr>
            <a:endParaRPr lang="en-US" dirty="0"/>
          </a:p>
        </p:txBody>
      </p:sp>
      <p:sp>
        <p:nvSpPr>
          <p:cNvPr id="72" name="B72"/>
          <p:cNvSpPr/>
          <p:nvPr/>
        </p:nvSpPr>
        <p:spPr>
          <a:xfrm>
            <a:off x="2060540" y="1000000"/>
            <a:ext cx="158764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73" name="T73"/>
          <p:cNvSpPr/>
          <p:nvPr/>
        </p:nvSpPr>
        <p:spPr>
          <a:xfrm>
            <a:off x="2185540" y="1150000"/>
            <a:ext cx="1337640" cy="140000"/>
          </a:xfrm>
          <a:prstGeom prst="rect">
            <a:avLst/>
          </a:prstGeom>
          <a:noFill/>
          <a:ln/>
        </p:spPr>
        <p:txBody>
          <a:bodyPr wrap="square" lIns="0" tIns="0" rIns="0" bIns="0" rtlCol="0" anchor="t"/>
          <a:lstStyle/>
          <a:p>
            <a:pPr marL="0" indent="0" algn="l">
              <a:lnSpc>
                <a:spcPts val="620"/>
              </a:lnSpc>
              <a:buNone/>
            </a:pPr>
            <a:r>
              <a:rPr lang="en-US" sz="560" b="1" kern="0" spc="80" dirty="0">
                <a:solidFill>
                  <a:srgbClr val="F4A636"/>
                </a:solidFill>
                <a:latin typeface="Calibri" pitchFamily="34" charset="0"/>
                <a:ea typeface="Calibri" pitchFamily="34" charset="-122"/>
                <a:cs typeface="Calibri" pitchFamily="34" charset="-120"/>
              </a:rPr>
              <a:t>SOTA + </a:t>
            </a:r>
            <a:r>
              <a:rPr lang="en-US" sz="560" b="1" kern="0" spc="80" dirty="0">
                <a:solidFill>
                  <a:srgbClr val="7AAD94"/>
                </a:solidFill>
                <a:latin typeface="Calibri" pitchFamily="34" charset="0"/>
                <a:ea typeface="Calibri" pitchFamily="34" charset="-122"/>
                <a:cs typeface="Calibri" pitchFamily="34" charset="-120"/>
              </a:rPr>
              <a:t>POTA</a:t>
            </a:r>
          </a:p>
        </p:txBody>
      </p:sp>
      <p:sp>
        <p:nvSpPr>
          <p:cNvPr id="74" name="T74"/>
          <p:cNvSpPr/>
          <p:nvPr/>
        </p:nvSpPr>
        <p:spPr>
          <a:xfrm>
            <a:off x="2185540" y="1320000"/>
            <a:ext cx="1337640" cy="300000"/>
          </a:xfrm>
          <a:prstGeom prst="rect">
            <a:avLst/>
          </a:prstGeom>
          <a:noFill/>
          <a:ln/>
        </p:spPr>
        <p:txBody>
          <a:bodyPr wrap="square" lIns="0" tIns="0" rIns="0" bIns="0" rtlCol="0" anchor="t"/>
          <a:lstStyle/>
          <a:p>
            <a:pPr marL="0" indent="0" algn="l">
              <a:lnSpc>
                <a:spcPts val="1120"/>
              </a:lnSpc>
              <a:buNone/>
            </a:pPr>
            <a:r>
              <a:rPr lang="en-US" sz="1120" b="1" kern="0" spc="20">
                <a:solidFill>
                  <a:srgbClr val="F2EDE3"/>
                </a:solidFill>
                <a:latin typeface="Calibri Light" pitchFamily="34" charset="0"/>
                <a:ea typeface="Calibri Light" pitchFamily="34" charset="-122"/>
                <a:cs typeface="Calibri Light" pitchFamily="34" charset="-120"/>
              </a:rPr>
              <a:t>JA/AM-002</a:t>
            </a:r>
            <a:endParaRPr lang="en-US"/>
          </a:p>
        </p:txBody>
      </p:sp>
      <p:sp>
        <p:nvSpPr>
          <p:cNvPr id="75" name="B75"/>
          <p:cNvSpPr/>
          <p:nvPr/>
        </p:nvSpPr>
        <p:spPr>
          <a:xfrm>
            <a:off x="2185540" y="1610000"/>
            <a:ext cx="133764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76" name="T76"/>
          <p:cNvSpPr/>
          <p:nvPr/>
        </p:nvSpPr>
        <p:spPr>
          <a:xfrm>
            <a:off x="2185540" y="1700000"/>
            <a:ext cx="1337640" cy="130000"/>
          </a:xfrm>
          <a:prstGeom prst="rect">
            <a:avLst/>
          </a:prstGeom>
          <a:noFill/>
          <a:ln/>
        </p:spPr>
        <p:txBody>
          <a:bodyPr wrap="square" lIns="0" tIns="0" rIns="0" bIns="0" rtlCol="0" anchor="t"/>
          <a:lstStyle/>
          <a:p>
            <a:pPr marL="0" indent="0" algn="l">
              <a:lnSpc>
                <a:spcPts val="560"/>
              </a:lnSpc>
              <a:buNone/>
            </a:pPr>
            <a:r>
              <a:rPr lang="en-US" sz="520" b="1" kern="0" spc="110">
                <a:solidFill>
                  <a:srgbClr val="F4A636"/>
                </a:solidFill>
                <a:latin typeface="Calibri" pitchFamily="34" charset="0"/>
                <a:ea typeface="Calibri" pitchFamily="34" charset="-122"/>
                <a:cs typeface="Calibri" pitchFamily="34" charset="-120"/>
              </a:rPr>
              <a:t>SOTA</a:t>
            </a:r>
            <a:endParaRPr lang="en-US"/>
          </a:p>
        </p:txBody>
      </p:sp>
      <p:sp>
        <p:nvSpPr>
          <p:cNvPr id="77" name="T77"/>
          <p:cNvSpPr/>
          <p:nvPr/>
        </p:nvSpPr>
        <p:spPr>
          <a:xfrm>
            <a:off x="2185540" y="1850000"/>
            <a:ext cx="1337640" cy="500000"/>
          </a:xfrm>
          <a:prstGeom prst="rect">
            <a:avLst/>
          </a:prstGeom>
          <a:noFill/>
          <a:ln/>
        </p:spPr>
        <p:txBody>
          <a:bodyPr wrap="square" lIns="0" tIns="0" rIns="0" bIns="0" rtlCol="0" anchor="t"/>
          <a:lstStyle/>
          <a:p>
            <a:pPr marL="0" indent="0" algn="l">
              <a:lnSpc>
                <a:spcPts val="880"/>
              </a:lnSpc>
              <a:buNone/>
            </a:pPr>
            <a:r>
              <a:rPr lang="en-US" sz="740" b="1" kern="0" spc="0" dirty="0">
                <a:solidFill>
                  <a:srgbClr val="F2EDE3"/>
                </a:solidFill>
                <a:latin typeface="Calibri" pitchFamily="34" charset="0"/>
                <a:ea typeface="Calibri" pitchFamily="34" charset="-122"/>
                <a:cs typeface="Calibri" pitchFamily="34" charset="-120"/>
              </a:rPr>
              <a:t>Mt. </a:t>
            </a:r>
            <a:r>
              <a:rPr lang="en-US" sz="740" b="1" kern="0" spc="0" dirty="0" err="1">
                <a:solidFill>
                  <a:srgbClr val="F2EDE3"/>
                </a:solidFill>
                <a:latin typeface="Calibri" pitchFamily="34" charset="0"/>
                <a:ea typeface="Calibri" pitchFamily="34" charset="-122"/>
                <a:cs typeface="Calibri" pitchFamily="34" charset="-120"/>
              </a:rPr>
              <a:t>Hakkōda</a:t>
            </a:r>
            <a:r>
              <a:rPr lang="en-US" sz="740" b="1" kern="0" spc="0" dirty="0">
                <a:solidFill>
                  <a:srgbClr val="F2EDE3"/>
                </a:solidFill>
                <a:latin typeface="Calibri" pitchFamily="34" charset="0"/>
                <a:ea typeface="Calibri" pitchFamily="34" charset="-122"/>
                <a:cs typeface="Calibri" pitchFamily="34" charset="-120"/>
              </a:rPr>
              <a:t> </a:t>
            </a:r>
            <a:r>
              <a:rPr lang="en-US" sz="740" b="1" kern="0" spc="0" dirty="0" err="1">
                <a:solidFill>
                  <a:srgbClr val="F2EDE3"/>
                </a:solidFill>
                <a:latin typeface="Calibri" pitchFamily="34" charset="0"/>
                <a:ea typeface="Calibri" pitchFamily="34" charset="-122"/>
                <a:cs typeface="Calibri" pitchFamily="34" charset="-120"/>
              </a:rPr>
              <a:t>Odake</a:t>
            </a:r>
            <a:r>
              <a:rPr lang="en-US" sz="740" b="1" kern="0" spc="0" dirty="0">
                <a:solidFill>
                  <a:srgbClr val="F2EDE3"/>
                </a:solidFill>
                <a:latin typeface="Calibri" pitchFamily="34" charset="0"/>
                <a:ea typeface="Calibri" pitchFamily="34" charset="-122"/>
                <a:cs typeface="Calibri" pitchFamily="34" charset="-120"/>
              </a:rPr>
              <a:t> · </a:t>
            </a:r>
            <a:r>
              <a:rPr lang="en-US" sz="740" b="1" kern="0" spc="0" dirty="0" err="1">
                <a:solidFill>
                  <a:srgbClr val="F2EDE3"/>
                </a:solidFill>
                <a:latin typeface="Calibri" pitchFamily="34" charset="0"/>
                <a:ea typeface="Calibri" pitchFamily="34" charset="-122"/>
                <a:cs typeface="Calibri" pitchFamily="34" charset="-120"/>
              </a:rPr>
              <a:t>八甲田大岳</a:t>
            </a:r>
            <a:endParaRPr lang="en-US" dirty="0"/>
          </a:p>
        </p:txBody>
      </p:sp>
      <p:sp>
        <p:nvSpPr>
          <p:cNvPr id="78" name="T78"/>
          <p:cNvSpPr/>
          <p:nvPr/>
        </p:nvSpPr>
        <p:spPr>
          <a:xfrm>
            <a:off x="2185540" y="2330000"/>
            <a:ext cx="1337640" cy="300000"/>
          </a:xfrm>
          <a:prstGeom prst="rect">
            <a:avLst/>
          </a:prstGeom>
          <a:noFill/>
          <a:ln/>
        </p:spPr>
        <p:txBody>
          <a:bodyPr wrap="square" lIns="0" tIns="0" rIns="0" bIns="0" rtlCol="0" anchor="t"/>
          <a:lstStyle/>
          <a:p>
            <a:pPr marL="0" indent="0" algn="l">
              <a:lnSpc>
                <a:spcPts val="780"/>
              </a:lnSpc>
              <a:buNone/>
            </a:pPr>
            <a:r>
              <a:rPr lang="en-US" sz="520" b="1" kern="0" spc="110" dirty="0">
                <a:solidFill>
                  <a:srgbClr val="F4A636"/>
                </a:solidFill>
                <a:latin typeface="Calibri" pitchFamily="34" charset="0"/>
                <a:ea typeface="Calibri" pitchFamily="34" charset="-122"/>
                <a:cs typeface="Calibri" pitchFamily="34" charset="-120"/>
              </a:rPr>
              <a:t>1,584 m · 10 pts</a:t>
            </a:r>
          </a:p>
        </p:txBody>
      </p:sp>
      <p:sp>
        <p:nvSpPr>
          <p:cNvPr id="79" name="T79"/>
          <p:cNvSpPr/>
          <p:nvPr/>
        </p:nvSpPr>
        <p:spPr>
          <a:xfrm>
            <a:off x="2185540" y="2660000"/>
            <a:ext cx="1337640" cy="130000"/>
          </a:xfrm>
          <a:prstGeom prst="rect">
            <a:avLst/>
          </a:prstGeom>
          <a:noFill/>
          <a:ln/>
        </p:spPr>
        <p:txBody>
          <a:bodyPr wrap="square" lIns="0" tIns="0" rIns="0" bIns="0" rtlCol="0" anchor="t"/>
          <a:lstStyle/>
          <a:p>
            <a:pPr marL="0" indent="0" algn="l">
              <a:lnSpc>
                <a:spcPts val="560"/>
              </a:lnSpc>
              <a:buNone/>
            </a:pPr>
            <a:r>
              <a:rPr lang="en-US" sz="520" b="1" kern="0" spc="110">
                <a:solidFill>
                  <a:srgbClr val="7AAD94"/>
                </a:solidFill>
                <a:latin typeface="Calibri" pitchFamily="34" charset="0"/>
                <a:ea typeface="Calibri" pitchFamily="34" charset="-122"/>
                <a:cs typeface="Calibri" pitchFamily="34" charset="-120"/>
              </a:rPr>
              <a:t>POTA</a:t>
            </a:r>
            <a:endParaRPr lang="en-US"/>
          </a:p>
        </p:txBody>
      </p:sp>
      <p:sp>
        <p:nvSpPr>
          <p:cNvPr id="80" name="T80"/>
          <p:cNvSpPr/>
          <p:nvPr/>
        </p:nvSpPr>
        <p:spPr>
          <a:xfrm>
            <a:off x="2185540" y="2810000"/>
            <a:ext cx="1337640" cy="900000"/>
          </a:xfrm>
          <a:prstGeom prst="rect">
            <a:avLst/>
          </a:prstGeom>
          <a:noFill/>
          <a:ln/>
        </p:spPr>
        <p:txBody>
          <a:bodyPr wrap="square" lIns="0" tIns="0" rIns="0" bIns="0" rtlCol="0" anchor="t"/>
          <a:lstStyle/>
          <a:p>
            <a:pPr marL="0" indent="0" algn="l">
              <a:lnSpc>
                <a:spcPts val="820"/>
              </a:lnSpc>
              <a:buNone/>
            </a:pPr>
            <a:r>
              <a:rPr lang="en-US" sz="680" kern="0" spc="0" dirty="0">
                <a:solidFill>
                  <a:srgbClr val="F2EDE3"/>
                </a:solidFill>
                <a:latin typeface="Calibri" pitchFamily="34" charset="0"/>
                <a:ea typeface="Calibri" pitchFamily="34" charset="-122"/>
                <a:cs typeface="Calibri" pitchFamily="34" charset="-120"/>
              </a:rPr>
              <a:t>JP-1028 · </a:t>
            </a:r>
            <a:r>
              <a:rPr lang="en-US" sz="680" kern="0" spc="0">
                <a:solidFill>
                  <a:srgbClr val="F2EDE3"/>
                </a:solidFill>
                <a:latin typeface="Calibri" pitchFamily="34" charset="0"/>
                <a:ea typeface="Calibri" pitchFamily="34" charset="-122"/>
                <a:cs typeface="Calibri" pitchFamily="34" charset="-120"/>
              </a:rPr>
              <a:t>Kuroishi Onsenkyō </a:t>
            </a:r>
            <a:r>
              <a:rPr lang="en-US" sz="680" kern="0" spc="0" dirty="0">
                <a:solidFill>
                  <a:srgbClr val="F2EDE3"/>
                </a:solidFill>
                <a:latin typeface="Calibri" pitchFamily="34" charset="0"/>
                <a:ea typeface="Calibri" pitchFamily="34" charset="-122"/>
                <a:cs typeface="Calibri" pitchFamily="34" charset="-120"/>
              </a:rPr>
              <a:t>Prefectural </a:t>
            </a:r>
            <a:r>
              <a:rPr lang="en-US" sz="680" kern="0" spc="0">
                <a:solidFill>
                  <a:srgbClr val="F2EDE3"/>
                </a:solidFill>
                <a:latin typeface="Calibri" pitchFamily="34" charset="0"/>
                <a:ea typeface="Calibri" pitchFamily="34" charset="-122"/>
                <a:cs typeface="Calibri" pitchFamily="34" charset="-120"/>
              </a:rPr>
              <a:t>Nature Park</a:t>
            </a:r>
            <a:endParaRPr lang="en-US" dirty="0"/>
          </a:p>
        </p:txBody>
      </p:sp>
      <p:sp>
        <p:nvSpPr>
          <p:cNvPr id="81" name="P81"/>
          <p:cNvSpPr/>
          <p:nvPr/>
        </p:nvSpPr>
        <p:spPr>
          <a:xfrm>
            <a:off x="2185540" y="3980000"/>
            <a:ext cx="480000" cy="225000"/>
          </a:xfrm>
          <a:prstGeom prst="roundRect">
            <a:avLst>
              <a:gd name="adj" fmla="val 50000"/>
            </a:avLst>
          </a:prstGeom>
          <a:solidFill>
            <a:srgbClr val="F4A636"/>
          </a:solidFill>
          <a:ln/>
        </p:spPr>
        <p:txBody>
          <a:bodyPr wrap="square" lIns="0" tIns="0" rIns="0" bIns="0" anchor="ctr"/>
          <a:lstStyle/>
          <a:p>
            <a:pPr marL="0" indent="0" algn="ctr">
              <a:buNone/>
            </a:pPr>
            <a:r>
              <a:rPr lang="en-US" sz="600" b="1" kern="0" spc="60">
                <a:solidFill>
                  <a:srgbClr val="162821"/>
                </a:solidFill>
                <a:latin typeface="Calibri" pitchFamily="34" charset="0"/>
                <a:ea typeface="Calibri" pitchFamily="34" charset="-122"/>
                <a:cs typeface="Calibri" pitchFamily="34" charset="-120"/>
              </a:rPr>
              <a:t>2-FER</a:t>
            </a:r>
            <a:endParaRPr lang="en-US" sz="600"/>
          </a:p>
        </p:txBody>
      </p:sp>
      <p:sp>
        <p:nvSpPr>
          <p:cNvPr id="82" name="Card82"/>
          <p:cNvSpPr/>
          <p:nvPr/>
        </p:nvSpPr>
        <p:spPr>
          <a:xfrm>
            <a:off x="3778180" y="1000000"/>
            <a:ext cx="1587640" cy="3380000"/>
          </a:xfrm>
          <a:prstGeom prst="roundRect">
            <a:avLst>
              <a:gd name="adj" fmla="val 4000"/>
            </a:avLst>
          </a:prstGeom>
          <a:solidFill>
            <a:srgbClr val="0E1F18"/>
          </a:solidFill>
          <a:ln w="9525">
            <a:solidFill>
              <a:srgbClr val="F4A636">
                <a:alpha val="55000"/>
              </a:srgbClr>
            </a:solidFill>
          </a:ln>
        </p:spPr>
        <p:txBody>
          <a:bodyPr rtlCol="0" anchor="t"/>
          <a:lstStyle/>
          <a:p>
            <a:pPr>
              <a:buNone/>
            </a:pPr>
            <a:endParaRPr lang="en-US"/>
          </a:p>
        </p:txBody>
      </p:sp>
      <p:sp>
        <p:nvSpPr>
          <p:cNvPr id="83" name="B83"/>
          <p:cNvSpPr/>
          <p:nvPr/>
        </p:nvSpPr>
        <p:spPr>
          <a:xfrm>
            <a:off x="3778180" y="1000000"/>
            <a:ext cx="158764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84" name="T84"/>
          <p:cNvSpPr/>
          <p:nvPr/>
        </p:nvSpPr>
        <p:spPr>
          <a:xfrm>
            <a:off x="3903180" y="1150000"/>
            <a:ext cx="1337640" cy="140000"/>
          </a:xfrm>
          <a:prstGeom prst="rect">
            <a:avLst/>
          </a:prstGeom>
          <a:noFill/>
          <a:ln/>
        </p:spPr>
        <p:txBody>
          <a:bodyPr wrap="square" lIns="0" tIns="0" rIns="0" bIns="0" rtlCol="0" anchor="t"/>
          <a:lstStyle/>
          <a:p>
            <a:pPr marL="0" indent="0" algn="l">
              <a:lnSpc>
                <a:spcPts val="620"/>
              </a:lnSpc>
              <a:buNone/>
            </a:pPr>
            <a:r>
              <a:rPr lang="en-US" sz="560" b="1" kern="0" spc="80" dirty="0">
                <a:solidFill>
                  <a:srgbClr val="F4A636"/>
                </a:solidFill>
                <a:latin typeface="Calibri" pitchFamily="34" charset="0"/>
                <a:ea typeface="Calibri" pitchFamily="34" charset="-122"/>
                <a:cs typeface="Calibri" pitchFamily="34" charset="-120"/>
              </a:rPr>
              <a:t>SOTA + </a:t>
            </a:r>
            <a:r>
              <a:rPr lang="en-US" sz="560" b="1" kern="0" spc="80" dirty="0">
                <a:solidFill>
                  <a:srgbClr val="7AAD94"/>
                </a:solidFill>
                <a:latin typeface="Calibri" pitchFamily="34" charset="0"/>
                <a:ea typeface="Calibri" pitchFamily="34" charset="-122"/>
                <a:cs typeface="Calibri" pitchFamily="34" charset="-120"/>
              </a:rPr>
              <a:t>POTA</a:t>
            </a:r>
          </a:p>
        </p:txBody>
      </p:sp>
      <p:sp>
        <p:nvSpPr>
          <p:cNvPr id="85" name="T85"/>
          <p:cNvSpPr/>
          <p:nvPr/>
        </p:nvSpPr>
        <p:spPr>
          <a:xfrm>
            <a:off x="3903180" y="1320000"/>
            <a:ext cx="1337640" cy="300000"/>
          </a:xfrm>
          <a:prstGeom prst="rect">
            <a:avLst/>
          </a:prstGeom>
          <a:noFill/>
          <a:ln/>
        </p:spPr>
        <p:txBody>
          <a:bodyPr wrap="square" lIns="0" tIns="0" rIns="0" bIns="0" rtlCol="0" anchor="t"/>
          <a:lstStyle/>
          <a:p>
            <a:pPr marL="0" indent="0" algn="l">
              <a:lnSpc>
                <a:spcPts val="1120"/>
              </a:lnSpc>
              <a:buNone/>
            </a:pPr>
            <a:r>
              <a:rPr lang="en-US" sz="1120" b="1" kern="0" spc="20">
                <a:solidFill>
                  <a:srgbClr val="F2EDE3"/>
                </a:solidFill>
                <a:latin typeface="Calibri Light" pitchFamily="34" charset="0"/>
                <a:ea typeface="Calibri Light" pitchFamily="34" charset="-122"/>
                <a:cs typeface="Calibri Light" pitchFamily="34" charset="-120"/>
              </a:rPr>
              <a:t>JA/AM-020</a:t>
            </a:r>
            <a:endParaRPr lang="en-US"/>
          </a:p>
        </p:txBody>
      </p:sp>
      <p:sp>
        <p:nvSpPr>
          <p:cNvPr id="86" name="B86"/>
          <p:cNvSpPr/>
          <p:nvPr/>
        </p:nvSpPr>
        <p:spPr>
          <a:xfrm>
            <a:off x="3903180" y="1610000"/>
            <a:ext cx="133764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87" name="T87"/>
          <p:cNvSpPr/>
          <p:nvPr/>
        </p:nvSpPr>
        <p:spPr>
          <a:xfrm>
            <a:off x="3903180" y="1700000"/>
            <a:ext cx="1337640" cy="130000"/>
          </a:xfrm>
          <a:prstGeom prst="rect">
            <a:avLst/>
          </a:prstGeom>
          <a:noFill/>
          <a:ln/>
        </p:spPr>
        <p:txBody>
          <a:bodyPr wrap="square" lIns="0" tIns="0" rIns="0" bIns="0" rtlCol="0" anchor="t"/>
          <a:lstStyle/>
          <a:p>
            <a:pPr marL="0" indent="0" algn="l">
              <a:lnSpc>
                <a:spcPts val="560"/>
              </a:lnSpc>
              <a:buNone/>
            </a:pPr>
            <a:r>
              <a:rPr lang="en-US" sz="520" b="1" kern="0" spc="110">
                <a:solidFill>
                  <a:srgbClr val="F4A636"/>
                </a:solidFill>
                <a:latin typeface="Calibri" pitchFamily="34" charset="0"/>
                <a:ea typeface="Calibri" pitchFamily="34" charset="-122"/>
                <a:cs typeface="Calibri" pitchFamily="34" charset="-120"/>
              </a:rPr>
              <a:t>SOTA</a:t>
            </a:r>
            <a:endParaRPr lang="en-US"/>
          </a:p>
        </p:txBody>
      </p:sp>
      <p:sp>
        <p:nvSpPr>
          <p:cNvPr id="88" name="T88"/>
          <p:cNvSpPr/>
          <p:nvPr/>
        </p:nvSpPr>
        <p:spPr>
          <a:xfrm>
            <a:off x="3903180" y="1850000"/>
            <a:ext cx="1337640" cy="500000"/>
          </a:xfrm>
          <a:prstGeom prst="rect">
            <a:avLst/>
          </a:prstGeom>
          <a:noFill/>
          <a:ln/>
        </p:spPr>
        <p:txBody>
          <a:bodyPr wrap="square" lIns="0" tIns="0" rIns="0" bIns="0" rtlCol="0" anchor="t"/>
          <a:lstStyle/>
          <a:p>
            <a:pPr>
              <a:lnSpc>
                <a:spcPts val="880"/>
              </a:lnSpc>
            </a:pPr>
            <a:r>
              <a:rPr lang="en-US" sz="740" b="1" kern="0" spc="0" dirty="0">
                <a:solidFill>
                  <a:srgbClr val="F2EDE3"/>
                </a:solidFill>
                <a:latin typeface="Calibri" pitchFamily="34" charset="0"/>
                <a:ea typeface="Calibri" pitchFamily="34" charset="-122"/>
                <a:cs typeface="Calibri" pitchFamily="34" charset="-120"/>
              </a:rPr>
              <a:t>Mt</a:t>
            </a:r>
            <a:r>
              <a:rPr lang="en-US" sz="740" b="1" kern="0" dirty="0">
                <a:solidFill>
                  <a:srgbClr val="F2EDE3"/>
                </a:solidFill>
                <a:latin typeface="Calibri" pitchFamily="34" charset="0"/>
                <a:ea typeface="Calibri" pitchFamily="34" charset="-122"/>
                <a:cs typeface="Calibri" pitchFamily="34" charset="-120"/>
              </a:rPr>
              <a:t>. </a:t>
            </a:r>
            <a:r>
              <a:rPr lang="en-US" sz="740" b="1" kern="0" dirty="0" err="1">
                <a:solidFill>
                  <a:srgbClr val="F2EDE3"/>
                </a:solidFill>
                <a:latin typeface="Calibri" pitchFamily="34" charset="0"/>
                <a:ea typeface="Calibri" pitchFamily="34" charset="-122"/>
                <a:cs typeface="Calibri" pitchFamily="34" charset="-120"/>
              </a:rPr>
              <a:t>Kamabuse</a:t>
            </a:r>
            <a:r>
              <a:rPr lang="en-US" sz="740" b="1" kern="0" dirty="0">
                <a:solidFill>
                  <a:srgbClr val="F2EDE3"/>
                </a:solidFill>
                <a:latin typeface="Calibri" pitchFamily="34" charset="0"/>
                <a:ea typeface="Calibri" pitchFamily="34" charset="-122"/>
                <a:cs typeface="Calibri" pitchFamily="34" charset="-120"/>
              </a:rPr>
              <a:t> · </a:t>
            </a:r>
            <a:r>
              <a:rPr lang="ja-JP" altLang="en-US" sz="740" b="1" kern="0" spc="0" dirty="0">
                <a:solidFill>
                  <a:srgbClr val="F2EDE3"/>
                </a:solidFill>
                <a:latin typeface="Calibri" pitchFamily="34" charset="0"/>
                <a:ea typeface="Calibri" pitchFamily="34" charset="-122"/>
                <a:cs typeface="Calibri" pitchFamily="34" charset="-120"/>
              </a:rPr>
              <a:t>釜臥山</a:t>
            </a:r>
            <a:endParaRPr lang="en-US" dirty="0"/>
          </a:p>
        </p:txBody>
      </p:sp>
      <p:sp>
        <p:nvSpPr>
          <p:cNvPr id="89" name="T89"/>
          <p:cNvSpPr/>
          <p:nvPr/>
        </p:nvSpPr>
        <p:spPr>
          <a:xfrm>
            <a:off x="3903180" y="2330000"/>
            <a:ext cx="1337640" cy="300000"/>
          </a:xfrm>
          <a:prstGeom prst="rect">
            <a:avLst/>
          </a:prstGeom>
          <a:noFill/>
          <a:ln/>
        </p:spPr>
        <p:txBody>
          <a:bodyPr wrap="square" lIns="0" tIns="0" rIns="0" bIns="0" rtlCol="0" anchor="t"/>
          <a:lstStyle/>
          <a:p>
            <a:pPr marL="0" indent="0" algn="l">
              <a:lnSpc>
                <a:spcPts val="780"/>
              </a:lnSpc>
              <a:buNone/>
            </a:pPr>
            <a:r>
              <a:rPr lang="en-US" sz="520" b="1" kern="0" spc="110" dirty="0">
                <a:solidFill>
                  <a:srgbClr val="F4A636"/>
                </a:solidFill>
                <a:latin typeface="Calibri" pitchFamily="34" charset="0"/>
                <a:ea typeface="Calibri" pitchFamily="34" charset="-122"/>
                <a:cs typeface="Calibri" pitchFamily="34" charset="-120"/>
              </a:rPr>
              <a:t>878</a:t>
            </a:r>
            <a:r>
              <a:rPr lang="en-US" sz="640" kern="0" spc="0" dirty="0">
                <a:solidFill>
                  <a:srgbClr val="7AAD94"/>
                </a:solidFill>
                <a:latin typeface="Calibri" pitchFamily="34" charset="0"/>
                <a:ea typeface="Calibri" pitchFamily="34" charset="-122"/>
                <a:cs typeface="Calibri" pitchFamily="34" charset="-120"/>
              </a:rPr>
              <a:t> </a:t>
            </a:r>
            <a:r>
              <a:rPr lang="en-US" sz="520" b="1" kern="0" spc="110" dirty="0">
                <a:solidFill>
                  <a:srgbClr val="F4A636"/>
                </a:solidFill>
                <a:latin typeface="Calibri" pitchFamily="34" charset="0"/>
                <a:ea typeface="Calibri" pitchFamily="34" charset="-122"/>
                <a:cs typeface="Calibri" pitchFamily="34" charset="-120"/>
              </a:rPr>
              <a:t>m · 6 pts</a:t>
            </a:r>
          </a:p>
        </p:txBody>
      </p:sp>
      <p:sp>
        <p:nvSpPr>
          <p:cNvPr id="90" name="T90"/>
          <p:cNvSpPr/>
          <p:nvPr/>
        </p:nvSpPr>
        <p:spPr>
          <a:xfrm>
            <a:off x="3903180" y="2660000"/>
            <a:ext cx="1337640" cy="130000"/>
          </a:xfrm>
          <a:prstGeom prst="rect">
            <a:avLst/>
          </a:prstGeom>
          <a:noFill/>
          <a:ln/>
        </p:spPr>
        <p:txBody>
          <a:bodyPr wrap="square" lIns="0" tIns="0" rIns="0" bIns="0" rtlCol="0" anchor="t"/>
          <a:lstStyle/>
          <a:p>
            <a:pPr marL="0" indent="0" algn="l">
              <a:lnSpc>
                <a:spcPts val="560"/>
              </a:lnSpc>
              <a:buNone/>
            </a:pPr>
            <a:r>
              <a:rPr lang="en-US" sz="520" b="1" kern="0" spc="110">
                <a:solidFill>
                  <a:srgbClr val="7AAD94"/>
                </a:solidFill>
                <a:latin typeface="Calibri" pitchFamily="34" charset="0"/>
                <a:ea typeface="Calibri" pitchFamily="34" charset="-122"/>
                <a:cs typeface="Calibri" pitchFamily="34" charset="-120"/>
              </a:rPr>
              <a:t>POTA</a:t>
            </a:r>
            <a:endParaRPr lang="en-US"/>
          </a:p>
        </p:txBody>
      </p:sp>
      <p:sp>
        <p:nvSpPr>
          <p:cNvPr id="91" name="T91"/>
          <p:cNvSpPr/>
          <p:nvPr/>
        </p:nvSpPr>
        <p:spPr>
          <a:xfrm>
            <a:off x="3903180" y="2810000"/>
            <a:ext cx="1337640" cy="900000"/>
          </a:xfrm>
          <a:prstGeom prst="rect">
            <a:avLst/>
          </a:prstGeom>
          <a:noFill/>
          <a:ln/>
        </p:spPr>
        <p:txBody>
          <a:bodyPr wrap="square" lIns="0" tIns="0" rIns="0" bIns="0" rtlCol="0" anchor="t"/>
          <a:lstStyle/>
          <a:p>
            <a:pPr marL="0" indent="0" algn="l">
              <a:lnSpc>
                <a:spcPts val="820"/>
              </a:lnSpc>
              <a:buNone/>
            </a:pPr>
            <a:r>
              <a:rPr lang="en-US" sz="680" kern="0" spc="0">
                <a:solidFill>
                  <a:srgbClr val="F2EDE3"/>
                </a:solidFill>
                <a:latin typeface="Calibri" pitchFamily="34" charset="0"/>
                <a:ea typeface="Calibri" pitchFamily="34" charset="-122"/>
                <a:cs typeface="Calibri" pitchFamily="34" charset="-120"/>
              </a:rPr>
              <a:t>JP-0106 · Shimokita Hantō Quasi-Nat’l Park</a:t>
            </a:r>
            <a:endParaRPr lang="en-US"/>
          </a:p>
        </p:txBody>
      </p:sp>
      <p:sp>
        <p:nvSpPr>
          <p:cNvPr id="92" name="P92"/>
          <p:cNvSpPr/>
          <p:nvPr/>
        </p:nvSpPr>
        <p:spPr>
          <a:xfrm>
            <a:off x="3903180" y="3980000"/>
            <a:ext cx="480000" cy="225000"/>
          </a:xfrm>
          <a:prstGeom prst="roundRect">
            <a:avLst>
              <a:gd name="adj" fmla="val 50000"/>
            </a:avLst>
          </a:prstGeom>
          <a:solidFill>
            <a:srgbClr val="F4A636"/>
          </a:solidFill>
          <a:ln/>
        </p:spPr>
        <p:txBody>
          <a:bodyPr wrap="square" lIns="0" tIns="0" rIns="0" bIns="0" anchor="ctr"/>
          <a:lstStyle/>
          <a:p>
            <a:pPr marL="0" indent="0" algn="ctr">
              <a:buNone/>
            </a:pPr>
            <a:r>
              <a:rPr lang="en-US" sz="600" b="1" kern="0" spc="60">
                <a:solidFill>
                  <a:srgbClr val="162821"/>
                </a:solidFill>
                <a:latin typeface="Calibri" pitchFamily="34" charset="0"/>
                <a:ea typeface="Calibri" pitchFamily="34" charset="-122"/>
                <a:cs typeface="Calibri" pitchFamily="34" charset="-120"/>
              </a:rPr>
              <a:t>2-FER</a:t>
            </a:r>
            <a:endParaRPr lang="en-US" sz="600"/>
          </a:p>
        </p:txBody>
      </p:sp>
      <p:sp>
        <p:nvSpPr>
          <p:cNvPr id="93" name="Card93"/>
          <p:cNvSpPr/>
          <p:nvPr/>
        </p:nvSpPr>
        <p:spPr>
          <a:xfrm>
            <a:off x="5495820" y="1000000"/>
            <a:ext cx="1587640" cy="3380000"/>
          </a:xfrm>
          <a:prstGeom prst="roundRect">
            <a:avLst>
              <a:gd name="adj" fmla="val 4000"/>
            </a:avLst>
          </a:prstGeom>
          <a:solidFill>
            <a:srgbClr val="0E1F18"/>
          </a:solidFill>
          <a:ln w="9525">
            <a:solidFill>
              <a:srgbClr val="F4A636">
                <a:alpha val="55000"/>
              </a:srgbClr>
            </a:solidFill>
          </a:ln>
        </p:spPr>
        <p:txBody>
          <a:bodyPr rtlCol="0" anchor="t"/>
          <a:lstStyle/>
          <a:p>
            <a:pPr>
              <a:buNone/>
            </a:pPr>
            <a:endParaRPr lang="en-US"/>
          </a:p>
        </p:txBody>
      </p:sp>
      <p:sp>
        <p:nvSpPr>
          <p:cNvPr id="94" name="B94"/>
          <p:cNvSpPr/>
          <p:nvPr/>
        </p:nvSpPr>
        <p:spPr>
          <a:xfrm>
            <a:off x="5495820" y="1000000"/>
            <a:ext cx="158764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95" name="T95"/>
          <p:cNvSpPr/>
          <p:nvPr/>
        </p:nvSpPr>
        <p:spPr>
          <a:xfrm>
            <a:off x="5620820" y="1150000"/>
            <a:ext cx="1337640" cy="140000"/>
          </a:xfrm>
          <a:prstGeom prst="rect">
            <a:avLst/>
          </a:prstGeom>
          <a:noFill/>
          <a:ln/>
        </p:spPr>
        <p:txBody>
          <a:bodyPr wrap="square" lIns="0" tIns="0" rIns="0" bIns="0" rtlCol="0" anchor="t"/>
          <a:lstStyle/>
          <a:p>
            <a:pPr marL="0" indent="0" algn="l">
              <a:lnSpc>
                <a:spcPts val="620"/>
              </a:lnSpc>
              <a:buNone/>
            </a:pPr>
            <a:r>
              <a:rPr lang="en-US" sz="560" b="1" kern="0" spc="80" dirty="0">
                <a:solidFill>
                  <a:srgbClr val="F4A636"/>
                </a:solidFill>
                <a:latin typeface="Calibri" pitchFamily="34" charset="0"/>
                <a:ea typeface="Calibri" pitchFamily="34" charset="-122"/>
                <a:cs typeface="Calibri" pitchFamily="34" charset="-120"/>
              </a:rPr>
              <a:t>SOTA + </a:t>
            </a:r>
            <a:r>
              <a:rPr lang="en-US" sz="560" b="1" kern="0" spc="80" dirty="0">
                <a:solidFill>
                  <a:srgbClr val="7AAD94"/>
                </a:solidFill>
                <a:latin typeface="Calibri" pitchFamily="34" charset="0"/>
                <a:ea typeface="Calibri" pitchFamily="34" charset="-122"/>
                <a:cs typeface="Calibri" pitchFamily="34" charset="-120"/>
              </a:rPr>
              <a:t>POTA</a:t>
            </a:r>
          </a:p>
        </p:txBody>
      </p:sp>
      <p:sp>
        <p:nvSpPr>
          <p:cNvPr id="96" name="T96"/>
          <p:cNvSpPr/>
          <p:nvPr/>
        </p:nvSpPr>
        <p:spPr>
          <a:xfrm>
            <a:off x="5620820" y="1320000"/>
            <a:ext cx="1337640" cy="300000"/>
          </a:xfrm>
          <a:prstGeom prst="rect">
            <a:avLst/>
          </a:prstGeom>
          <a:noFill/>
          <a:ln/>
        </p:spPr>
        <p:txBody>
          <a:bodyPr wrap="square" lIns="0" tIns="0" rIns="0" bIns="0" rtlCol="0" anchor="t"/>
          <a:lstStyle/>
          <a:p>
            <a:pPr marL="0" indent="0" algn="l">
              <a:lnSpc>
                <a:spcPts val="1120"/>
              </a:lnSpc>
              <a:buNone/>
            </a:pPr>
            <a:r>
              <a:rPr lang="en-US" sz="1120" b="1" kern="0" spc="20">
                <a:solidFill>
                  <a:srgbClr val="F2EDE3"/>
                </a:solidFill>
                <a:latin typeface="Calibri Light" pitchFamily="34" charset="0"/>
                <a:ea typeface="Calibri Light" pitchFamily="34" charset="-122"/>
                <a:cs typeface="Calibri Light" pitchFamily="34" charset="-120"/>
              </a:rPr>
              <a:t>JA/AM-087</a:t>
            </a:r>
            <a:endParaRPr lang="en-US"/>
          </a:p>
        </p:txBody>
      </p:sp>
      <p:sp>
        <p:nvSpPr>
          <p:cNvPr id="97" name="B97"/>
          <p:cNvSpPr/>
          <p:nvPr/>
        </p:nvSpPr>
        <p:spPr>
          <a:xfrm>
            <a:off x="5620820" y="1610000"/>
            <a:ext cx="133764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98" name="T98"/>
          <p:cNvSpPr/>
          <p:nvPr/>
        </p:nvSpPr>
        <p:spPr>
          <a:xfrm>
            <a:off x="5620820" y="1700000"/>
            <a:ext cx="1337640" cy="130000"/>
          </a:xfrm>
          <a:prstGeom prst="rect">
            <a:avLst/>
          </a:prstGeom>
          <a:noFill/>
          <a:ln/>
        </p:spPr>
        <p:txBody>
          <a:bodyPr wrap="square" lIns="0" tIns="0" rIns="0" bIns="0" rtlCol="0" anchor="t"/>
          <a:lstStyle/>
          <a:p>
            <a:pPr marL="0" indent="0" algn="l">
              <a:lnSpc>
                <a:spcPts val="560"/>
              </a:lnSpc>
              <a:buNone/>
            </a:pPr>
            <a:r>
              <a:rPr lang="en-US" sz="520" b="1" kern="0" spc="110">
                <a:solidFill>
                  <a:srgbClr val="F4A636"/>
                </a:solidFill>
                <a:latin typeface="Calibri" pitchFamily="34" charset="0"/>
                <a:ea typeface="Calibri" pitchFamily="34" charset="-122"/>
                <a:cs typeface="Calibri" pitchFamily="34" charset="-120"/>
              </a:rPr>
              <a:t>SOTA</a:t>
            </a:r>
            <a:endParaRPr lang="en-US"/>
          </a:p>
        </p:txBody>
      </p:sp>
      <p:sp>
        <p:nvSpPr>
          <p:cNvPr id="99" name="T99"/>
          <p:cNvSpPr/>
          <p:nvPr/>
        </p:nvSpPr>
        <p:spPr>
          <a:xfrm>
            <a:off x="5620820" y="1850000"/>
            <a:ext cx="1337640" cy="500000"/>
          </a:xfrm>
          <a:prstGeom prst="rect">
            <a:avLst/>
          </a:prstGeom>
          <a:noFill/>
          <a:ln/>
        </p:spPr>
        <p:txBody>
          <a:bodyPr wrap="square" lIns="0" tIns="0" rIns="0" bIns="0" rtlCol="0" anchor="t"/>
          <a:lstStyle/>
          <a:p>
            <a:pPr>
              <a:lnSpc>
                <a:spcPts val="880"/>
              </a:lnSpc>
            </a:pPr>
            <a:r>
              <a:rPr lang="en-US" sz="740" b="1" kern="0" spc="0" dirty="0">
                <a:solidFill>
                  <a:srgbClr val="F2EDE3"/>
                </a:solidFill>
                <a:latin typeface="Calibri" pitchFamily="34" charset="0"/>
                <a:ea typeface="Calibri" pitchFamily="34" charset="-122"/>
                <a:cs typeface="Calibri" pitchFamily="34" charset="-120"/>
              </a:rPr>
              <a:t>Mt. Ozaki</a:t>
            </a:r>
            <a:r>
              <a:rPr lang="en-US" sz="740" b="1" kern="0" dirty="0">
                <a:solidFill>
                  <a:srgbClr val="F2EDE3"/>
                </a:solidFill>
                <a:latin typeface="Calibri" pitchFamily="34" charset="0"/>
                <a:ea typeface="Calibri" pitchFamily="34" charset="-122"/>
                <a:cs typeface="Calibri" pitchFamily="34" charset="-120"/>
              </a:rPr>
              <a:t> · </a:t>
            </a:r>
            <a:r>
              <a:rPr lang="ja-JP" altLang="en-US" sz="740" b="1" kern="0" spc="0" dirty="0">
                <a:solidFill>
                  <a:srgbClr val="F2EDE3"/>
                </a:solidFill>
                <a:latin typeface="Calibri" pitchFamily="34" charset="0"/>
                <a:ea typeface="Calibri" pitchFamily="34" charset="-122"/>
                <a:cs typeface="Calibri" pitchFamily="34" charset="-120"/>
              </a:rPr>
              <a:t>尾崎山</a:t>
            </a:r>
            <a:endParaRPr lang="en-US" dirty="0"/>
          </a:p>
        </p:txBody>
      </p:sp>
      <p:sp>
        <p:nvSpPr>
          <p:cNvPr id="100" name="T100"/>
          <p:cNvSpPr/>
          <p:nvPr/>
        </p:nvSpPr>
        <p:spPr>
          <a:xfrm>
            <a:off x="5620820" y="2330000"/>
            <a:ext cx="1337640" cy="300000"/>
          </a:xfrm>
          <a:prstGeom prst="rect">
            <a:avLst/>
          </a:prstGeom>
          <a:noFill/>
          <a:ln/>
        </p:spPr>
        <p:txBody>
          <a:bodyPr wrap="square" lIns="0" tIns="0" rIns="0" bIns="0" rtlCol="0" anchor="t"/>
          <a:lstStyle/>
          <a:p>
            <a:pPr marL="0" indent="0" algn="l">
              <a:lnSpc>
                <a:spcPts val="780"/>
              </a:lnSpc>
              <a:buNone/>
            </a:pPr>
            <a:r>
              <a:rPr lang="en-US" sz="520" b="1" kern="0" spc="110" dirty="0">
                <a:solidFill>
                  <a:srgbClr val="F4A636"/>
                </a:solidFill>
                <a:latin typeface="Calibri" pitchFamily="34" charset="0"/>
                <a:ea typeface="Calibri" pitchFamily="34" charset="-122"/>
                <a:cs typeface="Calibri" pitchFamily="34" charset="-120"/>
              </a:rPr>
              <a:t>230 m · 1 pts</a:t>
            </a:r>
          </a:p>
        </p:txBody>
      </p:sp>
      <p:sp>
        <p:nvSpPr>
          <p:cNvPr id="101" name="T101"/>
          <p:cNvSpPr/>
          <p:nvPr/>
        </p:nvSpPr>
        <p:spPr>
          <a:xfrm>
            <a:off x="5620820" y="2660000"/>
            <a:ext cx="1337640" cy="130000"/>
          </a:xfrm>
          <a:prstGeom prst="rect">
            <a:avLst/>
          </a:prstGeom>
          <a:noFill/>
          <a:ln/>
        </p:spPr>
        <p:txBody>
          <a:bodyPr wrap="square" lIns="0" tIns="0" rIns="0" bIns="0" rtlCol="0" anchor="t"/>
          <a:lstStyle/>
          <a:p>
            <a:pPr marL="0" indent="0" algn="l">
              <a:lnSpc>
                <a:spcPts val="560"/>
              </a:lnSpc>
              <a:buNone/>
            </a:pPr>
            <a:r>
              <a:rPr lang="en-US" sz="520" b="1" kern="0" spc="110">
                <a:solidFill>
                  <a:srgbClr val="7AAD94"/>
                </a:solidFill>
                <a:latin typeface="Calibri" pitchFamily="34" charset="0"/>
                <a:ea typeface="Calibri" pitchFamily="34" charset="-122"/>
                <a:cs typeface="Calibri" pitchFamily="34" charset="-120"/>
              </a:rPr>
              <a:t>POTA</a:t>
            </a:r>
            <a:endParaRPr lang="en-US"/>
          </a:p>
        </p:txBody>
      </p:sp>
      <p:sp>
        <p:nvSpPr>
          <p:cNvPr id="102" name="T102"/>
          <p:cNvSpPr/>
          <p:nvPr/>
        </p:nvSpPr>
        <p:spPr>
          <a:xfrm>
            <a:off x="5620820" y="2810000"/>
            <a:ext cx="1337640" cy="900000"/>
          </a:xfrm>
          <a:prstGeom prst="rect">
            <a:avLst/>
          </a:prstGeom>
          <a:noFill/>
          <a:ln/>
        </p:spPr>
        <p:txBody>
          <a:bodyPr wrap="square" lIns="0" tIns="0" rIns="0" bIns="0" rtlCol="0" anchor="t"/>
          <a:lstStyle/>
          <a:p>
            <a:pPr marL="0" indent="0" algn="l">
              <a:lnSpc>
                <a:spcPts val="820"/>
              </a:lnSpc>
              <a:buNone/>
            </a:pPr>
            <a:r>
              <a:rPr lang="en-US" sz="680" kern="0" spc="0">
                <a:solidFill>
                  <a:srgbClr val="F2EDE3"/>
                </a:solidFill>
                <a:latin typeface="Calibri" pitchFamily="34" charset="0"/>
                <a:ea typeface="Calibri" pitchFamily="34" charset="-122"/>
                <a:cs typeface="Calibri" pitchFamily="34" charset="-120"/>
              </a:rPr>
              <a:t>JP-0107 · Tsugaru Quasi-National Park</a:t>
            </a:r>
            <a:endParaRPr lang="en-US"/>
          </a:p>
        </p:txBody>
      </p:sp>
      <p:sp>
        <p:nvSpPr>
          <p:cNvPr id="103" name="P103"/>
          <p:cNvSpPr/>
          <p:nvPr/>
        </p:nvSpPr>
        <p:spPr>
          <a:xfrm>
            <a:off x="5620820" y="3980000"/>
            <a:ext cx="480000" cy="225000"/>
          </a:xfrm>
          <a:prstGeom prst="roundRect">
            <a:avLst>
              <a:gd name="adj" fmla="val 50000"/>
            </a:avLst>
          </a:prstGeom>
          <a:solidFill>
            <a:srgbClr val="F4A636"/>
          </a:solidFill>
          <a:ln/>
        </p:spPr>
        <p:txBody>
          <a:bodyPr wrap="square" lIns="0" tIns="0" rIns="0" bIns="0" anchor="ctr"/>
          <a:lstStyle/>
          <a:p>
            <a:pPr marL="0" indent="0" algn="ctr">
              <a:buNone/>
            </a:pPr>
            <a:r>
              <a:rPr lang="en-US" sz="600" b="1" kern="0" spc="60">
                <a:solidFill>
                  <a:srgbClr val="162821"/>
                </a:solidFill>
                <a:latin typeface="Calibri" pitchFamily="34" charset="0"/>
                <a:ea typeface="Calibri" pitchFamily="34" charset="-122"/>
                <a:cs typeface="Calibri" pitchFamily="34" charset="-120"/>
              </a:rPr>
              <a:t>2-FER</a:t>
            </a:r>
            <a:endParaRPr lang="en-US" sz="600"/>
          </a:p>
        </p:txBody>
      </p:sp>
      <p:sp>
        <p:nvSpPr>
          <p:cNvPr id="104" name="Card104"/>
          <p:cNvSpPr/>
          <p:nvPr/>
        </p:nvSpPr>
        <p:spPr>
          <a:xfrm>
            <a:off x="7213460" y="1000000"/>
            <a:ext cx="1587640" cy="3380000"/>
          </a:xfrm>
          <a:prstGeom prst="roundRect">
            <a:avLst>
              <a:gd name="adj" fmla="val 4000"/>
            </a:avLst>
          </a:prstGeom>
          <a:solidFill>
            <a:srgbClr val="0E1F18"/>
          </a:solidFill>
          <a:ln w="9525">
            <a:solidFill>
              <a:srgbClr val="7AAD94">
                <a:alpha val="30000"/>
              </a:srgbClr>
            </a:solidFill>
          </a:ln>
        </p:spPr>
        <p:txBody>
          <a:bodyPr rtlCol="0" anchor="t"/>
          <a:lstStyle/>
          <a:p>
            <a:pPr>
              <a:buNone/>
            </a:pPr>
            <a:endParaRPr lang="en-US" dirty="0"/>
          </a:p>
        </p:txBody>
      </p:sp>
      <p:sp>
        <p:nvSpPr>
          <p:cNvPr id="105" name="B105"/>
          <p:cNvSpPr/>
          <p:nvPr/>
        </p:nvSpPr>
        <p:spPr>
          <a:xfrm>
            <a:off x="7213460" y="1000000"/>
            <a:ext cx="1587640" cy="19050"/>
          </a:xfrm>
          <a:prstGeom prst="rect">
            <a:avLst/>
          </a:prstGeom>
          <a:gradFill rotWithShape="1">
            <a:gsLst>
              <a:gs pos="0">
                <a:srgbClr val="7AAD94"/>
              </a:gs>
              <a:gs pos="100000">
                <a:srgbClr val="7AAD94">
                  <a:alpha val="12000"/>
                </a:srgbClr>
              </a:gs>
            </a:gsLst>
            <a:lin ang="0" scaled="1"/>
          </a:gradFill>
          <a:ln/>
        </p:spPr>
        <p:txBody>
          <a:bodyPr/>
          <a:lstStyle/>
          <a:p>
            <a:pPr>
              <a:buNone/>
            </a:pPr>
            <a:endParaRPr lang="en-US"/>
          </a:p>
        </p:txBody>
      </p:sp>
      <p:sp>
        <p:nvSpPr>
          <p:cNvPr id="106" name="T106"/>
          <p:cNvSpPr/>
          <p:nvPr/>
        </p:nvSpPr>
        <p:spPr>
          <a:xfrm>
            <a:off x="7338460" y="1150000"/>
            <a:ext cx="1337640" cy="140000"/>
          </a:xfrm>
          <a:prstGeom prst="rect">
            <a:avLst/>
          </a:prstGeom>
          <a:noFill/>
          <a:ln/>
        </p:spPr>
        <p:txBody>
          <a:bodyPr wrap="square" lIns="0" tIns="0" rIns="0" bIns="0" rtlCol="0" anchor="t"/>
          <a:lstStyle/>
          <a:p>
            <a:pPr marL="0" indent="0" algn="l">
              <a:lnSpc>
                <a:spcPts val="620"/>
              </a:lnSpc>
              <a:buNone/>
            </a:pPr>
            <a:r>
              <a:rPr lang="en-US" sz="560" b="1" kern="0" spc="80" dirty="0">
                <a:solidFill>
                  <a:srgbClr val="7AAD94"/>
                </a:solidFill>
                <a:latin typeface="Calibri" pitchFamily="34" charset="0"/>
                <a:ea typeface="Calibri" pitchFamily="34" charset="-122"/>
                <a:cs typeface="Calibri" pitchFamily="34" charset="-120"/>
              </a:rPr>
              <a:t>POTA</a:t>
            </a:r>
            <a:endParaRPr lang="en-US" dirty="0"/>
          </a:p>
        </p:txBody>
      </p:sp>
      <p:sp>
        <p:nvSpPr>
          <p:cNvPr id="107" name="T107"/>
          <p:cNvSpPr/>
          <p:nvPr/>
        </p:nvSpPr>
        <p:spPr>
          <a:xfrm>
            <a:off x="7338460" y="1320000"/>
            <a:ext cx="1337640" cy="300000"/>
          </a:xfrm>
          <a:prstGeom prst="rect">
            <a:avLst/>
          </a:prstGeom>
          <a:noFill/>
          <a:ln/>
        </p:spPr>
        <p:txBody>
          <a:bodyPr wrap="square" lIns="0" tIns="0" rIns="0" bIns="0" rtlCol="0" anchor="t"/>
          <a:lstStyle/>
          <a:p>
            <a:pPr marL="0" indent="0" algn="l">
              <a:lnSpc>
                <a:spcPts val="1120"/>
              </a:lnSpc>
              <a:buNone/>
            </a:pPr>
            <a:r>
              <a:rPr lang="en-US" sz="1120" b="1" kern="0" spc="20">
                <a:solidFill>
                  <a:srgbClr val="F2EDE3"/>
                </a:solidFill>
                <a:latin typeface="Calibri Light" pitchFamily="34" charset="0"/>
                <a:ea typeface="Calibri Light" pitchFamily="34" charset="-122"/>
                <a:cs typeface="Calibri Light" pitchFamily="34" charset="-120"/>
              </a:rPr>
              <a:t>JP-1024</a:t>
            </a:r>
            <a:endParaRPr lang="en-US"/>
          </a:p>
        </p:txBody>
      </p:sp>
      <p:sp>
        <p:nvSpPr>
          <p:cNvPr id="108" name="B108"/>
          <p:cNvSpPr/>
          <p:nvPr/>
        </p:nvSpPr>
        <p:spPr>
          <a:xfrm>
            <a:off x="7338460" y="1610000"/>
            <a:ext cx="1337640" cy="19050"/>
          </a:xfrm>
          <a:prstGeom prst="rect">
            <a:avLst/>
          </a:prstGeom>
          <a:gradFill rotWithShape="1">
            <a:gsLst>
              <a:gs pos="0">
                <a:srgbClr val="7AAD94"/>
              </a:gs>
              <a:gs pos="100000">
                <a:srgbClr val="7AAD94">
                  <a:alpha val="12000"/>
                </a:srgbClr>
              </a:gs>
            </a:gsLst>
            <a:lin ang="0" scaled="1"/>
          </a:gradFill>
          <a:ln/>
        </p:spPr>
        <p:txBody>
          <a:bodyPr/>
          <a:lstStyle/>
          <a:p>
            <a:pPr>
              <a:buNone/>
            </a:pPr>
            <a:endParaRPr lang="en-US"/>
          </a:p>
        </p:txBody>
      </p:sp>
      <p:sp>
        <p:nvSpPr>
          <p:cNvPr id="109" name="T109"/>
          <p:cNvSpPr/>
          <p:nvPr/>
        </p:nvSpPr>
        <p:spPr>
          <a:xfrm>
            <a:off x="7338460" y="1700000"/>
            <a:ext cx="1337640" cy="130000"/>
          </a:xfrm>
          <a:prstGeom prst="rect">
            <a:avLst/>
          </a:prstGeom>
          <a:noFill/>
          <a:ln/>
        </p:spPr>
        <p:txBody>
          <a:bodyPr wrap="square" lIns="0" tIns="0" rIns="0" bIns="0" rtlCol="0" anchor="t"/>
          <a:lstStyle/>
          <a:p>
            <a:pPr marL="0" indent="0" algn="l">
              <a:lnSpc>
                <a:spcPts val="560"/>
              </a:lnSpc>
              <a:buNone/>
            </a:pPr>
            <a:r>
              <a:rPr lang="en-US" sz="520" b="1" kern="0" spc="110" dirty="0">
                <a:solidFill>
                  <a:srgbClr val="7AAD94"/>
                </a:solidFill>
                <a:latin typeface="Calibri" pitchFamily="34" charset="0"/>
                <a:ea typeface="Calibri" pitchFamily="34" charset="-122"/>
                <a:cs typeface="Calibri" pitchFamily="34" charset="-120"/>
              </a:rPr>
              <a:t>POTA</a:t>
            </a:r>
            <a:r>
              <a:rPr lang="en-US" sz="520" b="1" kern="0" spc="110" dirty="0">
                <a:solidFill>
                  <a:srgbClr val="F4A636"/>
                </a:solidFill>
                <a:latin typeface="Calibri" pitchFamily="34" charset="0"/>
                <a:ea typeface="Calibri" pitchFamily="34" charset="-122"/>
                <a:cs typeface="Calibri" pitchFamily="34" charset="-120"/>
              </a:rPr>
              <a:t> </a:t>
            </a:r>
            <a:r>
              <a:rPr lang="en-US" sz="520" b="1" kern="0" spc="110" dirty="0">
                <a:solidFill>
                  <a:srgbClr val="7AAD94"/>
                </a:solidFill>
                <a:latin typeface="Calibri" pitchFamily="34" charset="0"/>
                <a:ea typeface="Calibri" pitchFamily="34" charset="-122"/>
                <a:cs typeface="Calibri" pitchFamily="34" charset="-120"/>
              </a:rPr>
              <a:t>Only</a:t>
            </a:r>
          </a:p>
        </p:txBody>
      </p:sp>
      <p:sp>
        <p:nvSpPr>
          <p:cNvPr id="113" name="T113"/>
          <p:cNvSpPr/>
          <p:nvPr/>
        </p:nvSpPr>
        <p:spPr>
          <a:xfrm>
            <a:off x="7338460" y="1866107"/>
            <a:ext cx="1337640" cy="900000"/>
          </a:xfrm>
          <a:prstGeom prst="rect">
            <a:avLst/>
          </a:prstGeom>
          <a:noFill/>
          <a:ln/>
        </p:spPr>
        <p:txBody>
          <a:bodyPr wrap="square" lIns="0" tIns="0" rIns="0" bIns="0" rtlCol="0" anchor="t"/>
          <a:lstStyle/>
          <a:p>
            <a:pPr marL="0" indent="0" algn="l">
              <a:lnSpc>
                <a:spcPts val="820"/>
              </a:lnSpc>
              <a:buNone/>
            </a:pPr>
            <a:r>
              <a:rPr lang="en-US" sz="680" kern="0" spc="0" dirty="0" err="1">
                <a:solidFill>
                  <a:srgbClr val="F2EDE3"/>
                </a:solidFill>
                <a:latin typeface="Calibri" pitchFamily="34" charset="0"/>
                <a:ea typeface="Calibri" pitchFamily="34" charset="-122"/>
                <a:cs typeface="Calibri" pitchFamily="34" charset="-120"/>
              </a:rPr>
              <a:t>Asamushi-Natsudomari</a:t>
            </a:r>
            <a:r>
              <a:rPr lang="en-US" sz="680" kern="0" spc="0" dirty="0">
                <a:solidFill>
                  <a:srgbClr val="F2EDE3"/>
                </a:solidFill>
                <a:latin typeface="Calibri" pitchFamily="34" charset="0"/>
                <a:ea typeface="Calibri" pitchFamily="34" charset="-122"/>
                <a:cs typeface="Calibri" pitchFamily="34" charset="-120"/>
              </a:rPr>
              <a:t> Prefectural Natural Park</a:t>
            </a:r>
            <a:endParaRPr lang="en-US" dirty="0"/>
          </a:p>
        </p:txBody>
      </p:sp>
      <p:sp>
        <p:nvSpPr>
          <p:cNvPr id="114" name="P114"/>
          <p:cNvSpPr/>
          <p:nvPr/>
        </p:nvSpPr>
        <p:spPr>
          <a:xfrm>
            <a:off x="7338460" y="3980000"/>
            <a:ext cx="414000" cy="225000"/>
          </a:xfrm>
          <a:prstGeom prst="roundRect">
            <a:avLst>
              <a:gd name="adj" fmla="val 50000"/>
            </a:avLst>
          </a:prstGeom>
          <a:solidFill>
            <a:srgbClr val="0E1F18">
              <a:alpha val="55000"/>
            </a:srgbClr>
          </a:solidFill>
          <a:ln w="9525">
            <a:solidFill>
              <a:srgbClr val="7AAD94">
                <a:alpha val="70000"/>
              </a:srgbClr>
            </a:solidFill>
          </a:ln>
        </p:spPr>
        <p:txBody>
          <a:bodyPr wrap="square" lIns="0" tIns="0" rIns="0" bIns="0" anchor="ctr"/>
          <a:lstStyle/>
          <a:p>
            <a:pPr marL="0" indent="0" algn="ctr">
              <a:buNone/>
            </a:pPr>
            <a:r>
              <a:rPr lang="en-US" sz="600" b="1" kern="0" spc="60">
                <a:solidFill>
                  <a:srgbClr val="7AAD94"/>
                </a:solidFill>
                <a:latin typeface="Calibri" pitchFamily="34" charset="0"/>
                <a:ea typeface="Calibri" pitchFamily="34" charset="-122"/>
                <a:cs typeface="Calibri" pitchFamily="34" charset="-120"/>
              </a:rPr>
              <a:t>POTA</a:t>
            </a:r>
            <a:endParaRPr lang="en-US" sz="600"/>
          </a:p>
        </p:txBody>
      </p:sp>
      <p:sp>
        <p:nvSpPr>
          <p:cNvPr id="40" name="Text 32"/>
          <p:cNvSpPr/>
          <p:nvPr/>
        </p:nvSpPr>
        <p:spPr>
          <a:xfrm>
            <a:off x="342900" y="4813399"/>
            <a:ext cx="2194381" cy="129480"/>
          </a:xfrm>
          <a:prstGeom prst="rect">
            <a:avLst/>
          </a:prstGeom>
          <a:noFill/>
          <a:ln/>
        </p:spPr>
        <p:txBody>
          <a:bodyPr wrap="none" lIns="0" tIns="0" rIns="0" bIns="0" rtlCol="0" anchor="ctr"/>
          <a:lstStyle/>
          <a:p>
            <a:pPr marL="0" indent="0" algn="l">
              <a:lnSpc>
                <a:spcPts val="1020"/>
              </a:lnSpc>
              <a:buNone/>
            </a:pPr>
            <a:r>
              <a:rPr lang="en-US" sz="680">
                <a:solidFill>
                  <a:srgbClr val="7AAD94"/>
                </a:solidFill>
                <a:latin typeface="Calibri" pitchFamily="34" charset="0"/>
                <a:ea typeface="Calibri" pitchFamily="34" charset="-122"/>
                <a:cs typeface="Calibri" pitchFamily="34" charset="-120"/>
              </a:rPr>
              <a:t>FIVE GOALS · </a:t>
            </a:r>
            <a:r>
              <a:rPr lang="en-US" sz="680" dirty="0">
                <a:solidFill>
                  <a:srgbClr val="7AAD94"/>
                </a:solidFill>
                <a:latin typeface="Calibri" pitchFamily="34" charset="0"/>
                <a:ea typeface="Calibri" pitchFamily="34" charset="-122"/>
                <a:cs typeface="Calibri" pitchFamily="34" charset="-120"/>
              </a:rPr>
              <a:t>THREE </a:t>
            </a:r>
            <a:r>
              <a:rPr lang="en-US" sz="680">
                <a:solidFill>
                  <a:srgbClr val="7AAD94"/>
                </a:solidFill>
                <a:latin typeface="Calibri" pitchFamily="34" charset="0"/>
                <a:ea typeface="Calibri" pitchFamily="34" charset="-122"/>
                <a:cs typeface="Calibri" pitchFamily="34" charset="-120"/>
              </a:rPr>
              <a:t>2-FERS</a:t>
            </a:r>
            <a:endParaRPr lang="en-US" sz="680" dirty="0"/>
          </a:p>
        </p:txBody>
      </p:sp>
      <p:sp>
        <p:nvSpPr>
          <p:cNvPr id="41" name="Text 33"/>
          <p:cNvSpPr/>
          <p:nvPr/>
        </p:nvSpPr>
        <p:spPr>
          <a:xfrm>
            <a:off x="2408783" y="4863554"/>
            <a:ext cx="29170" cy="29170"/>
          </a:xfrm>
          <a:prstGeom prst="ellipse">
            <a:avLst/>
          </a:prstGeom>
          <a:solidFill>
            <a:srgbClr val="F4A636">
              <a:alpha val="70000"/>
            </a:srgbClr>
          </a:solidFill>
          <a:ln/>
        </p:spPr>
        <p:txBody>
          <a:bodyPr wrap="none" rtlCol="0" anchor="t"/>
          <a:lstStyle/>
          <a:p>
            <a:pPr marL="0" indent="0">
              <a:buNone/>
            </a:pPr>
            <a:endParaRPr lang="en-US" dirty="0"/>
          </a:p>
        </p:txBody>
      </p:sp>
      <p:sp>
        <p:nvSpPr>
          <p:cNvPr id="42" name="Text 34"/>
          <p:cNvSpPr/>
          <p:nvPr/>
        </p:nvSpPr>
        <p:spPr>
          <a:xfrm>
            <a:off x="2508945" y="4813399"/>
            <a:ext cx="1787887"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POTA · SOTA · AOMORI-KEN 青森県</a:t>
            </a:r>
            <a:endParaRPr lang="en-US" sz="680" dirty="0"/>
          </a:p>
        </p:txBody>
      </p:sp>
      <p:sp>
        <p:nvSpPr>
          <p:cNvPr id="43" name="Text 35"/>
          <p:cNvSpPr/>
          <p:nvPr/>
        </p:nvSpPr>
        <p:spPr>
          <a:xfrm>
            <a:off x="4205288" y="4863554"/>
            <a:ext cx="29170" cy="29170"/>
          </a:xfrm>
          <a:prstGeom prst="ellipse">
            <a:avLst/>
          </a:prstGeom>
          <a:solidFill>
            <a:srgbClr val="F4A636">
              <a:alpha val="70000"/>
            </a:srgbClr>
          </a:solidFill>
          <a:ln/>
        </p:spPr>
        <p:txBody>
          <a:bodyPr wrap="none" rtlCol="0" anchor="t"/>
          <a:lstStyle/>
          <a:p>
            <a:pPr marL="0" indent="0">
              <a:buNone/>
            </a:pPr>
            <a:endParaRPr lang="en-US" dirty="0"/>
          </a:p>
        </p:txBody>
      </p:sp>
      <p:sp>
        <p:nvSpPr>
          <p:cNvPr id="44" name="Text 36"/>
          <p:cNvSpPr/>
          <p:nvPr/>
        </p:nvSpPr>
        <p:spPr>
          <a:xfrm>
            <a:off x="4305449" y="4813399"/>
            <a:ext cx="2192908"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HONSHŪ'S NORTHERN FRONTIER</a:t>
            </a:r>
            <a:endParaRPr lang="en-US" sz="680" dirty="0"/>
          </a:p>
        </p:txBody>
      </p:sp>
      <p:sp>
        <p:nvSpPr>
          <p:cNvPr id="5" name="B108">
            <a:extLst>
              <a:ext uri="{FF2B5EF4-FFF2-40B4-BE49-F238E27FC236}">
                <a16:creationId xmlns:a16="http://schemas.microsoft.com/office/drawing/2014/main" id="{08006AA4-258B-2D57-3DD5-31ED7FF61172}"/>
              </a:ext>
            </a:extLst>
          </p:cNvPr>
          <p:cNvSpPr/>
          <p:nvPr/>
        </p:nvSpPr>
        <p:spPr>
          <a:xfrm rot="10800000">
            <a:off x="5620820" y="1605604"/>
            <a:ext cx="1337640" cy="19050"/>
          </a:xfrm>
          <a:prstGeom prst="rect">
            <a:avLst/>
          </a:prstGeom>
          <a:gradFill rotWithShape="1">
            <a:gsLst>
              <a:gs pos="0">
                <a:srgbClr val="7AAD94"/>
              </a:gs>
              <a:gs pos="100000">
                <a:srgbClr val="7AAD94">
                  <a:alpha val="12000"/>
                </a:srgbClr>
              </a:gs>
            </a:gsLst>
            <a:lin ang="0" scaled="1"/>
          </a:gradFill>
          <a:ln/>
        </p:spPr>
        <p:txBody>
          <a:bodyPr/>
          <a:lstStyle/>
          <a:p>
            <a:pPr>
              <a:buNone/>
            </a:pPr>
            <a:endParaRPr lang="en-US"/>
          </a:p>
        </p:txBody>
      </p:sp>
      <p:sp>
        <p:nvSpPr>
          <p:cNvPr id="13" name="B108">
            <a:extLst>
              <a:ext uri="{FF2B5EF4-FFF2-40B4-BE49-F238E27FC236}">
                <a16:creationId xmlns:a16="http://schemas.microsoft.com/office/drawing/2014/main" id="{CF95E822-5861-DEA8-AE03-3EC5C060F6D5}"/>
              </a:ext>
            </a:extLst>
          </p:cNvPr>
          <p:cNvSpPr/>
          <p:nvPr/>
        </p:nvSpPr>
        <p:spPr>
          <a:xfrm rot="10800000">
            <a:off x="3903180" y="1611064"/>
            <a:ext cx="1337640" cy="19050"/>
          </a:xfrm>
          <a:prstGeom prst="rect">
            <a:avLst/>
          </a:prstGeom>
          <a:gradFill rotWithShape="1">
            <a:gsLst>
              <a:gs pos="0">
                <a:srgbClr val="7AAD94"/>
              </a:gs>
              <a:gs pos="100000">
                <a:srgbClr val="7AAD94">
                  <a:alpha val="12000"/>
                </a:srgbClr>
              </a:gs>
            </a:gsLst>
            <a:lin ang="0" scaled="1"/>
          </a:gradFill>
          <a:ln/>
        </p:spPr>
        <p:txBody>
          <a:bodyPr/>
          <a:lstStyle/>
          <a:p>
            <a:pPr>
              <a:buNone/>
            </a:pPr>
            <a:endParaRPr lang="en-US"/>
          </a:p>
        </p:txBody>
      </p:sp>
      <p:sp>
        <p:nvSpPr>
          <p:cNvPr id="15" name="B108">
            <a:extLst>
              <a:ext uri="{FF2B5EF4-FFF2-40B4-BE49-F238E27FC236}">
                <a16:creationId xmlns:a16="http://schemas.microsoft.com/office/drawing/2014/main" id="{1D54BA64-B5D6-9629-1535-60B1337C0F06}"/>
              </a:ext>
            </a:extLst>
          </p:cNvPr>
          <p:cNvSpPr/>
          <p:nvPr/>
        </p:nvSpPr>
        <p:spPr>
          <a:xfrm rot="10800000">
            <a:off x="2185540" y="1605604"/>
            <a:ext cx="1337640" cy="19050"/>
          </a:xfrm>
          <a:prstGeom prst="rect">
            <a:avLst/>
          </a:prstGeom>
          <a:gradFill rotWithShape="1">
            <a:gsLst>
              <a:gs pos="0">
                <a:srgbClr val="7AAD94"/>
              </a:gs>
              <a:gs pos="100000">
                <a:srgbClr val="7AAD94">
                  <a:alpha val="12000"/>
                </a:srgbClr>
              </a:gs>
            </a:gsLst>
            <a:lin ang="0" scaled="1"/>
          </a:gradFill>
          <a:ln/>
        </p:spPr>
        <p:txBody>
          <a:bodyPr/>
          <a:lstStyle/>
          <a:p>
            <a:pPr>
              <a:buNone/>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Map">
    <p:bg>
      <p:bgPr>
        <a:solidFill>
          <a:srgbClr val="162821"/>
        </a:solidFill>
        <a:effectLst/>
      </p:bgPr>
    </p:bg>
    <p:spTree>
      <p:nvGrpSpPr>
        <p:cNvPr id="1" name=""/>
        <p:cNvGrpSpPr/>
        <p:nvPr/>
      </p:nvGrpSpPr>
      <p:grpSpPr>
        <a:xfrm>
          <a:off x="0" y="0"/>
          <a:ext cx="0" cy="0"/>
          <a:chOff x="0" y="0"/>
          <a:chExt cx="0" cy="0"/>
        </a:xfrm>
      </p:grpSpPr>
      <p:sp>
        <p:nvSpPr>
          <p:cNvPr id="2" name="BgGlow0"/>
          <p:cNvSpPr/>
          <p:nvPr/>
        </p:nvSpPr>
        <p:spPr>
          <a:xfrm>
            <a:off x="0" y="0"/>
            <a:ext cx="9144000" cy="5143500"/>
          </a:xfrm>
          <a:prstGeom prst="rect">
            <a:avLst/>
          </a:prstGeom>
          <a:gradFill rotWithShape="1">
            <a:gsLst>
              <a:gs pos="0">
                <a:srgbClr val="1E3A2E">
                  <a:alpha val="50000"/>
                </a:srgbClr>
              </a:gs>
              <a:gs pos="70000">
                <a:srgbClr val="000000">
                  <a:alpha val="0"/>
                </a:srgbClr>
              </a:gs>
            </a:gsLst>
            <a:path path="circle">
              <a:fillToRect l="50000" t="-10000" r="50000" b="110000"/>
            </a:path>
          </a:gradFill>
          <a:ln/>
        </p:spPr>
        <p:txBody>
          <a:bodyPr wrap="square" rtlCol="0" anchor="t"/>
          <a:lstStyle/>
          <a:p>
            <a:pPr marL="0" indent="0">
              <a:buNone/>
            </a:pPr>
            <a:endParaRPr lang="en-US"/>
          </a:p>
        </p:txBody>
      </p:sp>
      <p:sp>
        <p:nvSpPr>
          <p:cNvPr id="3" name="BgGlow1"/>
          <p:cNvSpPr/>
          <p:nvPr/>
        </p:nvSpPr>
        <p:spPr>
          <a:xfrm>
            <a:off x="0" y="0"/>
            <a:ext cx="9144000" cy="5143500"/>
          </a:xfrm>
          <a:prstGeom prst="rect">
            <a:avLst/>
          </a:prstGeom>
          <a:gradFill rotWithShape="1">
            <a:gsLst>
              <a:gs pos="0">
                <a:srgbClr val="F4A636">
                  <a:alpha val="4000"/>
                </a:srgbClr>
              </a:gs>
              <a:gs pos="60000">
                <a:srgbClr val="000000">
                  <a:alpha val="0"/>
                </a:srgbClr>
              </a:gs>
            </a:gsLst>
            <a:path path="circle">
              <a:fillToRect l="20000" t="100000" r="80000"/>
            </a:path>
          </a:gradFill>
          <a:ln/>
        </p:spPr>
        <p:txBody>
          <a:bodyPr wrap="square" rtlCol="0" anchor="t"/>
          <a:lstStyle/>
          <a:p>
            <a:pPr marL="0" indent="0">
              <a:buNone/>
            </a:pPr>
            <a:endParaRPr lang="en-US"/>
          </a:p>
        </p:txBody>
      </p:sp>
      <p:sp>
        <p:nvSpPr>
          <p:cNvPr id="4" name="EyebrowBar"/>
          <p:cNvSpPr/>
          <p:nvPr/>
        </p:nvSpPr>
        <p:spPr>
          <a:xfrm>
            <a:off x="342900" y="305991"/>
            <a:ext cx="400050" cy="21580"/>
          </a:xfrm>
          <a:prstGeom prst="roundRect">
            <a:avLst>
              <a:gd name="adj" fmla="val 64736"/>
            </a:avLst>
          </a:prstGeom>
          <a:solidFill>
            <a:srgbClr val="F4A636"/>
          </a:solidFill>
          <a:ln/>
        </p:spPr>
        <p:txBody>
          <a:bodyPr wrap="none" rtlCol="0" anchor="t"/>
          <a:lstStyle/>
          <a:p>
            <a:pPr marL="0" indent="0">
              <a:buNone/>
            </a:pPr>
            <a:endParaRPr lang="en-US"/>
          </a:p>
        </p:txBody>
      </p:sp>
      <p:sp>
        <p:nvSpPr>
          <p:cNvPr id="5" name="Eyebrow"/>
          <p:cNvSpPr/>
          <p:nvPr/>
        </p:nvSpPr>
        <p:spPr>
          <a:xfrm>
            <a:off x="813941" y="257770"/>
            <a:ext cx="2400000" cy="118021"/>
          </a:xfrm>
          <a:prstGeom prst="rect">
            <a:avLst/>
          </a:prstGeom>
          <a:noFill/>
          <a:ln/>
        </p:spPr>
        <p:txBody>
          <a:bodyPr wrap="none" lIns="0" tIns="0" rIns="0" bIns="0" rtlCol="0" anchor="ctr"/>
          <a:lstStyle/>
          <a:p>
            <a:pPr marL="0" indent="0" algn="l">
              <a:lnSpc>
                <a:spcPts val="930"/>
              </a:lnSpc>
              <a:buNone/>
            </a:pPr>
            <a:r>
              <a:rPr lang="en-US" sz="620" b="1">
                <a:solidFill>
                  <a:srgbClr val="7AAD94"/>
                </a:solidFill>
                <a:latin typeface="Calibri" pitchFamily="34" charset="0"/>
                <a:ea typeface="Calibri" pitchFamily="34" charset="-122"/>
                <a:cs typeface="Calibri" pitchFamily="34" charset="-120"/>
              </a:rPr>
              <a:t>AOMORI PREFECTURE — MY TARGETS</a:t>
            </a:r>
            <a:endParaRPr lang="en-US" sz="620"/>
          </a:p>
        </p:txBody>
      </p:sp>
      <p:sp>
        <p:nvSpPr>
          <p:cNvPr id="6" name="Title"/>
          <p:cNvSpPr/>
          <p:nvPr/>
        </p:nvSpPr>
        <p:spPr>
          <a:xfrm>
            <a:off x="342900" y="432941"/>
            <a:ext cx="6000000" cy="242590"/>
          </a:xfrm>
          <a:prstGeom prst="rect">
            <a:avLst/>
          </a:prstGeom>
          <a:noFill/>
          <a:ln/>
        </p:spPr>
        <p:txBody>
          <a:bodyPr wrap="none" lIns="0" tIns="0" rIns="0" bIns="0" rtlCol="0" anchor="t"/>
          <a:lstStyle/>
          <a:p>
            <a:pPr marL="0" indent="0" algn="l">
              <a:lnSpc>
                <a:spcPts val="1910"/>
              </a:lnSpc>
              <a:buNone/>
            </a:pPr>
            <a:r>
              <a:rPr lang="en-US" sz="1910" kern="0" spc="76">
                <a:solidFill>
                  <a:srgbClr val="F2EDE3"/>
                </a:solidFill>
                <a:latin typeface="Calibri Light" pitchFamily="34" charset="0"/>
                <a:ea typeface="Calibri Light" pitchFamily="34" charset="-122"/>
                <a:cs typeface="Calibri Light" pitchFamily="34" charset="-120"/>
              </a:rPr>
              <a:t>On the Map: </a:t>
            </a:r>
            <a:r>
              <a:rPr lang="en-US" sz="1910" b="1" kern="0" spc="76">
                <a:solidFill>
                  <a:srgbClr val="F4A636"/>
                </a:solidFill>
                <a:latin typeface="Calibri Light" pitchFamily="34" charset="0"/>
                <a:ea typeface="Calibri Light" pitchFamily="34" charset="-122"/>
                <a:cs typeface="Calibri Light" pitchFamily="34" charset="-120"/>
              </a:rPr>
              <a:t>SOTA &amp; POTA Locations</a:t>
            </a:r>
            <a:endParaRPr lang="en-US" sz="1910"/>
          </a:p>
        </p:txBody>
      </p:sp>
      <p:pic>
        <p:nvPicPr>
          <p:cNvPr id="10" name="AomoriMap" descr="Map of Aomori Prefecture"/>
          <p:cNvPicPr>
            <a:picLocks noChangeAspect="1"/>
          </p:cNvPicPr>
          <p:nvPr/>
        </p:nvPicPr>
        <p:blipFill>
          <a:blip r:embed="rId2"/>
          <a:stretch>
            <a:fillRect/>
          </a:stretch>
        </p:blipFill>
        <p:spPr>
          <a:xfrm>
            <a:off x="520000" y="1050000"/>
            <a:ext cx="3678000" cy="3520000"/>
          </a:xfrm>
          <a:prstGeom prst="rect">
            <a:avLst/>
          </a:prstGeom>
        </p:spPr>
      </p:pic>
      <p:sp>
        <p:nvSpPr>
          <p:cNvPr id="11" name="MapFrame"/>
          <p:cNvSpPr/>
          <p:nvPr/>
        </p:nvSpPr>
        <p:spPr>
          <a:xfrm>
            <a:off x="490000" y="1020000"/>
            <a:ext cx="3738000" cy="3580000"/>
          </a:xfrm>
          <a:prstGeom prst="roundRect">
            <a:avLst>
              <a:gd name="adj" fmla="val 3000"/>
            </a:avLst>
          </a:prstGeom>
          <a:noFill/>
          <a:ln w="12700">
            <a:solidFill>
              <a:srgbClr val="F4A636">
                <a:alpha val="45000"/>
              </a:srgbClr>
            </a:solidFill>
          </a:ln>
        </p:spPr>
        <p:txBody>
          <a:bodyPr rtlCol="0" anchor="t"/>
          <a:lstStyle/>
          <a:p>
            <a:pPr>
              <a:buNone/>
            </a:pPr>
            <a:endParaRPr lang="en-US"/>
          </a:p>
        </p:txBody>
      </p:sp>
      <p:sp>
        <p:nvSpPr>
          <p:cNvPr id="20" name="Pin1"/>
          <p:cNvSpPr/>
          <p:nvPr/>
        </p:nvSpPr>
        <p:spPr>
          <a:xfrm>
            <a:off x="1235940" y="3240000"/>
            <a:ext cx="260000" cy="260000"/>
          </a:xfrm>
          <a:prstGeom prst="ellipse">
            <a:avLst/>
          </a:prstGeom>
          <a:solidFill>
            <a:srgbClr val="F4A636"/>
          </a:solidFill>
          <a:ln w="12700">
            <a:solidFill>
              <a:srgbClr val="162821"/>
            </a:solidFill>
          </a:ln>
        </p:spPr>
        <p:txBody>
          <a:bodyPr wrap="square" lIns="0" tIns="0" rIns="0" bIns="0" rtlCol="0" anchor="ctr"/>
          <a:lstStyle/>
          <a:p>
            <a:pPr marL="0" indent="0" algn="ctr">
              <a:buNone/>
            </a:pPr>
            <a:r>
              <a:rPr lang="en-US" sz="1000" b="1" kern="0" dirty="0">
                <a:solidFill>
                  <a:srgbClr val="162821"/>
                </a:solidFill>
                <a:latin typeface="Calibri" pitchFamily="34" charset="0"/>
              </a:rPr>
              <a:t>4</a:t>
            </a:r>
            <a:endParaRPr lang="en-US" sz="1000" dirty="0"/>
          </a:p>
        </p:txBody>
      </p:sp>
      <p:sp>
        <p:nvSpPr>
          <p:cNvPr id="21" name="Pin2"/>
          <p:cNvSpPr/>
          <p:nvPr/>
        </p:nvSpPr>
        <p:spPr>
          <a:xfrm>
            <a:off x="2339340" y="3101523"/>
            <a:ext cx="260000" cy="260000"/>
          </a:xfrm>
          <a:prstGeom prst="ellipse">
            <a:avLst/>
          </a:prstGeom>
          <a:solidFill>
            <a:srgbClr val="F4A636"/>
          </a:solidFill>
          <a:ln w="12700">
            <a:solidFill>
              <a:srgbClr val="162821"/>
            </a:solidFill>
          </a:ln>
        </p:spPr>
        <p:txBody>
          <a:bodyPr wrap="square" lIns="0" tIns="0" rIns="0" bIns="0" rtlCol="0" anchor="ctr"/>
          <a:lstStyle/>
          <a:p>
            <a:pPr marL="0" indent="0" algn="ctr">
              <a:buNone/>
            </a:pPr>
            <a:r>
              <a:rPr lang="en-US" sz="1000" b="1" kern="0" dirty="0">
                <a:solidFill>
                  <a:srgbClr val="162821"/>
                </a:solidFill>
                <a:latin typeface="Calibri" pitchFamily="34" charset="0"/>
              </a:rPr>
              <a:t>3</a:t>
            </a:r>
            <a:endParaRPr lang="en-US" sz="1000" dirty="0"/>
          </a:p>
        </p:txBody>
      </p:sp>
      <p:sp>
        <p:nvSpPr>
          <p:cNvPr id="22" name="Pin3"/>
          <p:cNvSpPr/>
          <p:nvPr/>
        </p:nvSpPr>
        <p:spPr>
          <a:xfrm>
            <a:off x="2780700" y="1764800"/>
            <a:ext cx="260000" cy="260000"/>
          </a:xfrm>
          <a:prstGeom prst="ellipse">
            <a:avLst/>
          </a:prstGeom>
          <a:solidFill>
            <a:srgbClr val="F4A636"/>
          </a:solidFill>
          <a:ln w="12700">
            <a:solidFill>
              <a:srgbClr val="162821"/>
            </a:solidFill>
          </a:ln>
        </p:spPr>
        <p:txBody>
          <a:bodyPr wrap="square" lIns="0" tIns="0" rIns="0" bIns="0" rtlCol="0" anchor="ctr"/>
          <a:lstStyle/>
          <a:p>
            <a:pPr marL="0" indent="0" algn="ctr">
              <a:buNone/>
            </a:pPr>
            <a:r>
              <a:rPr lang="en-US" sz="1000" b="1" kern="0" dirty="0">
                <a:solidFill>
                  <a:srgbClr val="162821"/>
                </a:solidFill>
                <a:latin typeface="Calibri" pitchFamily="34" charset="0"/>
              </a:rPr>
              <a:t>1</a:t>
            </a:r>
            <a:endParaRPr lang="en-US" sz="1000" dirty="0"/>
          </a:p>
        </p:txBody>
      </p:sp>
      <p:sp>
        <p:nvSpPr>
          <p:cNvPr id="23" name="Pin4"/>
          <p:cNvSpPr/>
          <p:nvPr/>
        </p:nvSpPr>
        <p:spPr>
          <a:xfrm>
            <a:off x="1272720" y="2070969"/>
            <a:ext cx="260000" cy="260000"/>
          </a:xfrm>
          <a:prstGeom prst="ellipse">
            <a:avLst/>
          </a:prstGeom>
          <a:solidFill>
            <a:srgbClr val="F4A636"/>
          </a:solidFill>
          <a:ln w="12700">
            <a:solidFill>
              <a:srgbClr val="162821"/>
            </a:solidFill>
          </a:ln>
        </p:spPr>
        <p:txBody>
          <a:bodyPr wrap="square" lIns="0" tIns="0" rIns="0" bIns="0" rtlCol="0" anchor="ctr"/>
          <a:lstStyle/>
          <a:p>
            <a:pPr marL="0" indent="0" algn="ctr">
              <a:buNone/>
            </a:pPr>
            <a:r>
              <a:rPr lang="en-US" sz="1000" b="1" kern="0" dirty="0">
                <a:solidFill>
                  <a:srgbClr val="162821"/>
                </a:solidFill>
                <a:latin typeface="Calibri" pitchFamily="34" charset="0"/>
              </a:rPr>
              <a:t>5</a:t>
            </a:r>
            <a:endParaRPr lang="en-US" sz="1000" dirty="0"/>
          </a:p>
        </p:txBody>
      </p:sp>
      <p:sp>
        <p:nvSpPr>
          <p:cNvPr id="24" name="Pin5"/>
          <p:cNvSpPr/>
          <p:nvPr/>
        </p:nvSpPr>
        <p:spPr>
          <a:xfrm>
            <a:off x="2520700" y="2369269"/>
            <a:ext cx="260000" cy="260000"/>
          </a:xfrm>
          <a:prstGeom prst="ellipse">
            <a:avLst/>
          </a:prstGeom>
          <a:solidFill>
            <a:srgbClr val="7AAD94"/>
          </a:solidFill>
          <a:ln w="12700">
            <a:solidFill>
              <a:srgbClr val="162821"/>
            </a:solidFill>
          </a:ln>
        </p:spPr>
        <p:txBody>
          <a:bodyPr wrap="square" lIns="0" tIns="0" rIns="0" bIns="0" rtlCol="0" anchor="ctr"/>
          <a:lstStyle/>
          <a:p>
            <a:pPr marL="0" indent="0" algn="ctr">
              <a:buNone/>
            </a:pPr>
            <a:r>
              <a:rPr lang="en-US" sz="1000" dirty="0"/>
              <a:t>2</a:t>
            </a:r>
          </a:p>
        </p:txBody>
      </p:sp>
      <p:sp>
        <p:nvSpPr>
          <p:cNvPr id="30" name="LegendCard"/>
          <p:cNvSpPr/>
          <p:nvPr/>
        </p:nvSpPr>
        <p:spPr>
          <a:xfrm>
            <a:off x="4600000" y="1050000"/>
            <a:ext cx="4260000" cy="3480000"/>
          </a:xfrm>
          <a:prstGeom prst="roundRect">
            <a:avLst>
              <a:gd name="adj" fmla="val 4000"/>
            </a:avLst>
          </a:prstGeom>
          <a:solidFill>
            <a:srgbClr val="0E1F18"/>
          </a:solidFill>
          <a:ln w="9525">
            <a:solidFill>
              <a:srgbClr val="F4A636">
                <a:alpha val="45000"/>
              </a:srgbClr>
            </a:solidFill>
          </a:ln>
        </p:spPr>
        <p:txBody>
          <a:bodyPr rtlCol="0" anchor="t"/>
          <a:lstStyle/>
          <a:p>
            <a:pPr>
              <a:buNone/>
            </a:pPr>
            <a:endParaRPr lang="en-US"/>
          </a:p>
        </p:txBody>
      </p:sp>
      <p:sp>
        <p:nvSpPr>
          <p:cNvPr id="31" name="LegendTopBar"/>
          <p:cNvSpPr/>
          <p:nvPr/>
        </p:nvSpPr>
        <p:spPr>
          <a:xfrm>
            <a:off x="4600000" y="1050000"/>
            <a:ext cx="4260000" cy="19050"/>
          </a:xfrm>
          <a:prstGeom prst="rect">
            <a:avLst/>
          </a:prstGeom>
          <a:gradFill rotWithShape="1">
            <a:gsLst>
              <a:gs pos="0">
                <a:srgbClr val="F4A636"/>
              </a:gs>
              <a:gs pos="100000">
                <a:srgbClr val="F4A636">
                  <a:alpha val="12000"/>
                </a:srgbClr>
              </a:gs>
            </a:gsLst>
            <a:lin ang="0" scaled="1"/>
          </a:gradFill>
          <a:ln/>
        </p:spPr>
        <p:txBody>
          <a:bodyPr/>
          <a:lstStyle/>
          <a:p>
            <a:pPr>
              <a:buNone/>
            </a:pPr>
            <a:endParaRPr lang="en-US"/>
          </a:p>
        </p:txBody>
      </p:sp>
      <p:sp>
        <p:nvSpPr>
          <p:cNvPr id="32" name="LegendHeader"/>
          <p:cNvSpPr/>
          <p:nvPr/>
        </p:nvSpPr>
        <p:spPr>
          <a:xfrm>
            <a:off x="4780000" y="1180000"/>
            <a:ext cx="3900000" cy="150000"/>
          </a:xfrm>
          <a:prstGeom prst="rect">
            <a:avLst/>
          </a:prstGeom>
          <a:noFill/>
          <a:ln/>
        </p:spPr>
        <p:txBody>
          <a:bodyPr wrap="square" lIns="0" tIns="0" rIns="0" bIns="0" rtlCol="0" anchor="t"/>
          <a:lstStyle/>
          <a:p>
            <a:pPr marL="0" indent="0" algn="l">
              <a:lnSpc>
                <a:spcPts val="700"/>
              </a:lnSpc>
              <a:buNone/>
            </a:pPr>
            <a:r>
              <a:rPr lang="en-US" sz="620" b="1" kern="0" spc="80">
                <a:solidFill>
                  <a:srgbClr val="7AAD94"/>
                </a:solidFill>
                <a:latin typeface="Calibri" pitchFamily="34" charset="0"/>
                <a:ea typeface="Calibri" pitchFamily="34" charset="-122"/>
                <a:cs typeface="Calibri" pitchFamily="34" charset="-120"/>
              </a:rPr>
              <a:t>TARGET LOCATIONS</a:t>
            </a:r>
            <a:endParaRPr lang="en-US" sz="620"/>
          </a:p>
        </p:txBody>
      </p:sp>
      <p:sp>
        <p:nvSpPr>
          <p:cNvPr id="40" name="LNum1"/>
          <p:cNvSpPr/>
          <p:nvPr/>
        </p:nvSpPr>
        <p:spPr>
          <a:xfrm>
            <a:off x="4780000" y="3180000"/>
            <a:ext cx="320000" cy="320000"/>
          </a:xfrm>
          <a:prstGeom prst="ellipse">
            <a:avLst/>
          </a:prstGeom>
          <a:solidFill>
            <a:srgbClr val="F4A636"/>
          </a:solidFill>
          <a:ln/>
        </p:spPr>
        <p:txBody>
          <a:bodyPr wrap="square" lIns="0" tIns="0" rIns="0" bIns="0" anchor="ctr"/>
          <a:lstStyle/>
          <a:p>
            <a:pPr marL="0" indent="0" algn="ctr">
              <a:buNone/>
            </a:pPr>
            <a:r>
              <a:rPr lang="en-US" sz="1100" dirty="0"/>
              <a:t>4</a:t>
            </a:r>
          </a:p>
        </p:txBody>
      </p:sp>
      <p:sp>
        <p:nvSpPr>
          <p:cNvPr id="41" name="LTxt1"/>
          <p:cNvSpPr/>
          <p:nvPr/>
        </p:nvSpPr>
        <p:spPr>
          <a:xfrm>
            <a:off x="5220000" y="3145000"/>
            <a:ext cx="3480000" cy="420000"/>
          </a:xfrm>
          <a:prstGeom prst="rect">
            <a:avLst/>
          </a:prstGeom>
          <a:noFill/>
          <a:ln/>
        </p:spPr>
        <p:txBody>
          <a:bodyPr wrap="square" lIns="0" tIns="0" rIns="0" bIns="0" rtlCol="0" anchor="t"/>
          <a:lstStyle/>
          <a:p>
            <a:pPr marL="0" indent="0" algn="l">
              <a:lnSpc>
                <a:spcPts val="1000"/>
              </a:lnSpc>
              <a:buNone/>
            </a:pPr>
            <a:r>
              <a:rPr lang="en-US" sz="920" b="1" kern="0">
                <a:solidFill>
                  <a:srgbClr val="F2EDE3"/>
                </a:solidFill>
                <a:latin typeface="Calibri" pitchFamily="34" charset="0"/>
                <a:ea typeface="Calibri" pitchFamily="34" charset="-122"/>
                <a:cs typeface="Calibri" pitchFamily="34" charset="-120"/>
              </a:rPr>
              <a:t>Mt. Iwaki · 岩木山</a:t>
            </a:r>
          </a:p>
          <a:p>
            <a:pPr marL="0" indent="0" algn="l">
              <a:lnSpc>
                <a:spcPts val="820"/>
              </a:lnSpc>
              <a:spcBef>
                <a:spcPts val="200"/>
              </a:spcBef>
              <a:buNone/>
            </a:pPr>
            <a:r>
              <a:rPr lang="en-US" sz="680" b="1" kern="0" spc="40">
                <a:solidFill>
                  <a:srgbClr val="F4A636"/>
                </a:solidFill>
                <a:latin typeface="Calibri" pitchFamily="34" charset="0"/>
                <a:ea typeface="Calibri" pitchFamily="34" charset="-122"/>
                <a:cs typeface="Calibri" pitchFamily="34" charset="-120"/>
              </a:rPr>
              <a:t>JA/AM-001 · SOTA · 1,625 m</a:t>
            </a:r>
          </a:p>
        </p:txBody>
      </p:sp>
      <p:sp>
        <p:nvSpPr>
          <p:cNvPr id="42" name="LNum2"/>
          <p:cNvSpPr/>
          <p:nvPr/>
        </p:nvSpPr>
        <p:spPr>
          <a:xfrm>
            <a:off x="4780000" y="2650000"/>
            <a:ext cx="320000" cy="320000"/>
          </a:xfrm>
          <a:prstGeom prst="ellipse">
            <a:avLst/>
          </a:prstGeom>
          <a:solidFill>
            <a:srgbClr val="F4A636"/>
          </a:solidFill>
          <a:ln/>
        </p:spPr>
        <p:txBody>
          <a:bodyPr wrap="square" lIns="0" tIns="0" rIns="0" bIns="0" anchor="ctr"/>
          <a:lstStyle/>
          <a:p>
            <a:pPr marL="0" indent="0" algn="ctr">
              <a:buNone/>
            </a:pPr>
            <a:r>
              <a:rPr lang="en-US" sz="1100" b="1" kern="0" dirty="0">
                <a:solidFill>
                  <a:srgbClr val="162821"/>
                </a:solidFill>
                <a:latin typeface="Calibri" pitchFamily="34" charset="0"/>
              </a:rPr>
              <a:t>3</a:t>
            </a:r>
            <a:endParaRPr lang="en-US" sz="1100" dirty="0"/>
          </a:p>
        </p:txBody>
      </p:sp>
      <p:sp>
        <p:nvSpPr>
          <p:cNvPr id="43" name="LTxt2"/>
          <p:cNvSpPr/>
          <p:nvPr/>
        </p:nvSpPr>
        <p:spPr>
          <a:xfrm>
            <a:off x="5220000" y="2615000"/>
            <a:ext cx="3480000" cy="420000"/>
          </a:xfrm>
          <a:prstGeom prst="rect">
            <a:avLst/>
          </a:prstGeom>
          <a:noFill/>
          <a:ln/>
        </p:spPr>
        <p:txBody>
          <a:bodyPr wrap="square" lIns="0" tIns="0" rIns="0" bIns="0" rtlCol="0" anchor="t"/>
          <a:lstStyle/>
          <a:p>
            <a:pPr marL="0" indent="0" algn="l">
              <a:lnSpc>
                <a:spcPts val="1000"/>
              </a:lnSpc>
              <a:buNone/>
            </a:pPr>
            <a:r>
              <a:rPr lang="en-US" sz="920" b="1" kern="0">
                <a:solidFill>
                  <a:srgbClr val="F2EDE3"/>
                </a:solidFill>
                <a:latin typeface="Calibri" pitchFamily="34" charset="0"/>
                <a:ea typeface="Calibri" pitchFamily="34" charset="-122"/>
                <a:cs typeface="Calibri" pitchFamily="34" charset="-120"/>
              </a:rPr>
              <a:t>Mt. Hakkōda Odake · 八甲田大岳</a:t>
            </a:r>
          </a:p>
          <a:p>
            <a:pPr marL="0" indent="0" algn="l">
              <a:lnSpc>
                <a:spcPts val="820"/>
              </a:lnSpc>
              <a:spcBef>
                <a:spcPts val="200"/>
              </a:spcBef>
              <a:buNone/>
            </a:pPr>
            <a:r>
              <a:rPr lang="en-US" sz="680" b="1" kern="0" spc="40">
                <a:solidFill>
                  <a:srgbClr val="F4A636"/>
                </a:solidFill>
                <a:latin typeface="Calibri" pitchFamily="34" charset="0"/>
                <a:ea typeface="Calibri" pitchFamily="34" charset="-122"/>
                <a:cs typeface="Calibri" pitchFamily="34" charset="-120"/>
              </a:rPr>
              <a:t>JA/AM-002 · SOTA + POTA · 1,584 m</a:t>
            </a:r>
          </a:p>
          <a:p>
            <a:pPr marL="0" indent="0" algn="l">
              <a:lnSpc>
                <a:spcPts val="780"/>
              </a:lnSpc>
              <a:spcBef>
                <a:spcPts val="200"/>
              </a:spcBef>
              <a:buNone/>
            </a:pPr>
            <a:r>
              <a:rPr lang="en-US" sz="640" b="1" kern="0" spc="40">
                <a:solidFill>
                  <a:srgbClr val="7AAD94"/>
                </a:solidFill>
                <a:latin typeface="Calibri" pitchFamily="34" charset="0"/>
                <a:ea typeface="Calibri" pitchFamily="34" charset="-122"/>
                <a:cs typeface="Calibri" pitchFamily="34" charset="-120"/>
              </a:rPr>
              <a:t>JP-1028 · Kuroishi Onsenkyō Prefectural Nature Park</a:t>
            </a:r>
          </a:p>
        </p:txBody>
      </p:sp>
      <p:sp>
        <p:nvSpPr>
          <p:cNvPr id="44" name="LNum3"/>
          <p:cNvSpPr/>
          <p:nvPr/>
        </p:nvSpPr>
        <p:spPr>
          <a:xfrm>
            <a:off x="4780000" y="1590000"/>
            <a:ext cx="320000" cy="320000"/>
          </a:xfrm>
          <a:prstGeom prst="ellipse">
            <a:avLst/>
          </a:prstGeom>
          <a:solidFill>
            <a:srgbClr val="F4A636"/>
          </a:solidFill>
          <a:ln/>
        </p:spPr>
        <p:txBody>
          <a:bodyPr wrap="square" lIns="0" tIns="0" rIns="0" bIns="0" anchor="ctr"/>
          <a:lstStyle/>
          <a:p>
            <a:pPr marL="0" indent="0" algn="ctr">
              <a:buNone/>
            </a:pPr>
            <a:r>
              <a:rPr lang="en-US" sz="1100" b="1" kern="0" dirty="0">
                <a:solidFill>
                  <a:srgbClr val="162821"/>
                </a:solidFill>
                <a:latin typeface="Calibri" pitchFamily="34" charset="0"/>
              </a:rPr>
              <a:t>1</a:t>
            </a:r>
            <a:endParaRPr lang="en-US" sz="1100" dirty="0"/>
          </a:p>
        </p:txBody>
      </p:sp>
      <p:sp>
        <p:nvSpPr>
          <p:cNvPr id="45" name="LTxt3"/>
          <p:cNvSpPr/>
          <p:nvPr/>
        </p:nvSpPr>
        <p:spPr>
          <a:xfrm>
            <a:off x="5220000" y="1555000"/>
            <a:ext cx="3480000" cy="420000"/>
          </a:xfrm>
          <a:prstGeom prst="rect">
            <a:avLst/>
          </a:prstGeom>
          <a:noFill/>
          <a:ln/>
        </p:spPr>
        <p:txBody>
          <a:bodyPr wrap="square" lIns="0" tIns="0" rIns="0" bIns="0" rtlCol="0" anchor="t"/>
          <a:lstStyle/>
          <a:p>
            <a:pPr marL="0" indent="0" algn="l">
              <a:lnSpc>
                <a:spcPts val="1000"/>
              </a:lnSpc>
              <a:buNone/>
            </a:pPr>
            <a:r>
              <a:rPr lang="en-US" sz="920" b="1" kern="0" dirty="0">
                <a:solidFill>
                  <a:srgbClr val="F2EDE3"/>
                </a:solidFill>
                <a:latin typeface="Calibri" pitchFamily="34" charset="0"/>
                <a:ea typeface="Calibri" pitchFamily="34" charset="-122"/>
                <a:cs typeface="Calibri" pitchFamily="34" charset="-120"/>
              </a:rPr>
              <a:t>Mt. </a:t>
            </a:r>
            <a:r>
              <a:rPr lang="en-US" sz="920" b="1" kern="0" dirty="0" err="1">
                <a:solidFill>
                  <a:srgbClr val="F2EDE3"/>
                </a:solidFill>
                <a:latin typeface="Calibri" pitchFamily="34" charset="0"/>
                <a:ea typeface="Calibri" pitchFamily="34" charset="-122"/>
                <a:cs typeface="Calibri" pitchFamily="34" charset="-120"/>
              </a:rPr>
              <a:t>Kamabuse</a:t>
            </a:r>
            <a:r>
              <a:rPr lang="en-US" sz="920" b="1" kern="0" dirty="0">
                <a:solidFill>
                  <a:srgbClr val="F2EDE3"/>
                </a:solidFill>
                <a:latin typeface="Calibri" pitchFamily="34" charset="0"/>
                <a:ea typeface="Calibri" pitchFamily="34" charset="-122"/>
                <a:cs typeface="Calibri" pitchFamily="34" charset="-120"/>
              </a:rPr>
              <a:t> · </a:t>
            </a:r>
            <a:r>
              <a:rPr lang="en-US" sz="920" b="1" kern="0" dirty="0" err="1">
                <a:solidFill>
                  <a:srgbClr val="F2EDE3"/>
                </a:solidFill>
                <a:latin typeface="Calibri" pitchFamily="34" charset="0"/>
                <a:ea typeface="Calibri" pitchFamily="34" charset="-122"/>
                <a:cs typeface="Calibri" pitchFamily="34" charset="-120"/>
              </a:rPr>
              <a:t>釜臥山</a:t>
            </a:r>
            <a:endParaRPr lang="en-US" sz="920" b="1" kern="0" dirty="0">
              <a:solidFill>
                <a:srgbClr val="F2EDE3"/>
              </a:solidFill>
              <a:latin typeface="Calibri" pitchFamily="34" charset="0"/>
              <a:ea typeface="Calibri" pitchFamily="34" charset="-122"/>
              <a:cs typeface="Calibri" pitchFamily="34" charset="-120"/>
            </a:endParaRPr>
          </a:p>
          <a:p>
            <a:pPr marL="0" indent="0" algn="l">
              <a:lnSpc>
                <a:spcPts val="820"/>
              </a:lnSpc>
              <a:spcBef>
                <a:spcPts val="200"/>
              </a:spcBef>
              <a:buNone/>
            </a:pPr>
            <a:r>
              <a:rPr lang="en-US" sz="680" b="1" kern="0" spc="40" dirty="0">
                <a:solidFill>
                  <a:srgbClr val="F4A636"/>
                </a:solidFill>
                <a:latin typeface="Calibri" pitchFamily="34" charset="0"/>
                <a:ea typeface="Calibri" pitchFamily="34" charset="-122"/>
                <a:cs typeface="Calibri" pitchFamily="34" charset="-120"/>
              </a:rPr>
              <a:t>JA/AM-020 · SOTA + POTA · 878 m</a:t>
            </a:r>
          </a:p>
          <a:p>
            <a:pPr marL="0" indent="0" algn="l">
              <a:lnSpc>
                <a:spcPts val="780"/>
              </a:lnSpc>
              <a:spcBef>
                <a:spcPts val="200"/>
              </a:spcBef>
              <a:buNone/>
            </a:pPr>
            <a:r>
              <a:rPr lang="en-US" sz="640" b="1" kern="0" spc="40" dirty="0">
                <a:solidFill>
                  <a:srgbClr val="7AAD94"/>
                </a:solidFill>
                <a:latin typeface="Calibri" pitchFamily="34" charset="0"/>
                <a:ea typeface="Calibri" pitchFamily="34" charset="-122"/>
                <a:cs typeface="Calibri" pitchFamily="34" charset="-120"/>
              </a:rPr>
              <a:t>JP-0106 · </a:t>
            </a:r>
            <a:r>
              <a:rPr lang="en-US" sz="640" b="1" kern="0" spc="40" dirty="0" err="1">
                <a:solidFill>
                  <a:srgbClr val="7AAD94"/>
                </a:solidFill>
                <a:latin typeface="Calibri" pitchFamily="34" charset="0"/>
                <a:ea typeface="Calibri" pitchFamily="34" charset="-122"/>
                <a:cs typeface="Calibri" pitchFamily="34" charset="-120"/>
              </a:rPr>
              <a:t>Shimokita</a:t>
            </a:r>
            <a:r>
              <a:rPr lang="en-US" sz="640" b="1" kern="0" spc="40" dirty="0">
                <a:solidFill>
                  <a:srgbClr val="7AAD94"/>
                </a:solidFill>
                <a:latin typeface="Calibri" pitchFamily="34" charset="0"/>
                <a:ea typeface="Calibri" pitchFamily="34" charset="-122"/>
                <a:cs typeface="Calibri" pitchFamily="34" charset="-120"/>
              </a:rPr>
              <a:t> </a:t>
            </a:r>
            <a:r>
              <a:rPr lang="en-US" sz="640" b="1" kern="0" spc="40" dirty="0" err="1">
                <a:solidFill>
                  <a:srgbClr val="7AAD94"/>
                </a:solidFill>
                <a:latin typeface="Calibri" pitchFamily="34" charset="0"/>
                <a:ea typeface="Calibri" pitchFamily="34" charset="-122"/>
                <a:cs typeface="Calibri" pitchFamily="34" charset="-120"/>
              </a:rPr>
              <a:t>Hantō</a:t>
            </a:r>
            <a:r>
              <a:rPr lang="en-US" sz="640" b="1" kern="0" spc="40" dirty="0">
                <a:solidFill>
                  <a:srgbClr val="7AAD94"/>
                </a:solidFill>
                <a:latin typeface="Calibri" pitchFamily="34" charset="0"/>
                <a:ea typeface="Calibri" pitchFamily="34" charset="-122"/>
                <a:cs typeface="Calibri" pitchFamily="34" charset="-120"/>
              </a:rPr>
              <a:t> Quasi-</a:t>
            </a:r>
            <a:r>
              <a:rPr lang="en-US" sz="640" b="1" kern="0" spc="40" dirty="0" err="1">
                <a:solidFill>
                  <a:srgbClr val="7AAD94"/>
                </a:solidFill>
                <a:latin typeface="Calibri" pitchFamily="34" charset="0"/>
                <a:ea typeface="Calibri" pitchFamily="34" charset="-122"/>
                <a:cs typeface="Calibri" pitchFamily="34" charset="-120"/>
              </a:rPr>
              <a:t>Nat'l</a:t>
            </a:r>
            <a:r>
              <a:rPr lang="en-US" sz="640" b="1" kern="0" spc="40" dirty="0">
                <a:solidFill>
                  <a:srgbClr val="7AAD94"/>
                </a:solidFill>
                <a:latin typeface="Calibri" pitchFamily="34" charset="0"/>
                <a:ea typeface="Calibri" pitchFamily="34" charset="-122"/>
                <a:cs typeface="Calibri" pitchFamily="34" charset="-120"/>
              </a:rPr>
              <a:t> Park</a:t>
            </a:r>
          </a:p>
        </p:txBody>
      </p:sp>
      <p:sp>
        <p:nvSpPr>
          <p:cNvPr id="46" name="LNum4"/>
          <p:cNvSpPr/>
          <p:nvPr/>
        </p:nvSpPr>
        <p:spPr>
          <a:xfrm>
            <a:off x="4780000" y="3710000"/>
            <a:ext cx="320000" cy="320000"/>
          </a:xfrm>
          <a:prstGeom prst="ellipse">
            <a:avLst/>
          </a:prstGeom>
          <a:solidFill>
            <a:srgbClr val="F4A636"/>
          </a:solidFill>
          <a:ln/>
        </p:spPr>
        <p:txBody>
          <a:bodyPr wrap="square" lIns="0" tIns="0" rIns="0" bIns="0" anchor="ctr"/>
          <a:lstStyle/>
          <a:p>
            <a:pPr marL="0" indent="0" algn="ctr">
              <a:buNone/>
            </a:pPr>
            <a:r>
              <a:rPr lang="en-US" sz="1100" b="1" kern="0" dirty="0">
                <a:solidFill>
                  <a:srgbClr val="162821"/>
                </a:solidFill>
                <a:latin typeface="Calibri" pitchFamily="34" charset="0"/>
              </a:rPr>
              <a:t>5</a:t>
            </a:r>
            <a:endParaRPr lang="en-US" sz="1100" dirty="0"/>
          </a:p>
        </p:txBody>
      </p:sp>
      <p:sp>
        <p:nvSpPr>
          <p:cNvPr id="47" name="LTxt4"/>
          <p:cNvSpPr/>
          <p:nvPr/>
        </p:nvSpPr>
        <p:spPr>
          <a:xfrm>
            <a:off x="5220000" y="3675000"/>
            <a:ext cx="3480000" cy="420000"/>
          </a:xfrm>
          <a:prstGeom prst="rect">
            <a:avLst/>
          </a:prstGeom>
          <a:noFill/>
          <a:ln/>
        </p:spPr>
        <p:txBody>
          <a:bodyPr wrap="square" lIns="0" tIns="0" rIns="0" bIns="0" rtlCol="0" anchor="t"/>
          <a:lstStyle/>
          <a:p>
            <a:pPr marL="0" indent="0" algn="l">
              <a:lnSpc>
                <a:spcPts val="1000"/>
              </a:lnSpc>
              <a:buNone/>
            </a:pPr>
            <a:r>
              <a:rPr lang="en-US" sz="920" b="1" kern="0">
                <a:solidFill>
                  <a:srgbClr val="F2EDE3"/>
                </a:solidFill>
                <a:latin typeface="Calibri" pitchFamily="34" charset="0"/>
                <a:ea typeface="Calibri" pitchFamily="34" charset="-122"/>
                <a:cs typeface="Calibri" pitchFamily="34" charset="-120"/>
              </a:rPr>
              <a:t>Mt. Ozaki · 尾崎山</a:t>
            </a:r>
          </a:p>
          <a:p>
            <a:pPr marL="0" indent="0" algn="l">
              <a:lnSpc>
                <a:spcPts val="820"/>
              </a:lnSpc>
              <a:spcBef>
                <a:spcPts val="200"/>
              </a:spcBef>
              <a:buNone/>
            </a:pPr>
            <a:r>
              <a:rPr lang="en-US" sz="680" b="1" kern="0" spc="40">
                <a:solidFill>
                  <a:srgbClr val="F4A636"/>
                </a:solidFill>
                <a:latin typeface="Calibri" pitchFamily="34" charset="0"/>
                <a:ea typeface="Calibri" pitchFamily="34" charset="-122"/>
                <a:cs typeface="Calibri" pitchFamily="34" charset="-120"/>
              </a:rPr>
              <a:t>JA/AM-087 · SOTA + POTA · 230 m</a:t>
            </a:r>
          </a:p>
          <a:p>
            <a:pPr marL="0" indent="0" algn="l">
              <a:lnSpc>
                <a:spcPts val="780"/>
              </a:lnSpc>
              <a:spcBef>
                <a:spcPts val="200"/>
              </a:spcBef>
              <a:buNone/>
            </a:pPr>
            <a:r>
              <a:rPr lang="en-US" sz="640" b="1" kern="0" spc="40">
                <a:solidFill>
                  <a:srgbClr val="7AAD94"/>
                </a:solidFill>
                <a:latin typeface="Calibri" pitchFamily="34" charset="0"/>
                <a:ea typeface="Calibri" pitchFamily="34" charset="-122"/>
                <a:cs typeface="Calibri" pitchFamily="34" charset="-120"/>
              </a:rPr>
              <a:t>JP-0107 · Tsugaru Quasi-National Park</a:t>
            </a:r>
          </a:p>
        </p:txBody>
      </p:sp>
      <p:sp>
        <p:nvSpPr>
          <p:cNvPr id="48" name="LNum5"/>
          <p:cNvSpPr/>
          <p:nvPr/>
        </p:nvSpPr>
        <p:spPr>
          <a:xfrm>
            <a:off x="4780000" y="2120000"/>
            <a:ext cx="320000" cy="320000"/>
          </a:xfrm>
          <a:prstGeom prst="ellipse">
            <a:avLst/>
          </a:prstGeom>
          <a:solidFill>
            <a:srgbClr val="7AAD94"/>
          </a:solidFill>
          <a:ln/>
        </p:spPr>
        <p:txBody>
          <a:bodyPr wrap="square" lIns="0" tIns="0" rIns="0" bIns="0" anchor="ctr"/>
          <a:lstStyle/>
          <a:p>
            <a:pPr marL="0" indent="0" algn="ctr">
              <a:buNone/>
            </a:pPr>
            <a:r>
              <a:rPr lang="en-US" sz="1100" dirty="0"/>
              <a:t>2</a:t>
            </a:r>
          </a:p>
        </p:txBody>
      </p:sp>
      <p:sp>
        <p:nvSpPr>
          <p:cNvPr id="49" name="LTxt5"/>
          <p:cNvSpPr/>
          <p:nvPr/>
        </p:nvSpPr>
        <p:spPr>
          <a:xfrm>
            <a:off x="5220000" y="2085000"/>
            <a:ext cx="3480000" cy="420000"/>
          </a:xfrm>
          <a:prstGeom prst="rect">
            <a:avLst/>
          </a:prstGeom>
          <a:noFill/>
          <a:ln/>
        </p:spPr>
        <p:txBody>
          <a:bodyPr wrap="square" lIns="0" tIns="0" rIns="0" bIns="0" rtlCol="0" anchor="t"/>
          <a:lstStyle/>
          <a:p>
            <a:pPr marL="0" indent="0" algn="l">
              <a:lnSpc>
                <a:spcPts val="1000"/>
              </a:lnSpc>
              <a:buNone/>
            </a:pPr>
            <a:r>
              <a:rPr lang="en-US" sz="920" b="1" kern="0">
                <a:solidFill>
                  <a:srgbClr val="F2EDE3"/>
                </a:solidFill>
                <a:latin typeface="Calibri" pitchFamily="34" charset="0"/>
                <a:ea typeface="Calibri" pitchFamily="34" charset="-122"/>
                <a:cs typeface="Calibri" pitchFamily="34" charset="-120"/>
              </a:rPr>
              <a:t>Asamushi-Natsudomari</a:t>
            </a:r>
          </a:p>
          <a:p>
            <a:pPr marL="0" indent="0" algn="l">
              <a:lnSpc>
                <a:spcPts val="820"/>
              </a:lnSpc>
              <a:spcBef>
                <a:spcPts val="200"/>
              </a:spcBef>
              <a:buNone/>
            </a:pPr>
            <a:r>
              <a:rPr lang="en-US" sz="680" b="1" kern="0" spc="40">
                <a:solidFill>
                  <a:srgbClr val="7AAD94"/>
                </a:solidFill>
                <a:latin typeface="Calibri" pitchFamily="34" charset="0"/>
                <a:ea typeface="Calibri" pitchFamily="34" charset="-122"/>
                <a:cs typeface="Calibri" pitchFamily="34" charset="-120"/>
              </a:rPr>
              <a:t>JP-1024 · POTA · Prefectural Natural Park</a:t>
            </a:r>
          </a:p>
        </p:txBody>
      </p:sp>
      <p:sp>
        <p:nvSpPr>
          <p:cNvPr id="50" name="Caption"/>
          <p:cNvSpPr/>
          <p:nvPr/>
        </p:nvSpPr>
        <p:spPr>
          <a:xfrm>
            <a:off x="520000" y="4700000"/>
            <a:ext cx="3678000" cy="200000"/>
          </a:xfrm>
          <a:prstGeom prst="rect">
            <a:avLst/>
          </a:prstGeom>
          <a:noFill/>
          <a:ln/>
        </p:spPr>
        <p:txBody>
          <a:bodyPr wrap="square" lIns="0" tIns="0" rIns="0" bIns="0" rtlCol="0" anchor="ctr"/>
          <a:lstStyle/>
          <a:p>
            <a:pPr marL="0" indent="0" algn="l">
              <a:lnSpc>
                <a:spcPts val="720"/>
              </a:lnSpc>
              <a:buNone/>
            </a:pPr>
            <a:r>
              <a:rPr lang="en-US" sz="560" i="1">
                <a:solidFill>
                  <a:srgbClr val="7AAD94"/>
                </a:solidFill>
                <a:latin typeface="Calibri" pitchFamily="34" charset="0"/>
                <a:ea typeface="Calibri" pitchFamily="34" charset="-122"/>
                <a:cs typeface="Calibri" pitchFamily="34" charset="-120"/>
              </a:rPr>
              <a:t>Marker numbers match the legend · positions approximate</a:t>
            </a:r>
            <a:endParaRPr lang="en-US" sz="560"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2821"/>
        </a:solidFill>
        <a:effectLst/>
      </p:bgPr>
    </p:bg>
    <p:spTree>
      <p:nvGrpSpPr>
        <p:cNvPr id="1" name="">
          <a:extLst>
            <a:ext uri="{FF2B5EF4-FFF2-40B4-BE49-F238E27FC236}">
              <a16:creationId xmlns:a16="http://schemas.microsoft.com/office/drawing/2014/main" id="{EF0FCB68-154F-208B-5BCB-1B2A570CE435}"/>
            </a:ext>
          </a:extLst>
        </p:cNvPr>
        <p:cNvGrpSpPr/>
        <p:nvPr/>
      </p:nvGrpSpPr>
      <p:grpSpPr>
        <a:xfrm>
          <a:off x="0" y="0"/>
          <a:ext cx="0" cy="0"/>
          <a:chOff x="0" y="0"/>
          <a:chExt cx="0" cy="0"/>
        </a:xfrm>
      </p:grpSpPr>
      <p:pic>
        <p:nvPicPr>
          <p:cNvPr id="77" name="Picture 76">
            <a:extLst>
              <a:ext uri="{FF2B5EF4-FFF2-40B4-BE49-F238E27FC236}">
                <a16:creationId xmlns:a16="http://schemas.microsoft.com/office/drawing/2014/main" id="{81C6FA85-6762-086C-F54A-38C637A2D6EE}"/>
              </a:ext>
            </a:extLst>
          </p:cNvPr>
          <p:cNvPicPr>
            <a:picLocks noChangeAspect="1"/>
          </p:cNvPicPr>
          <p:nvPr/>
        </p:nvPicPr>
        <p:blipFill>
          <a:blip r:embed="rId3"/>
          <a:stretch>
            <a:fillRect/>
          </a:stretch>
        </p:blipFill>
        <p:spPr>
          <a:xfrm rot="10800000" flipV="1">
            <a:off x="2537429" y="3669046"/>
            <a:ext cx="6296016" cy="1272847"/>
          </a:xfrm>
          <a:prstGeom prst="rect">
            <a:avLst/>
          </a:prstGeom>
          <a:ln w="9525">
            <a:solidFill>
              <a:srgbClr val="7AAD94">
                <a:alpha val="35000"/>
              </a:srgbClr>
            </a:solidFill>
          </a:ln>
          <a:effectLst>
            <a:outerShdw blurRad="90000" dist="38000" dir="5400000" rotWithShape="0">
              <a:srgbClr val="000000">
                <a:alpha val="38000"/>
              </a:srgbClr>
            </a:outerShdw>
          </a:effectLst>
        </p:spPr>
      </p:pic>
      <p:sp>
        <p:nvSpPr>
          <p:cNvPr id="2" name="Text 0">
            <a:extLst>
              <a:ext uri="{FF2B5EF4-FFF2-40B4-BE49-F238E27FC236}">
                <a16:creationId xmlns:a16="http://schemas.microsoft.com/office/drawing/2014/main" id="{E2AD17CC-502F-84FC-7868-25B314EA0A3F}"/>
              </a:ext>
            </a:extLst>
          </p:cNvPr>
          <p:cNvSpPr/>
          <p:nvPr/>
        </p:nvSpPr>
        <p:spPr>
          <a:xfrm>
            <a:off x="0" y="0"/>
            <a:ext cx="9144000" cy="5143500"/>
          </a:xfrm>
          <a:prstGeom prst="rect">
            <a:avLst/>
          </a:prstGeom>
          <a:gradFill rotWithShape="1">
            <a:gsLst>
              <a:gs pos="0">
                <a:srgbClr val="F4A636">
                  <a:alpha val="4000"/>
                </a:srgbClr>
              </a:gs>
              <a:gs pos="70000">
                <a:srgbClr val="000000">
                  <a:alpha val="0"/>
                </a:srgbClr>
              </a:gs>
            </a:gsLst>
            <a:path path="circle">
              <a:fillToRect l="85000" t="20000" r="15000" b="80000"/>
            </a:path>
          </a:gradFill>
          <a:ln/>
        </p:spPr>
        <p:txBody>
          <a:bodyPr wrap="square" rtlCol="0" anchor="t"/>
          <a:lstStyle/>
          <a:p>
            <a:pPr marL="0" indent="0">
              <a:buNone/>
            </a:pPr>
            <a:endParaRPr lang="en-US" dirty="0"/>
          </a:p>
        </p:txBody>
      </p:sp>
      <p:sp>
        <p:nvSpPr>
          <p:cNvPr id="4" name="Text 2">
            <a:extLst>
              <a:ext uri="{FF2B5EF4-FFF2-40B4-BE49-F238E27FC236}">
                <a16:creationId xmlns:a16="http://schemas.microsoft.com/office/drawing/2014/main" id="{D4FF0E88-B7D8-6150-A1A4-E11BAB7B499F}"/>
              </a:ext>
            </a:extLst>
          </p:cNvPr>
          <p:cNvSpPr/>
          <p:nvPr/>
        </p:nvSpPr>
        <p:spPr>
          <a:xfrm>
            <a:off x="0" y="0"/>
            <a:ext cx="9144000" cy="543520"/>
          </a:xfrm>
          <a:prstGeom prst="rect">
            <a:avLst/>
          </a:prstGeom>
          <a:gradFill rotWithShape="1">
            <a:gsLst>
              <a:gs pos="0">
                <a:srgbClr val="1E3A2E">
                  <a:alpha val="95000"/>
                </a:srgbClr>
              </a:gs>
              <a:gs pos="100000">
                <a:srgbClr val="162821">
                  <a:alpha val="80000"/>
                </a:srgbClr>
              </a:gs>
            </a:gsLst>
            <a:lin ang="2700000" scaled="1"/>
          </a:gradFill>
          <a:ln/>
        </p:spPr>
        <p:txBody>
          <a:bodyPr wrap="square" rtlCol="0" anchor="t"/>
          <a:lstStyle/>
          <a:p>
            <a:pPr marL="0" indent="0">
              <a:buNone/>
            </a:pPr>
            <a:endParaRPr lang="en-US" dirty="0"/>
          </a:p>
        </p:txBody>
      </p:sp>
      <p:sp>
        <p:nvSpPr>
          <p:cNvPr id="5" name="Text 3">
            <a:extLst>
              <a:ext uri="{FF2B5EF4-FFF2-40B4-BE49-F238E27FC236}">
                <a16:creationId xmlns:a16="http://schemas.microsoft.com/office/drawing/2014/main" id="{1B61267E-DA51-CF09-5AD5-0FA2A650B88D}"/>
              </a:ext>
            </a:extLst>
          </p:cNvPr>
          <p:cNvSpPr/>
          <p:nvPr/>
        </p:nvSpPr>
        <p:spPr>
          <a:xfrm>
            <a:off x="0" y="533995"/>
            <a:ext cx="9144000" cy="9525"/>
          </a:xfrm>
          <a:prstGeom prst="rect">
            <a:avLst/>
          </a:prstGeom>
          <a:solidFill>
            <a:srgbClr val="F4A636">
              <a:alpha val="20000"/>
            </a:srgbClr>
          </a:solidFill>
          <a:ln/>
        </p:spPr>
        <p:txBody>
          <a:bodyPr wrap="none" rtlCol="0" anchor="t"/>
          <a:lstStyle/>
          <a:p>
            <a:pPr marL="0" indent="0">
              <a:buNone/>
            </a:pPr>
            <a:endParaRPr lang="en-US" dirty="0"/>
          </a:p>
        </p:txBody>
      </p:sp>
      <p:pic>
        <p:nvPicPr>
          <p:cNvPr id="6" name="Image 0" descr="preencoded.png">
            <a:extLst>
              <a:ext uri="{FF2B5EF4-FFF2-40B4-BE49-F238E27FC236}">
                <a16:creationId xmlns:a16="http://schemas.microsoft.com/office/drawing/2014/main" id="{19829DBA-CA43-B5DA-A3EE-0BE9986BAE9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2900" y="191691"/>
            <a:ext cx="150465" cy="150465"/>
          </a:xfrm>
          <a:prstGeom prst="rect">
            <a:avLst/>
          </a:prstGeom>
        </p:spPr>
      </p:pic>
      <p:sp>
        <p:nvSpPr>
          <p:cNvPr id="7" name="Text 4">
            <a:extLst>
              <a:ext uri="{FF2B5EF4-FFF2-40B4-BE49-F238E27FC236}">
                <a16:creationId xmlns:a16="http://schemas.microsoft.com/office/drawing/2014/main" id="{FC42BA28-1E08-9D34-BE95-AF6AB4939CAC}"/>
              </a:ext>
            </a:extLst>
          </p:cNvPr>
          <p:cNvSpPr/>
          <p:nvPr/>
        </p:nvSpPr>
        <p:spPr>
          <a:xfrm>
            <a:off x="593675" y="116532"/>
            <a:ext cx="4513064" cy="300930"/>
          </a:xfrm>
          <a:prstGeom prst="rect">
            <a:avLst/>
          </a:prstGeom>
          <a:noFill/>
          <a:ln/>
        </p:spPr>
        <p:txBody>
          <a:bodyPr wrap="none" lIns="0" tIns="0" rIns="0" bIns="0" rtlCol="0" anchor="ctr"/>
          <a:lstStyle/>
          <a:p>
            <a:pPr marL="0" indent="0" algn="l">
              <a:lnSpc>
                <a:spcPts val="2370"/>
              </a:lnSpc>
              <a:buNone/>
            </a:pPr>
            <a:r>
              <a:rPr lang="en-US" sz="1580" kern="0" spc="32" dirty="0">
                <a:solidFill>
                  <a:srgbClr val="F2EDE3"/>
                </a:solidFill>
                <a:latin typeface="Calibri Light" pitchFamily="34" charset="0"/>
                <a:ea typeface="Calibri Light" pitchFamily="34" charset="-122"/>
                <a:cs typeface="Calibri Light" pitchFamily="34" charset="-120"/>
              </a:rPr>
              <a:t>⛰️ Activation Attempt — </a:t>
            </a:r>
            <a:r>
              <a:rPr lang="en-US" sz="1580" b="1" i="1" kern="0" spc="32" dirty="0">
                <a:solidFill>
                  <a:srgbClr val="F4A636"/>
                </a:solidFill>
                <a:latin typeface="Calibri Light" pitchFamily="34" charset="0"/>
                <a:ea typeface="Calibri Light" pitchFamily="34" charset="-122"/>
                <a:cs typeface="Calibri Light" pitchFamily="34" charset="-120"/>
              </a:rPr>
              <a:t>Mt. </a:t>
            </a:r>
            <a:r>
              <a:rPr lang="en-US" sz="1580" b="1" i="1" kern="0" spc="32" dirty="0" err="1">
                <a:solidFill>
                  <a:srgbClr val="F4A636"/>
                </a:solidFill>
                <a:latin typeface="Calibri Light" pitchFamily="34" charset="0"/>
                <a:ea typeface="Calibri Light" pitchFamily="34" charset="-122"/>
                <a:cs typeface="Calibri Light" pitchFamily="34" charset="-120"/>
              </a:rPr>
              <a:t>Kamabuse</a:t>
            </a:r>
            <a:r>
              <a:rPr lang="en-US" sz="1580" b="1" i="1" kern="0" spc="32" dirty="0">
                <a:solidFill>
                  <a:srgbClr val="F4A636"/>
                </a:solidFill>
                <a:latin typeface="Calibri Light" pitchFamily="34" charset="0"/>
                <a:ea typeface="Calibri Light" pitchFamily="34" charset="-122"/>
                <a:cs typeface="Calibri Light" pitchFamily="34" charset="-120"/>
              </a:rPr>
              <a:t> · </a:t>
            </a:r>
            <a:r>
              <a:rPr lang="ja-JP" altLang="en-US" sz="1580" b="1" i="1" kern="0" spc="32" dirty="0">
                <a:solidFill>
                  <a:srgbClr val="F4A636"/>
                </a:solidFill>
                <a:latin typeface="Calibri Light" pitchFamily="34" charset="0"/>
                <a:ea typeface="Calibri Light" pitchFamily="34" charset="-122"/>
                <a:cs typeface="Calibri Light" pitchFamily="34" charset="-120"/>
              </a:rPr>
              <a:t>釜臥山 </a:t>
            </a:r>
            <a:r>
              <a:rPr lang="en-US" altLang="ja-JP" sz="1580" b="1" i="1" kern="0" spc="32" dirty="0">
                <a:solidFill>
                  <a:srgbClr val="F4A636"/>
                </a:solidFill>
                <a:latin typeface="Calibri Light" pitchFamily="34" charset="0"/>
                <a:ea typeface="Calibri Light" pitchFamily="34" charset="-122"/>
                <a:cs typeface="Calibri Light" pitchFamily="34" charset="-120"/>
              </a:rPr>
              <a:t>– 7/15</a:t>
            </a:r>
            <a:endParaRPr lang="ja-JP" altLang="en-US" sz="1580" b="1" i="1" kern="0" spc="32" dirty="0">
              <a:solidFill>
                <a:srgbClr val="F4A636"/>
              </a:solidFill>
              <a:latin typeface="Calibri Light" pitchFamily="34" charset="0"/>
              <a:ea typeface="Calibri Light" pitchFamily="34" charset="-122"/>
              <a:cs typeface="Calibri Light" pitchFamily="34" charset="-120"/>
            </a:endParaRPr>
          </a:p>
        </p:txBody>
      </p:sp>
      <p:sp>
        <p:nvSpPr>
          <p:cNvPr id="8" name="Text 5">
            <a:extLst>
              <a:ext uri="{FF2B5EF4-FFF2-40B4-BE49-F238E27FC236}">
                <a16:creationId xmlns:a16="http://schemas.microsoft.com/office/drawing/2014/main" id="{AADAB6E6-2C1E-0FCB-AC84-832EE0A9921A}"/>
              </a:ext>
            </a:extLst>
          </p:cNvPr>
          <p:cNvSpPr/>
          <p:nvPr/>
        </p:nvSpPr>
        <p:spPr>
          <a:xfrm>
            <a:off x="7270379" y="163562"/>
            <a:ext cx="1551000" cy="206871"/>
          </a:xfrm>
          <a:prstGeom prst="roundRect">
            <a:avLst>
              <a:gd name="adj" fmla="val 69372"/>
            </a:avLst>
          </a:prstGeom>
          <a:solidFill>
            <a:srgbClr val="F4A636">
              <a:alpha val="15000"/>
            </a:srgbClr>
          </a:solidFill>
          <a:ln w="9525">
            <a:solidFill>
              <a:srgbClr val="F4A636">
                <a:alpha val="30000"/>
              </a:srgbClr>
            </a:solidFill>
          </a:ln>
        </p:spPr>
        <p:txBody>
          <a:bodyPr wrap="none" lIns="100330" tIns="29210" rIns="100330" bIns="29210" rtlCol="0" anchor="t"/>
          <a:lstStyle/>
          <a:p>
            <a:pPr marL="0" indent="0" algn="l">
              <a:buNone/>
            </a:pPr>
            <a:r>
              <a:rPr lang="en-US" sz="680" kern="0" spc="54" dirty="0">
                <a:solidFill>
                  <a:srgbClr val="F4A636"/>
                </a:solidFill>
                <a:latin typeface="Calibri" pitchFamily="34" charset="0"/>
                <a:ea typeface="Calibri" pitchFamily="34" charset="-122"/>
                <a:cs typeface="Calibri" pitchFamily="34" charset="-120"/>
              </a:rPr>
              <a:t>SOTA </a:t>
            </a:r>
            <a:r>
              <a:rPr lang="en-US" sz="680" kern="0" spc="54">
                <a:solidFill>
                  <a:srgbClr val="F4A636"/>
                </a:solidFill>
                <a:latin typeface="Calibri" pitchFamily="34" charset="0"/>
                <a:ea typeface="Calibri" pitchFamily="34" charset="-122"/>
                <a:cs typeface="Calibri" pitchFamily="34" charset="-120"/>
              </a:rPr>
              <a:t>+ POTA </a:t>
            </a:r>
            <a:r>
              <a:rPr lang="en-US" sz="680" kern="0" spc="54" dirty="0">
                <a:solidFill>
                  <a:srgbClr val="F4A636"/>
                </a:solidFill>
                <a:latin typeface="Calibri" pitchFamily="34" charset="0"/>
                <a:ea typeface="Calibri" pitchFamily="34" charset="-122"/>
                <a:cs typeface="Calibri" pitchFamily="34" charset="-120"/>
              </a:rPr>
              <a:t>FIELD LOG</a:t>
            </a:r>
            <a:endParaRPr lang="en-US" sz="680" dirty="0"/>
          </a:p>
        </p:txBody>
      </p:sp>
      <p:sp>
        <p:nvSpPr>
          <p:cNvPr id="9" name="Text 6">
            <a:extLst>
              <a:ext uri="{FF2B5EF4-FFF2-40B4-BE49-F238E27FC236}">
                <a16:creationId xmlns:a16="http://schemas.microsoft.com/office/drawing/2014/main" id="{CD078F4A-7E36-DBA9-94B7-F150799DA11C}"/>
              </a:ext>
            </a:extLst>
          </p:cNvPr>
          <p:cNvSpPr/>
          <p:nvPr/>
        </p:nvSpPr>
        <p:spPr>
          <a:xfrm>
            <a:off x="418207" y="712440"/>
            <a:ext cx="3714750" cy="527447"/>
          </a:xfrm>
          <a:prstGeom prst="roundRect">
            <a:avLst>
              <a:gd name="adj" fmla="val 10835"/>
            </a:avLst>
          </a:prstGeom>
          <a:solidFill>
            <a:srgbClr val="1E3A2E"/>
          </a:solidFill>
          <a:ln w="9525">
            <a:solidFill>
              <a:srgbClr val="7AAD94">
                <a:alpha val="15000"/>
              </a:srgbClr>
            </a:solidFill>
          </a:ln>
        </p:spPr>
        <p:txBody>
          <a:bodyPr wrap="square" rtlCol="0" anchor="t"/>
          <a:lstStyle/>
          <a:p>
            <a:pPr marL="0" indent="0">
              <a:buNone/>
            </a:pPr>
            <a:endParaRPr lang="en-US" dirty="0"/>
          </a:p>
        </p:txBody>
      </p:sp>
      <p:sp>
        <p:nvSpPr>
          <p:cNvPr id="10" name="Text 7">
            <a:extLst>
              <a:ext uri="{FF2B5EF4-FFF2-40B4-BE49-F238E27FC236}">
                <a16:creationId xmlns:a16="http://schemas.microsoft.com/office/drawing/2014/main" id="{94C543BC-3189-6AB3-7B5B-621B92E6A759}"/>
              </a:ext>
            </a:extLst>
          </p:cNvPr>
          <p:cNvSpPr/>
          <p:nvPr/>
        </p:nvSpPr>
        <p:spPr>
          <a:xfrm>
            <a:off x="3901373" y="67255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7AAD94"/>
                </a:solidFill>
                <a:latin typeface="Consolas" pitchFamily="34" charset="0"/>
                <a:ea typeface="Consolas" pitchFamily="34" charset="-122"/>
                <a:cs typeface="Consolas" pitchFamily="34" charset="-120"/>
              </a:rPr>
              <a:t>01</a:t>
            </a:r>
            <a:endParaRPr lang="en-US" sz="560" dirty="0"/>
          </a:p>
        </p:txBody>
      </p:sp>
      <p:sp>
        <p:nvSpPr>
          <p:cNvPr id="11" name="Text 8">
            <a:extLst>
              <a:ext uri="{FF2B5EF4-FFF2-40B4-BE49-F238E27FC236}">
                <a16:creationId xmlns:a16="http://schemas.microsoft.com/office/drawing/2014/main" id="{0BE60ABF-3C3C-47E6-0AF3-6DEAA5810F98}"/>
              </a:ext>
            </a:extLst>
          </p:cNvPr>
          <p:cNvSpPr/>
          <p:nvPr/>
        </p:nvSpPr>
        <p:spPr>
          <a:xfrm>
            <a:off x="514052" y="84028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12" name="Image 1" descr="preencoded.png">
            <a:extLst>
              <a:ext uri="{FF2B5EF4-FFF2-40B4-BE49-F238E27FC236}">
                <a16:creationId xmlns:a16="http://schemas.microsoft.com/office/drawing/2014/main" id="{511B8398-873F-0BB8-BE55-612E5719504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3564" y="909795"/>
            <a:ext cx="132588" cy="132588"/>
          </a:xfrm>
          <a:prstGeom prst="rect">
            <a:avLst/>
          </a:prstGeom>
        </p:spPr>
      </p:pic>
      <p:sp>
        <p:nvSpPr>
          <p:cNvPr id="13" name="Text 9">
            <a:extLst>
              <a:ext uri="{FF2B5EF4-FFF2-40B4-BE49-F238E27FC236}">
                <a16:creationId xmlns:a16="http://schemas.microsoft.com/office/drawing/2014/main" id="{D7ABD55A-49A2-B01A-42FF-2B010D314103}"/>
              </a:ext>
            </a:extLst>
          </p:cNvPr>
          <p:cNvSpPr/>
          <p:nvPr/>
        </p:nvSpPr>
        <p:spPr>
          <a:xfrm>
            <a:off x="867567" y="796230"/>
            <a:ext cx="1560673" cy="113565"/>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06:00 Local [2026 Jul 15 21:00]z</a:t>
            </a:r>
            <a:endParaRPr lang="en-US" sz="680" dirty="0"/>
          </a:p>
        </p:txBody>
      </p:sp>
      <p:sp>
        <p:nvSpPr>
          <p:cNvPr id="14" name="Text 10">
            <a:extLst>
              <a:ext uri="{FF2B5EF4-FFF2-40B4-BE49-F238E27FC236}">
                <a16:creationId xmlns:a16="http://schemas.microsoft.com/office/drawing/2014/main" id="{FCC587A6-5581-5B4D-E03F-3100ED6F8DA8}"/>
              </a:ext>
            </a:extLst>
          </p:cNvPr>
          <p:cNvSpPr/>
          <p:nvPr/>
        </p:nvSpPr>
        <p:spPr>
          <a:xfrm>
            <a:off x="872133" y="899071"/>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15" name="Text 11">
            <a:extLst>
              <a:ext uri="{FF2B5EF4-FFF2-40B4-BE49-F238E27FC236}">
                <a16:creationId xmlns:a16="http://schemas.microsoft.com/office/drawing/2014/main" id="{495ECCA5-ED56-9AB5-321C-4330BB88E892}"/>
              </a:ext>
            </a:extLst>
          </p:cNvPr>
          <p:cNvSpPr/>
          <p:nvPr/>
        </p:nvSpPr>
        <p:spPr>
          <a:xfrm>
            <a:off x="872133" y="930027"/>
            <a:ext cx="3466088" cy="120700"/>
          </a:xfrm>
          <a:prstGeom prst="rect">
            <a:avLst/>
          </a:prstGeom>
          <a:noFill/>
          <a:ln/>
        </p:spPr>
        <p:txBody>
          <a:bodyPr wrap="none" lIns="0" tIns="0" rIns="0" bIns="0" rtlCol="0" anchor="t"/>
          <a:lstStyle/>
          <a:p>
            <a:pPr marL="0" indent="0" algn="l">
              <a:lnSpc>
                <a:spcPts val="950"/>
              </a:lnSpc>
              <a:buNone/>
            </a:pPr>
            <a:r>
              <a:rPr lang="en-US" sz="760" b="1" dirty="0">
                <a:solidFill>
                  <a:srgbClr val="F2EDE3"/>
                </a:solidFill>
                <a:latin typeface="Calibri" pitchFamily="34" charset="0"/>
                <a:ea typeface="Calibri" pitchFamily="34" charset="-122"/>
                <a:cs typeface="Calibri" pitchFamily="34" charset="-120"/>
              </a:rPr>
              <a:t>Depart Home</a:t>
            </a:r>
            <a:endParaRPr lang="en-US" sz="760" dirty="0"/>
          </a:p>
        </p:txBody>
      </p:sp>
      <p:sp>
        <p:nvSpPr>
          <p:cNvPr id="18" name="Text 14">
            <a:extLst>
              <a:ext uri="{FF2B5EF4-FFF2-40B4-BE49-F238E27FC236}">
                <a16:creationId xmlns:a16="http://schemas.microsoft.com/office/drawing/2014/main" id="{99BCFFC6-10CB-EC1C-4A69-646A3628ED8D}"/>
              </a:ext>
            </a:extLst>
          </p:cNvPr>
          <p:cNvSpPr/>
          <p:nvPr/>
        </p:nvSpPr>
        <p:spPr>
          <a:xfrm>
            <a:off x="938565" y="1058317"/>
            <a:ext cx="425509" cy="112365"/>
          </a:xfrm>
          <a:prstGeom prst="rect">
            <a:avLst/>
          </a:prstGeom>
          <a:noFill/>
          <a:ln/>
        </p:spPr>
        <p:txBody>
          <a:bodyPr wrap="none" lIns="0" tIns="0" rIns="0" bIns="0" rtlCol="0" anchor="ctr"/>
          <a:lstStyle/>
          <a:p>
            <a:pPr marL="0" indent="0" algn="ctr">
              <a:buNone/>
            </a:pPr>
            <a:r>
              <a:rPr lang="en-US" sz="650" dirty="0">
                <a:solidFill>
                  <a:srgbClr val="7AAD94"/>
                </a:solidFill>
                <a:latin typeface="Calibri" pitchFamily="34" charset="0"/>
                <a:ea typeface="Calibri" pitchFamily="34" charset="-122"/>
                <a:cs typeface="Calibri" pitchFamily="34" charset="-120"/>
              </a:rPr>
              <a:t>[clear and sunny]</a:t>
            </a:r>
            <a:endParaRPr lang="en-US" sz="650" dirty="0"/>
          </a:p>
        </p:txBody>
      </p:sp>
      <p:sp>
        <p:nvSpPr>
          <p:cNvPr id="19" name="Text 15">
            <a:extLst>
              <a:ext uri="{FF2B5EF4-FFF2-40B4-BE49-F238E27FC236}">
                <a16:creationId xmlns:a16="http://schemas.microsoft.com/office/drawing/2014/main" id="{7F2C84EA-414F-97C6-8181-1A3C71F4DEFD}"/>
              </a:ext>
            </a:extLst>
          </p:cNvPr>
          <p:cNvSpPr/>
          <p:nvPr/>
        </p:nvSpPr>
        <p:spPr>
          <a:xfrm>
            <a:off x="942737" y="1161157"/>
            <a:ext cx="417165" cy="9525"/>
          </a:xfrm>
          <a:prstGeom prst="rect">
            <a:avLst/>
          </a:prstGeom>
          <a:solidFill>
            <a:srgbClr val="F4A636">
              <a:alpha val="40000"/>
            </a:srgbClr>
          </a:solidFill>
          <a:ln/>
        </p:spPr>
        <p:txBody>
          <a:bodyPr wrap="none" rtlCol="0" anchor="t"/>
          <a:lstStyle/>
          <a:p>
            <a:pPr marL="0" indent="0">
              <a:buNone/>
            </a:pPr>
            <a:endParaRPr lang="en-US" dirty="0"/>
          </a:p>
        </p:txBody>
      </p:sp>
      <p:sp>
        <p:nvSpPr>
          <p:cNvPr id="20" name="Text 16">
            <a:extLst>
              <a:ext uri="{FF2B5EF4-FFF2-40B4-BE49-F238E27FC236}">
                <a16:creationId xmlns:a16="http://schemas.microsoft.com/office/drawing/2014/main" id="{4C4A870A-27FD-666C-2920-18D0BFD75F64}"/>
              </a:ext>
            </a:extLst>
          </p:cNvPr>
          <p:cNvSpPr/>
          <p:nvPr/>
        </p:nvSpPr>
        <p:spPr>
          <a:xfrm>
            <a:off x="5010894" y="910560"/>
            <a:ext cx="3714750" cy="571574"/>
          </a:xfrm>
          <a:prstGeom prst="roundRect">
            <a:avLst>
              <a:gd name="adj" fmla="val 10835"/>
            </a:avLst>
          </a:prstGeom>
          <a:solidFill>
            <a:srgbClr val="1E3A2E"/>
          </a:solidFill>
          <a:ln w="9525">
            <a:solidFill>
              <a:srgbClr val="7AAD94">
                <a:alpha val="15000"/>
              </a:srgbClr>
            </a:solidFill>
          </a:ln>
        </p:spPr>
        <p:txBody>
          <a:bodyPr wrap="square" rtlCol="0" anchor="t"/>
          <a:lstStyle/>
          <a:p>
            <a:pPr marL="0" indent="0">
              <a:buNone/>
            </a:pPr>
            <a:endParaRPr lang="en-US" dirty="0"/>
          </a:p>
        </p:txBody>
      </p:sp>
      <p:sp>
        <p:nvSpPr>
          <p:cNvPr id="21" name="Text 17">
            <a:extLst>
              <a:ext uri="{FF2B5EF4-FFF2-40B4-BE49-F238E27FC236}">
                <a16:creationId xmlns:a16="http://schemas.microsoft.com/office/drawing/2014/main" id="{A632B75D-8F93-CC2B-81F4-7ECB65D08DD0}"/>
              </a:ext>
            </a:extLst>
          </p:cNvPr>
          <p:cNvSpPr/>
          <p:nvPr/>
        </p:nvSpPr>
        <p:spPr>
          <a:xfrm>
            <a:off x="8494060" y="87067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7AAD94"/>
                </a:solidFill>
                <a:latin typeface="Consolas" pitchFamily="34" charset="0"/>
                <a:ea typeface="Consolas" pitchFamily="34" charset="-122"/>
                <a:cs typeface="Consolas" pitchFamily="34" charset="-120"/>
              </a:rPr>
              <a:t>02</a:t>
            </a:r>
            <a:endParaRPr lang="en-US" sz="560" dirty="0"/>
          </a:p>
        </p:txBody>
      </p:sp>
      <p:sp>
        <p:nvSpPr>
          <p:cNvPr id="22" name="Text 18">
            <a:extLst>
              <a:ext uri="{FF2B5EF4-FFF2-40B4-BE49-F238E27FC236}">
                <a16:creationId xmlns:a16="http://schemas.microsoft.com/office/drawing/2014/main" id="{DD14EDF7-8F10-6EBD-C8DE-7F9F3C559F86}"/>
              </a:ext>
            </a:extLst>
          </p:cNvPr>
          <p:cNvSpPr/>
          <p:nvPr/>
        </p:nvSpPr>
        <p:spPr>
          <a:xfrm>
            <a:off x="5106739" y="103840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23" name="Image 2" descr="Car outline">
            <a:extLst>
              <a:ext uri="{FF2B5EF4-FFF2-40B4-BE49-F238E27FC236}">
                <a16:creationId xmlns:a16="http://schemas.microsoft.com/office/drawing/2014/main" id="{AC08A1A8-C1D2-15E9-E60A-F8545F22CBC6}"/>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176251" y="1107915"/>
            <a:ext cx="132588" cy="132588"/>
          </a:xfrm>
          <a:prstGeom prst="rect">
            <a:avLst/>
          </a:prstGeom>
        </p:spPr>
      </p:pic>
      <p:sp>
        <p:nvSpPr>
          <p:cNvPr id="24" name="Text 19">
            <a:extLst>
              <a:ext uri="{FF2B5EF4-FFF2-40B4-BE49-F238E27FC236}">
                <a16:creationId xmlns:a16="http://schemas.microsoft.com/office/drawing/2014/main" id="{AD87D1ED-A789-CBE9-0949-F9407FA3E050}"/>
              </a:ext>
            </a:extLst>
          </p:cNvPr>
          <p:cNvSpPr/>
          <p:nvPr/>
        </p:nvSpPr>
        <p:spPr>
          <a:xfrm>
            <a:off x="5460254" y="994350"/>
            <a:ext cx="465737" cy="112365"/>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[08:40]</a:t>
            </a:r>
            <a:endParaRPr lang="en-US" sz="680" dirty="0"/>
          </a:p>
        </p:txBody>
      </p:sp>
      <p:sp>
        <p:nvSpPr>
          <p:cNvPr id="25" name="Text 20">
            <a:extLst>
              <a:ext uri="{FF2B5EF4-FFF2-40B4-BE49-F238E27FC236}">
                <a16:creationId xmlns:a16="http://schemas.microsoft.com/office/drawing/2014/main" id="{B197F01C-8C55-5CBC-4917-1DD8C386BAEE}"/>
              </a:ext>
            </a:extLst>
          </p:cNvPr>
          <p:cNvSpPr/>
          <p:nvPr/>
        </p:nvSpPr>
        <p:spPr>
          <a:xfrm>
            <a:off x="5464820" y="1116241"/>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26" name="Text 21">
            <a:extLst>
              <a:ext uri="{FF2B5EF4-FFF2-40B4-BE49-F238E27FC236}">
                <a16:creationId xmlns:a16="http://schemas.microsoft.com/office/drawing/2014/main" id="{44166320-3EB6-ED9E-F17A-C4E801087CE8}"/>
              </a:ext>
            </a:extLst>
          </p:cNvPr>
          <p:cNvSpPr/>
          <p:nvPr/>
        </p:nvSpPr>
        <p:spPr>
          <a:xfrm>
            <a:off x="5464820" y="1128147"/>
            <a:ext cx="3466088" cy="120700"/>
          </a:xfrm>
          <a:prstGeom prst="rect">
            <a:avLst/>
          </a:prstGeom>
          <a:noFill/>
          <a:ln/>
        </p:spPr>
        <p:txBody>
          <a:bodyPr wrap="none" lIns="0" tIns="0" rIns="0" bIns="0" rtlCol="0" anchor="t"/>
          <a:lstStyle/>
          <a:p>
            <a:pPr marL="0" indent="0" algn="l">
              <a:lnSpc>
                <a:spcPts val="950"/>
              </a:lnSpc>
              <a:buNone/>
            </a:pPr>
            <a:r>
              <a:rPr lang="en-US" sz="760" b="1" dirty="0">
                <a:solidFill>
                  <a:srgbClr val="F2EDE3"/>
                </a:solidFill>
                <a:latin typeface="Calibri" pitchFamily="34" charset="0"/>
                <a:ea typeface="Calibri" pitchFamily="34" charset="-122"/>
                <a:cs typeface="Calibri" pitchFamily="34" charset="-120"/>
              </a:rPr>
              <a:t>Reached Park</a:t>
            </a:r>
            <a:endParaRPr lang="en-US" sz="760" dirty="0"/>
          </a:p>
        </p:txBody>
      </p:sp>
      <p:sp>
        <p:nvSpPr>
          <p:cNvPr id="27" name="Text 22">
            <a:extLst>
              <a:ext uri="{FF2B5EF4-FFF2-40B4-BE49-F238E27FC236}">
                <a16:creationId xmlns:a16="http://schemas.microsoft.com/office/drawing/2014/main" id="{EBBD50EC-938D-AD78-2C3D-E8449DBB5AEE}"/>
              </a:ext>
            </a:extLst>
          </p:cNvPr>
          <p:cNvSpPr/>
          <p:nvPr/>
        </p:nvSpPr>
        <p:spPr>
          <a:xfrm>
            <a:off x="5464820" y="1256437"/>
            <a:ext cx="1377940" cy="150175"/>
          </a:xfrm>
          <a:prstGeom prst="rect">
            <a:avLst/>
          </a:prstGeom>
          <a:noFill/>
          <a:ln/>
        </p:spPr>
        <p:txBody>
          <a:bodyPr wrap="none" lIns="0" tIns="0" rIns="0" bIns="0" rtlCol="0" anchor="ctr"/>
          <a:lstStyle/>
          <a:p>
            <a:pPr marL="0" indent="0" algn="l">
              <a:lnSpc>
                <a:spcPts val="845"/>
              </a:lnSpc>
              <a:buNone/>
            </a:pPr>
            <a:r>
              <a:rPr lang="en-US" sz="650" dirty="0">
                <a:solidFill>
                  <a:srgbClr val="7AAD94"/>
                </a:solidFill>
                <a:latin typeface="Calibri" pitchFamily="34" charset="0"/>
                <a:ea typeface="Calibri" pitchFamily="34" charset="-122"/>
                <a:cs typeface="Calibri" pitchFamily="34" charset="-120"/>
              </a:rPr>
              <a:t>Informed that Armature Radio operation was not allowed at the summit.</a:t>
            </a:r>
          </a:p>
          <a:p>
            <a:pPr marL="0" indent="0" algn="l">
              <a:lnSpc>
                <a:spcPts val="845"/>
              </a:lnSpc>
              <a:buNone/>
            </a:pPr>
            <a:r>
              <a:rPr lang="en-US" sz="650" dirty="0">
                <a:solidFill>
                  <a:srgbClr val="7AAD94"/>
                </a:solidFill>
                <a:latin typeface="Calibri" pitchFamily="34" charset="0"/>
                <a:ea typeface="Calibri" pitchFamily="34" charset="-122"/>
                <a:cs typeface="Calibri" pitchFamily="34" charset="-120"/>
              </a:rPr>
              <a:t>SOTA rules stipulated that you must be within 25 m of the summit</a:t>
            </a:r>
            <a:endParaRPr lang="en-US" sz="650" dirty="0"/>
          </a:p>
        </p:txBody>
      </p:sp>
      <p:sp>
        <p:nvSpPr>
          <p:cNvPr id="28" name="Text 23">
            <a:extLst>
              <a:ext uri="{FF2B5EF4-FFF2-40B4-BE49-F238E27FC236}">
                <a16:creationId xmlns:a16="http://schemas.microsoft.com/office/drawing/2014/main" id="{158F1697-37E7-69F5-041A-32D1EC89079A}"/>
              </a:ext>
            </a:extLst>
          </p:cNvPr>
          <p:cNvSpPr/>
          <p:nvPr/>
        </p:nvSpPr>
        <p:spPr>
          <a:xfrm>
            <a:off x="418207" y="1928660"/>
            <a:ext cx="3714750" cy="527447"/>
          </a:xfrm>
          <a:prstGeom prst="roundRect">
            <a:avLst>
              <a:gd name="adj" fmla="val 10835"/>
            </a:avLst>
          </a:prstGeom>
          <a:solidFill>
            <a:srgbClr val="1E3A2E"/>
          </a:solidFill>
          <a:ln w="9525">
            <a:solidFill>
              <a:srgbClr val="7AAD94">
                <a:alpha val="15000"/>
              </a:srgbClr>
            </a:solidFill>
          </a:ln>
        </p:spPr>
        <p:txBody>
          <a:bodyPr wrap="square" rtlCol="0" anchor="t"/>
          <a:lstStyle/>
          <a:p>
            <a:pPr marL="0" indent="0">
              <a:buNone/>
            </a:pPr>
            <a:endParaRPr lang="en-US" dirty="0"/>
          </a:p>
        </p:txBody>
      </p:sp>
      <p:sp>
        <p:nvSpPr>
          <p:cNvPr id="29" name="Text 24">
            <a:extLst>
              <a:ext uri="{FF2B5EF4-FFF2-40B4-BE49-F238E27FC236}">
                <a16:creationId xmlns:a16="http://schemas.microsoft.com/office/drawing/2014/main" id="{D570DEDB-F9BB-1128-E3F5-3646DA405B3A}"/>
              </a:ext>
            </a:extLst>
          </p:cNvPr>
          <p:cNvSpPr/>
          <p:nvPr/>
        </p:nvSpPr>
        <p:spPr>
          <a:xfrm>
            <a:off x="3901373" y="188877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7AAD94"/>
                </a:solidFill>
                <a:latin typeface="Consolas" pitchFamily="34" charset="0"/>
                <a:ea typeface="Consolas" pitchFamily="34" charset="-122"/>
                <a:cs typeface="Consolas" pitchFamily="34" charset="-120"/>
              </a:rPr>
              <a:t>03</a:t>
            </a:r>
            <a:endParaRPr lang="en-US" sz="560" dirty="0"/>
          </a:p>
        </p:txBody>
      </p:sp>
      <p:sp>
        <p:nvSpPr>
          <p:cNvPr id="30" name="Text 25">
            <a:extLst>
              <a:ext uri="{FF2B5EF4-FFF2-40B4-BE49-F238E27FC236}">
                <a16:creationId xmlns:a16="http://schemas.microsoft.com/office/drawing/2014/main" id="{C3923B36-E641-02AB-DDF6-E7CEDA25BE6C}"/>
              </a:ext>
            </a:extLst>
          </p:cNvPr>
          <p:cNvSpPr/>
          <p:nvPr/>
        </p:nvSpPr>
        <p:spPr>
          <a:xfrm>
            <a:off x="514052" y="205650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31" name="Image 3" descr="preencoded.png">
            <a:extLst>
              <a:ext uri="{FF2B5EF4-FFF2-40B4-BE49-F238E27FC236}">
                <a16:creationId xmlns:a16="http://schemas.microsoft.com/office/drawing/2014/main" id="{D819AC10-B495-E64C-2DF1-02EAB22E6DF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3564" y="2126015"/>
            <a:ext cx="132588" cy="132588"/>
          </a:xfrm>
          <a:prstGeom prst="rect">
            <a:avLst/>
          </a:prstGeom>
        </p:spPr>
      </p:pic>
      <p:sp>
        <p:nvSpPr>
          <p:cNvPr id="32" name="Text 26">
            <a:extLst>
              <a:ext uri="{FF2B5EF4-FFF2-40B4-BE49-F238E27FC236}">
                <a16:creationId xmlns:a16="http://schemas.microsoft.com/office/drawing/2014/main" id="{AAA573FA-AA3B-736C-5268-1864C860C314}"/>
              </a:ext>
            </a:extLst>
          </p:cNvPr>
          <p:cNvSpPr/>
          <p:nvPr/>
        </p:nvSpPr>
        <p:spPr>
          <a:xfrm>
            <a:off x="867567" y="2012451"/>
            <a:ext cx="465737" cy="112365"/>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[09:30]</a:t>
            </a:r>
            <a:endParaRPr lang="en-US" sz="680" dirty="0"/>
          </a:p>
        </p:txBody>
      </p:sp>
      <p:sp>
        <p:nvSpPr>
          <p:cNvPr id="33" name="Text 27">
            <a:extLst>
              <a:ext uri="{FF2B5EF4-FFF2-40B4-BE49-F238E27FC236}">
                <a16:creationId xmlns:a16="http://schemas.microsoft.com/office/drawing/2014/main" id="{0F40AA6D-8BC2-F829-EDF3-9A2B62C52022}"/>
              </a:ext>
            </a:extLst>
          </p:cNvPr>
          <p:cNvSpPr/>
          <p:nvPr/>
        </p:nvSpPr>
        <p:spPr>
          <a:xfrm>
            <a:off x="872133" y="2115291"/>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34" name="Text 28">
            <a:extLst>
              <a:ext uri="{FF2B5EF4-FFF2-40B4-BE49-F238E27FC236}">
                <a16:creationId xmlns:a16="http://schemas.microsoft.com/office/drawing/2014/main" id="{4B39987A-05DF-71AA-0543-2770CD8A65C9}"/>
              </a:ext>
            </a:extLst>
          </p:cNvPr>
          <p:cNvSpPr/>
          <p:nvPr/>
        </p:nvSpPr>
        <p:spPr>
          <a:xfrm>
            <a:off x="872133" y="2146247"/>
            <a:ext cx="3466088" cy="120700"/>
          </a:xfrm>
          <a:prstGeom prst="rect">
            <a:avLst/>
          </a:prstGeom>
          <a:noFill/>
          <a:ln/>
        </p:spPr>
        <p:txBody>
          <a:bodyPr wrap="none" lIns="0" tIns="0" rIns="0" bIns="0" rtlCol="0" anchor="t"/>
          <a:lstStyle/>
          <a:p>
            <a:pPr marL="0" indent="0" algn="l">
              <a:lnSpc>
                <a:spcPts val="950"/>
              </a:lnSpc>
              <a:buNone/>
            </a:pPr>
            <a:r>
              <a:rPr lang="en-US" sz="760" b="1" dirty="0">
                <a:solidFill>
                  <a:srgbClr val="F2EDE3"/>
                </a:solidFill>
                <a:latin typeface="Calibri" pitchFamily="34" charset="0"/>
                <a:ea typeface="Calibri" pitchFamily="34" charset="-122"/>
                <a:cs typeface="Calibri" pitchFamily="34" charset="-120"/>
              </a:rPr>
              <a:t>Reached the summit</a:t>
            </a:r>
            <a:endParaRPr lang="en-US" sz="760" dirty="0"/>
          </a:p>
        </p:txBody>
      </p:sp>
      <p:sp>
        <p:nvSpPr>
          <p:cNvPr id="35" name="Text 29">
            <a:extLst>
              <a:ext uri="{FF2B5EF4-FFF2-40B4-BE49-F238E27FC236}">
                <a16:creationId xmlns:a16="http://schemas.microsoft.com/office/drawing/2014/main" id="{281A7707-F95D-5A1F-F8C2-25772BE2DC74}"/>
              </a:ext>
            </a:extLst>
          </p:cNvPr>
          <p:cNvSpPr/>
          <p:nvPr/>
        </p:nvSpPr>
        <p:spPr>
          <a:xfrm>
            <a:off x="872133" y="2274537"/>
            <a:ext cx="3466088" cy="107305"/>
          </a:xfrm>
          <a:prstGeom prst="rect">
            <a:avLst/>
          </a:prstGeom>
          <a:noFill/>
          <a:ln/>
        </p:spPr>
        <p:txBody>
          <a:bodyPr wrap="none" lIns="0" tIns="0" rIns="0" bIns="0" rtlCol="0" anchor="ctr"/>
          <a:lstStyle/>
          <a:p>
            <a:pPr marL="0" indent="0" algn="l">
              <a:lnSpc>
                <a:spcPts val="845"/>
              </a:lnSpc>
              <a:buNone/>
            </a:pPr>
            <a:r>
              <a:rPr lang="en-US" sz="650" dirty="0">
                <a:solidFill>
                  <a:srgbClr val="7AAD94"/>
                </a:solidFill>
                <a:latin typeface="Calibri" pitchFamily="34" charset="0"/>
                <a:ea typeface="Calibri" pitchFamily="34" charset="-122"/>
                <a:cs typeface="Calibri" pitchFamily="34" charset="-120"/>
              </a:rPr>
              <a:t>Short climb. Took some photos and return to the parking lot. </a:t>
            </a:r>
            <a:endParaRPr lang="en-US" sz="650" dirty="0"/>
          </a:p>
        </p:txBody>
      </p:sp>
      <p:sp>
        <p:nvSpPr>
          <p:cNvPr id="36" name="Text 30">
            <a:extLst>
              <a:ext uri="{FF2B5EF4-FFF2-40B4-BE49-F238E27FC236}">
                <a16:creationId xmlns:a16="http://schemas.microsoft.com/office/drawing/2014/main" id="{3E426624-FC1F-C69B-5E43-6D7C440ADF0B}"/>
              </a:ext>
            </a:extLst>
          </p:cNvPr>
          <p:cNvSpPr/>
          <p:nvPr/>
        </p:nvSpPr>
        <p:spPr>
          <a:xfrm>
            <a:off x="5010894" y="2880420"/>
            <a:ext cx="3714750" cy="534442"/>
          </a:xfrm>
          <a:prstGeom prst="roundRect">
            <a:avLst>
              <a:gd name="adj" fmla="val 10693"/>
            </a:avLst>
          </a:prstGeom>
          <a:gradFill rotWithShape="1">
            <a:gsLst>
              <a:gs pos="0">
                <a:srgbClr val="1E3A2E"/>
              </a:gs>
              <a:gs pos="100000">
                <a:srgbClr val="284128">
                  <a:alpha val="90000"/>
                </a:srgbClr>
              </a:gs>
            </a:gsLst>
            <a:lin ang="2700000" scaled="1"/>
          </a:gradFill>
          <a:ln w="9525">
            <a:solidFill>
              <a:srgbClr val="F4A636">
                <a:alpha val="40000"/>
              </a:srgbClr>
            </a:solidFill>
          </a:ln>
          <a:effectLst>
            <a:outerShdw blurRad="128270" dist="50800" dir="16200000" algn="bl" rotWithShape="0">
              <a:srgbClr val="F4A636">
                <a:alpha val="12000"/>
              </a:srgbClr>
            </a:outerShdw>
          </a:effectLst>
        </p:spPr>
        <p:txBody>
          <a:bodyPr wrap="square" rtlCol="0" anchor="t"/>
          <a:lstStyle/>
          <a:p>
            <a:pPr marL="0" indent="0">
              <a:buNone/>
            </a:pPr>
            <a:endParaRPr lang="en-US" dirty="0"/>
          </a:p>
        </p:txBody>
      </p:sp>
      <p:sp>
        <p:nvSpPr>
          <p:cNvPr id="37" name="Text 31">
            <a:extLst>
              <a:ext uri="{FF2B5EF4-FFF2-40B4-BE49-F238E27FC236}">
                <a16:creationId xmlns:a16="http://schemas.microsoft.com/office/drawing/2014/main" id="{1861D232-151F-771C-6F27-7C953B4A4FCB}"/>
              </a:ext>
            </a:extLst>
          </p:cNvPr>
          <p:cNvSpPr/>
          <p:nvPr/>
        </p:nvSpPr>
        <p:spPr>
          <a:xfrm>
            <a:off x="8494060" y="284053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F4A636"/>
                </a:solidFill>
                <a:latin typeface="Consolas" pitchFamily="34" charset="0"/>
                <a:ea typeface="Consolas" pitchFamily="34" charset="-122"/>
                <a:cs typeface="Consolas" pitchFamily="34" charset="-120"/>
              </a:rPr>
              <a:t>04</a:t>
            </a:r>
            <a:endParaRPr lang="en-US" sz="560" dirty="0"/>
          </a:p>
        </p:txBody>
      </p:sp>
      <p:sp>
        <p:nvSpPr>
          <p:cNvPr id="38" name="Text 32">
            <a:extLst>
              <a:ext uri="{FF2B5EF4-FFF2-40B4-BE49-F238E27FC236}">
                <a16:creationId xmlns:a16="http://schemas.microsoft.com/office/drawing/2014/main" id="{B3EDE8C3-E010-6673-76FD-8A4EDE07E0C9}"/>
              </a:ext>
            </a:extLst>
          </p:cNvPr>
          <p:cNvSpPr/>
          <p:nvPr/>
        </p:nvSpPr>
        <p:spPr>
          <a:xfrm>
            <a:off x="5106739" y="3011686"/>
            <a:ext cx="271760" cy="271760"/>
          </a:xfrm>
          <a:prstGeom prst="ellipse">
            <a:avLst/>
          </a:prstGeom>
          <a:solidFill>
            <a:srgbClr val="F4A636">
              <a:alpha val="20000"/>
            </a:srgbClr>
          </a:solidFill>
          <a:ln w="9525">
            <a:solidFill>
              <a:srgbClr val="F4A636">
                <a:alpha val="50000"/>
              </a:srgbClr>
            </a:solidFill>
          </a:ln>
        </p:spPr>
        <p:txBody>
          <a:bodyPr wrap="none" rtlCol="0" anchor="t"/>
          <a:lstStyle/>
          <a:p>
            <a:pPr marL="0" indent="0">
              <a:buNone/>
            </a:pPr>
            <a:endParaRPr lang="en-US" dirty="0"/>
          </a:p>
        </p:txBody>
      </p:sp>
      <p:pic>
        <p:nvPicPr>
          <p:cNvPr id="39" name="Image 4" descr="preencoded.png">
            <a:extLst>
              <a:ext uri="{FF2B5EF4-FFF2-40B4-BE49-F238E27FC236}">
                <a16:creationId xmlns:a16="http://schemas.microsoft.com/office/drawing/2014/main" id="{982AE434-B4E6-ECC9-DCF0-3DBE9B54B89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176251" y="3081198"/>
            <a:ext cx="132588" cy="132588"/>
          </a:xfrm>
          <a:prstGeom prst="rect">
            <a:avLst/>
          </a:prstGeom>
        </p:spPr>
      </p:pic>
      <p:sp>
        <p:nvSpPr>
          <p:cNvPr id="40" name="Text 33">
            <a:extLst>
              <a:ext uri="{FF2B5EF4-FFF2-40B4-BE49-F238E27FC236}">
                <a16:creationId xmlns:a16="http://schemas.microsoft.com/office/drawing/2014/main" id="{1F3073AF-69C9-3F90-BB01-4332DED0B456}"/>
              </a:ext>
            </a:extLst>
          </p:cNvPr>
          <p:cNvSpPr/>
          <p:nvPr/>
        </p:nvSpPr>
        <p:spPr>
          <a:xfrm>
            <a:off x="5460254" y="2964210"/>
            <a:ext cx="465737" cy="112365"/>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[10:30]</a:t>
            </a:r>
            <a:endParaRPr lang="en-US" sz="680" dirty="0"/>
          </a:p>
        </p:txBody>
      </p:sp>
      <p:sp>
        <p:nvSpPr>
          <p:cNvPr id="41" name="Text 34">
            <a:extLst>
              <a:ext uri="{FF2B5EF4-FFF2-40B4-BE49-F238E27FC236}">
                <a16:creationId xmlns:a16="http://schemas.microsoft.com/office/drawing/2014/main" id="{05650A18-7783-5766-9D52-32BC08E52B83}"/>
              </a:ext>
            </a:extLst>
          </p:cNvPr>
          <p:cNvSpPr/>
          <p:nvPr/>
        </p:nvSpPr>
        <p:spPr>
          <a:xfrm>
            <a:off x="5464820" y="3067050"/>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43" name="Text 36">
            <a:extLst>
              <a:ext uri="{FF2B5EF4-FFF2-40B4-BE49-F238E27FC236}">
                <a16:creationId xmlns:a16="http://schemas.microsoft.com/office/drawing/2014/main" id="{E1755756-60EE-C778-2D71-51B6719B6D83}"/>
              </a:ext>
            </a:extLst>
          </p:cNvPr>
          <p:cNvSpPr/>
          <p:nvPr/>
        </p:nvSpPr>
        <p:spPr>
          <a:xfrm>
            <a:off x="5474344" y="3121365"/>
            <a:ext cx="3466088" cy="107305"/>
          </a:xfrm>
          <a:prstGeom prst="rect">
            <a:avLst/>
          </a:prstGeom>
          <a:noFill/>
          <a:ln/>
        </p:spPr>
        <p:txBody>
          <a:bodyPr wrap="none" lIns="0" tIns="0" rIns="0" bIns="0" rtlCol="0" anchor="ctr"/>
          <a:lstStyle/>
          <a:p>
            <a:pPr marL="0" indent="0" algn="l">
              <a:lnSpc>
                <a:spcPts val="845"/>
              </a:lnSpc>
              <a:buNone/>
            </a:pPr>
            <a:r>
              <a:rPr lang="en-US" sz="650" dirty="0">
                <a:solidFill>
                  <a:srgbClr val="7AAD94"/>
                </a:solidFill>
                <a:latin typeface="Calibri" pitchFamily="34" charset="0"/>
                <a:ea typeface="Calibri" pitchFamily="34" charset="-122"/>
                <a:cs typeface="Calibri" pitchFamily="34" charset="-120"/>
              </a:rPr>
              <a:t>Began operations in the parking lot for the POTA</a:t>
            </a:r>
            <a:endParaRPr lang="en-US" sz="650" dirty="0"/>
          </a:p>
        </p:txBody>
      </p:sp>
      <p:sp>
        <p:nvSpPr>
          <p:cNvPr id="44" name="Text 37">
            <a:extLst>
              <a:ext uri="{FF2B5EF4-FFF2-40B4-BE49-F238E27FC236}">
                <a16:creationId xmlns:a16="http://schemas.microsoft.com/office/drawing/2014/main" id="{3081BCCE-BC58-8C2D-9DC3-3FB077CECEE5}"/>
              </a:ext>
            </a:extLst>
          </p:cNvPr>
          <p:cNvSpPr/>
          <p:nvPr/>
        </p:nvSpPr>
        <p:spPr>
          <a:xfrm>
            <a:off x="418207" y="3144880"/>
            <a:ext cx="3714750" cy="739527"/>
          </a:xfrm>
          <a:prstGeom prst="roundRect">
            <a:avLst>
              <a:gd name="adj" fmla="val 10835"/>
            </a:avLst>
          </a:prstGeom>
          <a:solidFill>
            <a:srgbClr val="1E3A2E"/>
          </a:solidFill>
          <a:ln w="9525">
            <a:solidFill>
              <a:srgbClr val="7AAD94">
                <a:alpha val="15000"/>
              </a:srgbClr>
            </a:solidFill>
          </a:ln>
        </p:spPr>
        <p:txBody>
          <a:bodyPr wrap="square" rtlCol="0" anchor="t"/>
          <a:lstStyle/>
          <a:p>
            <a:pPr marL="0" indent="0">
              <a:buNone/>
            </a:pPr>
            <a:endParaRPr lang="en-US" dirty="0"/>
          </a:p>
        </p:txBody>
      </p:sp>
      <p:sp>
        <p:nvSpPr>
          <p:cNvPr id="45" name="Text 38">
            <a:extLst>
              <a:ext uri="{FF2B5EF4-FFF2-40B4-BE49-F238E27FC236}">
                <a16:creationId xmlns:a16="http://schemas.microsoft.com/office/drawing/2014/main" id="{F0C1806F-F095-21D2-6654-4024EC7BDDA3}"/>
              </a:ext>
            </a:extLst>
          </p:cNvPr>
          <p:cNvSpPr/>
          <p:nvPr/>
        </p:nvSpPr>
        <p:spPr>
          <a:xfrm>
            <a:off x="3901373" y="310499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7AAD94"/>
                </a:solidFill>
                <a:latin typeface="Consolas" pitchFamily="34" charset="0"/>
                <a:ea typeface="Consolas" pitchFamily="34" charset="-122"/>
                <a:cs typeface="Consolas" pitchFamily="34" charset="-120"/>
              </a:rPr>
              <a:t>05</a:t>
            </a:r>
            <a:endParaRPr lang="en-US" sz="560" dirty="0"/>
          </a:p>
        </p:txBody>
      </p:sp>
      <p:sp>
        <p:nvSpPr>
          <p:cNvPr id="46" name="Text 39">
            <a:extLst>
              <a:ext uri="{FF2B5EF4-FFF2-40B4-BE49-F238E27FC236}">
                <a16:creationId xmlns:a16="http://schemas.microsoft.com/office/drawing/2014/main" id="{066886C9-EE7C-FA57-4225-14B12845F8CE}"/>
              </a:ext>
            </a:extLst>
          </p:cNvPr>
          <p:cNvSpPr/>
          <p:nvPr/>
        </p:nvSpPr>
        <p:spPr>
          <a:xfrm>
            <a:off x="514052" y="3272723"/>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47" name="Image 5" descr="preencoded.png">
            <a:extLst>
              <a:ext uri="{FF2B5EF4-FFF2-40B4-BE49-F238E27FC236}">
                <a16:creationId xmlns:a16="http://schemas.microsoft.com/office/drawing/2014/main" id="{2E75ED3E-639D-11ED-7C88-D0F4E91C67C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83564" y="3342235"/>
            <a:ext cx="132588" cy="132588"/>
          </a:xfrm>
          <a:prstGeom prst="rect">
            <a:avLst/>
          </a:prstGeom>
        </p:spPr>
      </p:pic>
      <p:sp>
        <p:nvSpPr>
          <p:cNvPr id="48" name="Text 40">
            <a:extLst>
              <a:ext uri="{FF2B5EF4-FFF2-40B4-BE49-F238E27FC236}">
                <a16:creationId xmlns:a16="http://schemas.microsoft.com/office/drawing/2014/main" id="{D26DAA57-FF8E-E7C6-D373-E60ADBC03743}"/>
              </a:ext>
            </a:extLst>
          </p:cNvPr>
          <p:cNvSpPr/>
          <p:nvPr/>
        </p:nvSpPr>
        <p:spPr>
          <a:xfrm>
            <a:off x="867567" y="3228670"/>
            <a:ext cx="465737" cy="112365"/>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[14:00]</a:t>
            </a:r>
            <a:endParaRPr lang="en-US" sz="680" dirty="0"/>
          </a:p>
        </p:txBody>
      </p:sp>
      <p:sp>
        <p:nvSpPr>
          <p:cNvPr id="49" name="Text 41">
            <a:extLst>
              <a:ext uri="{FF2B5EF4-FFF2-40B4-BE49-F238E27FC236}">
                <a16:creationId xmlns:a16="http://schemas.microsoft.com/office/drawing/2014/main" id="{43D041D2-D71F-1345-1EBF-5FFB9D4A30A4}"/>
              </a:ext>
            </a:extLst>
          </p:cNvPr>
          <p:cNvSpPr/>
          <p:nvPr/>
        </p:nvSpPr>
        <p:spPr>
          <a:xfrm>
            <a:off x="872133" y="3331510"/>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50" name="Text 42">
            <a:extLst>
              <a:ext uri="{FF2B5EF4-FFF2-40B4-BE49-F238E27FC236}">
                <a16:creationId xmlns:a16="http://schemas.microsoft.com/office/drawing/2014/main" id="{151C40F2-F0CD-89BB-5AF2-CBC13AAEB00F}"/>
              </a:ext>
            </a:extLst>
          </p:cNvPr>
          <p:cNvSpPr/>
          <p:nvPr/>
        </p:nvSpPr>
        <p:spPr>
          <a:xfrm>
            <a:off x="872133" y="3362466"/>
            <a:ext cx="3466088" cy="120700"/>
          </a:xfrm>
          <a:prstGeom prst="rect">
            <a:avLst/>
          </a:prstGeom>
          <a:noFill/>
          <a:ln/>
        </p:spPr>
        <p:txBody>
          <a:bodyPr wrap="none" lIns="0" tIns="0" rIns="0" bIns="0" rtlCol="0" anchor="t"/>
          <a:lstStyle/>
          <a:p>
            <a:pPr marL="0" indent="0" algn="l">
              <a:lnSpc>
                <a:spcPts val="950"/>
              </a:lnSpc>
              <a:buNone/>
            </a:pPr>
            <a:r>
              <a:rPr lang="en-US" sz="760" b="1" dirty="0">
                <a:solidFill>
                  <a:srgbClr val="F2EDE3"/>
                </a:solidFill>
                <a:latin typeface="Calibri" pitchFamily="34" charset="0"/>
                <a:ea typeface="Calibri" pitchFamily="34" charset="-122"/>
                <a:cs typeface="Calibri" pitchFamily="34" charset="-120"/>
              </a:rPr>
              <a:t>Pack Up Station</a:t>
            </a:r>
            <a:endParaRPr lang="en-US" sz="760" dirty="0"/>
          </a:p>
        </p:txBody>
      </p:sp>
      <p:sp>
        <p:nvSpPr>
          <p:cNvPr id="51" name="Text 43">
            <a:extLst>
              <a:ext uri="{FF2B5EF4-FFF2-40B4-BE49-F238E27FC236}">
                <a16:creationId xmlns:a16="http://schemas.microsoft.com/office/drawing/2014/main" id="{3ADEAF48-8512-EC23-9A9B-A55DA9DDF8F1}"/>
              </a:ext>
            </a:extLst>
          </p:cNvPr>
          <p:cNvSpPr/>
          <p:nvPr/>
        </p:nvSpPr>
        <p:spPr>
          <a:xfrm>
            <a:off x="872133" y="3490756"/>
            <a:ext cx="1836241" cy="240098"/>
          </a:xfrm>
          <a:prstGeom prst="rect">
            <a:avLst/>
          </a:prstGeom>
          <a:noFill/>
          <a:ln/>
        </p:spPr>
        <p:txBody>
          <a:bodyPr wrap="none" lIns="0" tIns="0" rIns="0" bIns="0" rtlCol="0" anchor="ctr"/>
          <a:lstStyle/>
          <a:p>
            <a:pPr marL="0" indent="0" algn="l">
              <a:lnSpc>
                <a:spcPts val="845"/>
              </a:lnSpc>
              <a:buNone/>
            </a:pPr>
            <a:r>
              <a:rPr lang="en-US" sz="650" dirty="0">
                <a:solidFill>
                  <a:srgbClr val="7AAD94"/>
                </a:solidFill>
                <a:latin typeface="Calibri" pitchFamily="34" charset="0"/>
                <a:ea typeface="Calibri" pitchFamily="34" charset="-122"/>
                <a:cs typeface="Calibri" pitchFamily="34" charset="-120"/>
              </a:rPr>
              <a:t>Band</a:t>
            </a:r>
            <a:r>
              <a:rPr lang="en-US" sz="650" b="1" i="1" dirty="0">
                <a:solidFill>
                  <a:srgbClr val="F4A636">
                    <a:alpha val="75000"/>
                  </a:srgbClr>
                </a:solidFill>
                <a:latin typeface="Calibri" pitchFamily="34" charset="0"/>
                <a:ea typeface="Calibri" pitchFamily="34" charset="-122"/>
                <a:cs typeface="Calibri" pitchFamily="34" charset="-120"/>
              </a:rPr>
              <a:t> </a:t>
            </a:r>
            <a:r>
              <a:rPr lang="en-US" sz="650" dirty="0">
                <a:solidFill>
                  <a:srgbClr val="7AAD94"/>
                </a:solidFill>
                <a:latin typeface="Calibri" pitchFamily="34" charset="0"/>
                <a:ea typeface="Calibri" pitchFamily="34" charset="-122"/>
                <a:cs typeface="Calibri" pitchFamily="34" charset="-120"/>
              </a:rPr>
              <a:t>conditions</a:t>
            </a:r>
            <a:r>
              <a:rPr lang="en-US" sz="650" b="1" i="1" dirty="0">
                <a:solidFill>
                  <a:srgbClr val="F4A636">
                    <a:alpha val="75000"/>
                  </a:srgbClr>
                </a:solidFill>
                <a:latin typeface="Calibri" pitchFamily="34" charset="0"/>
                <a:ea typeface="Calibri" pitchFamily="34" charset="-122"/>
                <a:cs typeface="Calibri" pitchFamily="34" charset="-120"/>
              </a:rPr>
              <a:t> </a:t>
            </a:r>
            <a:r>
              <a:rPr lang="en-US" sz="650" dirty="0">
                <a:solidFill>
                  <a:srgbClr val="7AAD94"/>
                </a:solidFill>
                <a:latin typeface="Calibri" pitchFamily="34" charset="0"/>
                <a:ea typeface="Calibri" pitchFamily="34" charset="-122"/>
                <a:cs typeface="Calibri" pitchFamily="34" charset="-120"/>
              </a:rPr>
              <a:t>were</a:t>
            </a:r>
            <a:r>
              <a:rPr lang="en-US" sz="650" b="1" i="1" dirty="0">
                <a:solidFill>
                  <a:srgbClr val="F4A636">
                    <a:alpha val="75000"/>
                  </a:srgbClr>
                </a:solidFill>
                <a:latin typeface="Calibri" pitchFamily="34" charset="0"/>
                <a:ea typeface="Calibri" pitchFamily="34" charset="-122"/>
                <a:cs typeface="Calibri" pitchFamily="34" charset="-120"/>
              </a:rPr>
              <a:t> </a:t>
            </a:r>
            <a:r>
              <a:rPr lang="en-US" sz="650" dirty="0">
                <a:solidFill>
                  <a:srgbClr val="7AAD94"/>
                </a:solidFill>
                <a:latin typeface="Calibri" pitchFamily="34" charset="0"/>
                <a:ea typeface="Calibri" pitchFamily="34" charset="-122"/>
                <a:cs typeface="Calibri" pitchFamily="34" charset="-120"/>
              </a:rPr>
              <a:t>poor</a:t>
            </a:r>
            <a:r>
              <a:rPr lang="en-US" sz="650" b="1" i="1" dirty="0">
                <a:solidFill>
                  <a:srgbClr val="7AAD94"/>
                </a:solidFill>
                <a:latin typeface="Calibri" pitchFamily="34" charset="0"/>
                <a:ea typeface="Calibri" pitchFamily="34" charset="-122"/>
                <a:cs typeface="Calibri" pitchFamily="34" charset="-120"/>
              </a:rPr>
              <a:t>.</a:t>
            </a:r>
          </a:p>
          <a:p>
            <a:pPr marL="0" indent="0" algn="l">
              <a:lnSpc>
                <a:spcPts val="845"/>
              </a:lnSpc>
              <a:buNone/>
            </a:pPr>
            <a:r>
              <a:rPr lang="en-US" sz="650" dirty="0">
                <a:solidFill>
                  <a:srgbClr val="7AAD94"/>
                </a:solidFill>
                <a:latin typeface="Calibri" pitchFamily="34" charset="0"/>
                <a:ea typeface="Calibri" pitchFamily="34" charset="-122"/>
                <a:cs typeface="Calibri" pitchFamily="34" charset="-120"/>
              </a:rPr>
              <a:t>Pore weather moved in. Packed it up and went to lunch.</a:t>
            </a:r>
            <a:endParaRPr lang="en-US" sz="650" dirty="0"/>
          </a:p>
        </p:txBody>
      </p:sp>
      <p:sp>
        <p:nvSpPr>
          <p:cNvPr id="53" name="Text 45">
            <a:extLst>
              <a:ext uri="{FF2B5EF4-FFF2-40B4-BE49-F238E27FC236}">
                <a16:creationId xmlns:a16="http://schemas.microsoft.com/office/drawing/2014/main" id="{AD48BB4E-90FD-7E13-9570-C77A558C81CA}"/>
              </a:ext>
            </a:extLst>
          </p:cNvPr>
          <p:cNvSpPr/>
          <p:nvPr/>
        </p:nvSpPr>
        <p:spPr>
          <a:xfrm>
            <a:off x="8494060" y="343011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7AAD94"/>
                </a:solidFill>
                <a:latin typeface="Consolas" pitchFamily="34" charset="0"/>
                <a:ea typeface="Consolas" pitchFamily="34" charset="-122"/>
                <a:cs typeface="Consolas" pitchFamily="34" charset="-120"/>
              </a:rPr>
              <a:t>06</a:t>
            </a:r>
            <a:endParaRPr lang="en-US" sz="560" dirty="0"/>
          </a:p>
        </p:txBody>
      </p:sp>
      <p:sp>
        <p:nvSpPr>
          <p:cNvPr id="60" name="Text 51">
            <a:extLst>
              <a:ext uri="{FF2B5EF4-FFF2-40B4-BE49-F238E27FC236}">
                <a16:creationId xmlns:a16="http://schemas.microsoft.com/office/drawing/2014/main" id="{21AB650D-D2BB-E85F-9A3C-F24FD6E2AD00}"/>
              </a:ext>
            </a:extLst>
          </p:cNvPr>
          <p:cNvSpPr/>
          <p:nvPr/>
        </p:nvSpPr>
        <p:spPr>
          <a:xfrm>
            <a:off x="2636044" y="5028605"/>
            <a:ext cx="29170" cy="29170"/>
          </a:xfrm>
          <a:prstGeom prst="ellipse">
            <a:avLst/>
          </a:prstGeom>
          <a:solidFill>
            <a:srgbClr val="F4A636">
              <a:alpha val="30000"/>
            </a:srgbClr>
          </a:solidFill>
          <a:ln/>
        </p:spPr>
        <p:txBody>
          <a:bodyPr wrap="none" rtlCol="0" anchor="t"/>
          <a:lstStyle/>
          <a:p>
            <a:pPr marL="0" indent="0">
              <a:buNone/>
            </a:pPr>
            <a:endParaRPr lang="en-US" dirty="0"/>
          </a:p>
        </p:txBody>
      </p:sp>
      <p:sp>
        <p:nvSpPr>
          <p:cNvPr id="61" name="Text 52">
            <a:extLst>
              <a:ext uri="{FF2B5EF4-FFF2-40B4-BE49-F238E27FC236}">
                <a16:creationId xmlns:a16="http://schemas.microsoft.com/office/drawing/2014/main" id="{93F75758-F43E-FABF-7480-0A87C5A4F915}"/>
              </a:ext>
            </a:extLst>
          </p:cNvPr>
          <p:cNvSpPr/>
          <p:nvPr/>
        </p:nvSpPr>
        <p:spPr>
          <a:xfrm>
            <a:off x="2708374" y="4984105"/>
            <a:ext cx="4099813" cy="118021"/>
          </a:xfrm>
          <a:prstGeom prst="rect">
            <a:avLst/>
          </a:prstGeom>
          <a:noFill/>
          <a:ln/>
        </p:spPr>
        <p:txBody>
          <a:bodyPr wrap="none" lIns="0" tIns="0" rIns="0" bIns="0" rtlCol="0" anchor="ctr"/>
          <a:lstStyle/>
          <a:p>
            <a:pPr marL="0" indent="0" algn="l">
              <a:lnSpc>
                <a:spcPts val="930"/>
              </a:lnSpc>
              <a:buNone/>
            </a:pPr>
            <a:r>
              <a:rPr lang="en-US" sz="620" i="1" dirty="0">
                <a:solidFill>
                  <a:srgbClr val="7AAD94">
                    <a:alpha val="60000"/>
                  </a:srgbClr>
                </a:solidFill>
                <a:latin typeface="Calibri" pitchFamily="34" charset="0"/>
                <a:ea typeface="Calibri" pitchFamily="34" charset="-122"/>
                <a:cs typeface="Calibri" pitchFamily="34" charset="-120"/>
              </a:rPr>
              <a:t>SOTA and POTA attempts were unsuccessful</a:t>
            </a:r>
            <a:endParaRPr lang="en-US" sz="620" dirty="0"/>
          </a:p>
        </p:txBody>
      </p:sp>
      <p:sp>
        <p:nvSpPr>
          <p:cNvPr id="62" name="Text 53">
            <a:extLst>
              <a:ext uri="{FF2B5EF4-FFF2-40B4-BE49-F238E27FC236}">
                <a16:creationId xmlns:a16="http://schemas.microsoft.com/office/drawing/2014/main" id="{EF661A29-25D1-41A7-3FD5-E40FC6D65BF6}"/>
              </a:ext>
            </a:extLst>
          </p:cNvPr>
          <p:cNvSpPr/>
          <p:nvPr/>
        </p:nvSpPr>
        <p:spPr>
          <a:xfrm>
            <a:off x="6478637" y="5028605"/>
            <a:ext cx="29170" cy="29170"/>
          </a:xfrm>
          <a:prstGeom prst="ellipse">
            <a:avLst/>
          </a:prstGeom>
          <a:solidFill>
            <a:srgbClr val="F4A636">
              <a:alpha val="30000"/>
            </a:srgbClr>
          </a:solidFill>
          <a:ln/>
        </p:spPr>
        <p:txBody>
          <a:bodyPr wrap="none" rtlCol="0" anchor="t"/>
          <a:lstStyle/>
          <a:p>
            <a:pPr marL="0" indent="0">
              <a:buNone/>
            </a:pPr>
            <a:endParaRPr lang="en-US" dirty="0"/>
          </a:p>
        </p:txBody>
      </p:sp>
      <p:sp>
        <p:nvSpPr>
          <p:cNvPr id="63" name="Text 54">
            <a:extLst>
              <a:ext uri="{FF2B5EF4-FFF2-40B4-BE49-F238E27FC236}">
                <a16:creationId xmlns:a16="http://schemas.microsoft.com/office/drawing/2014/main" id="{660517B7-F071-8F7B-221A-E60628BF820F}"/>
              </a:ext>
            </a:extLst>
          </p:cNvPr>
          <p:cNvSpPr/>
          <p:nvPr/>
        </p:nvSpPr>
        <p:spPr>
          <a:xfrm>
            <a:off x="4165256" y="972369"/>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4" name="Text 55">
            <a:extLst>
              <a:ext uri="{FF2B5EF4-FFF2-40B4-BE49-F238E27FC236}">
                <a16:creationId xmlns:a16="http://schemas.microsoft.com/office/drawing/2014/main" id="{80AD8989-8C31-3828-B8FF-70A3A79E0FB7}"/>
              </a:ext>
            </a:extLst>
          </p:cNvPr>
          <p:cNvSpPr/>
          <p:nvPr/>
        </p:nvSpPr>
        <p:spPr>
          <a:xfrm>
            <a:off x="4834999" y="1170489"/>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5" name="Text 56">
            <a:extLst>
              <a:ext uri="{FF2B5EF4-FFF2-40B4-BE49-F238E27FC236}">
                <a16:creationId xmlns:a16="http://schemas.microsoft.com/office/drawing/2014/main" id="{3C13F428-4082-BAA7-1904-7D4D491ECABC}"/>
              </a:ext>
            </a:extLst>
          </p:cNvPr>
          <p:cNvSpPr/>
          <p:nvPr/>
        </p:nvSpPr>
        <p:spPr>
          <a:xfrm>
            <a:off x="4165256" y="2188589"/>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6" name="Text 57">
            <a:extLst>
              <a:ext uri="{FF2B5EF4-FFF2-40B4-BE49-F238E27FC236}">
                <a16:creationId xmlns:a16="http://schemas.microsoft.com/office/drawing/2014/main" id="{5DC73772-59EA-DC4F-E8C4-0EACAE531E17}"/>
              </a:ext>
            </a:extLst>
          </p:cNvPr>
          <p:cNvSpPr/>
          <p:nvPr/>
        </p:nvSpPr>
        <p:spPr>
          <a:xfrm>
            <a:off x="4834999" y="3143771"/>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7" name="Text 58">
            <a:extLst>
              <a:ext uri="{FF2B5EF4-FFF2-40B4-BE49-F238E27FC236}">
                <a16:creationId xmlns:a16="http://schemas.microsoft.com/office/drawing/2014/main" id="{FA2DAED2-ADA8-F6EB-39E0-7DCF029F6FDE}"/>
              </a:ext>
            </a:extLst>
          </p:cNvPr>
          <p:cNvSpPr/>
          <p:nvPr/>
        </p:nvSpPr>
        <p:spPr>
          <a:xfrm>
            <a:off x="4165256" y="3404808"/>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9" name="Text 60">
            <a:extLst>
              <a:ext uri="{FF2B5EF4-FFF2-40B4-BE49-F238E27FC236}">
                <a16:creationId xmlns:a16="http://schemas.microsoft.com/office/drawing/2014/main" id="{04075B14-E752-1E4A-9B9F-72FF47E4F06A}"/>
              </a:ext>
            </a:extLst>
          </p:cNvPr>
          <p:cNvSpPr/>
          <p:nvPr/>
        </p:nvSpPr>
        <p:spPr>
          <a:xfrm>
            <a:off x="4565078" y="628651"/>
            <a:ext cx="18288" cy="2757110"/>
          </a:xfrm>
          <a:prstGeom prst="rect">
            <a:avLst/>
          </a:prstGeom>
          <a:gradFill rotWithShape="1">
            <a:gsLst>
              <a:gs pos="0">
                <a:srgbClr val="000000">
                  <a:alpha val="0"/>
                </a:srgbClr>
              </a:gs>
              <a:gs pos="6000">
                <a:srgbClr val="F4A636">
                  <a:alpha val="35000"/>
                </a:srgbClr>
              </a:gs>
              <a:gs pos="94000">
                <a:srgbClr val="F4A636">
                  <a:alpha val="35000"/>
                </a:srgbClr>
              </a:gs>
              <a:gs pos="100000">
                <a:srgbClr val="000000">
                  <a:alpha val="0"/>
                </a:srgbClr>
              </a:gs>
            </a:gsLst>
            <a:lin ang="5400000" scaled="1"/>
          </a:gradFill>
          <a:ln/>
        </p:spPr>
        <p:txBody>
          <a:bodyPr wrap="square" rtlCol="0" anchor="t"/>
          <a:lstStyle/>
          <a:p>
            <a:pPr marL="0" indent="0">
              <a:buNone/>
            </a:pPr>
            <a:endParaRPr lang="en-US" dirty="0"/>
          </a:p>
        </p:txBody>
      </p:sp>
      <p:sp>
        <p:nvSpPr>
          <p:cNvPr id="70" name="Text 61">
            <a:extLst>
              <a:ext uri="{FF2B5EF4-FFF2-40B4-BE49-F238E27FC236}">
                <a16:creationId xmlns:a16="http://schemas.microsoft.com/office/drawing/2014/main" id="{25AD81EA-C7E4-3927-05B7-EE10D703012F}"/>
              </a:ext>
            </a:extLst>
          </p:cNvPr>
          <p:cNvSpPr/>
          <p:nvPr/>
        </p:nvSpPr>
        <p:spPr>
          <a:xfrm>
            <a:off x="4507929" y="91201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sp>
        <p:nvSpPr>
          <p:cNvPr id="71" name="Text 62">
            <a:extLst>
              <a:ext uri="{FF2B5EF4-FFF2-40B4-BE49-F238E27FC236}">
                <a16:creationId xmlns:a16="http://schemas.microsoft.com/office/drawing/2014/main" id="{A927F7BC-E054-4600-AA66-9F0A6369719E}"/>
              </a:ext>
            </a:extLst>
          </p:cNvPr>
          <p:cNvSpPr/>
          <p:nvPr/>
        </p:nvSpPr>
        <p:spPr>
          <a:xfrm>
            <a:off x="4507929" y="111013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sp>
        <p:nvSpPr>
          <p:cNvPr id="72" name="Text 63">
            <a:extLst>
              <a:ext uri="{FF2B5EF4-FFF2-40B4-BE49-F238E27FC236}">
                <a16:creationId xmlns:a16="http://schemas.microsoft.com/office/drawing/2014/main" id="{1A7B3748-3868-523A-CF4E-C929A7D31984}"/>
              </a:ext>
            </a:extLst>
          </p:cNvPr>
          <p:cNvSpPr/>
          <p:nvPr/>
        </p:nvSpPr>
        <p:spPr>
          <a:xfrm>
            <a:off x="4507929" y="212823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sp>
        <p:nvSpPr>
          <p:cNvPr id="73" name="Text 64">
            <a:extLst>
              <a:ext uri="{FF2B5EF4-FFF2-40B4-BE49-F238E27FC236}">
                <a16:creationId xmlns:a16="http://schemas.microsoft.com/office/drawing/2014/main" id="{DE0EF041-B39E-B7F8-B7BB-919CA8370CC2}"/>
              </a:ext>
            </a:extLst>
          </p:cNvPr>
          <p:cNvSpPr/>
          <p:nvPr/>
        </p:nvSpPr>
        <p:spPr>
          <a:xfrm>
            <a:off x="4507929" y="3083570"/>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sp>
        <p:nvSpPr>
          <p:cNvPr id="74" name="Text 65">
            <a:extLst>
              <a:ext uri="{FF2B5EF4-FFF2-40B4-BE49-F238E27FC236}">
                <a16:creationId xmlns:a16="http://schemas.microsoft.com/office/drawing/2014/main" id="{ED9E907F-52F9-BE04-E9DF-E5FD3818E196}"/>
              </a:ext>
            </a:extLst>
          </p:cNvPr>
          <p:cNvSpPr/>
          <p:nvPr/>
        </p:nvSpPr>
        <p:spPr>
          <a:xfrm>
            <a:off x="4507929" y="3344458"/>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pic>
        <p:nvPicPr>
          <p:cNvPr id="16" name="Route Map"/>
          <p:cNvPicPr>
            <a:picLocks noChangeAspect="1"/>
          </p:cNvPicPr>
          <p:nvPr/>
        </p:nvPicPr>
        <p:blipFill>
          <a:blip r:embed="rId10"/>
          <a:stretch>
            <a:fillRect/>
          </a:stretch>
        </p:blipFill>
        <p:spPr>
          <a:xfrm>
            <a:off x="6188187" y="1531627"/>
            <a:ext cx="1240000" cy="1240000"/>
          </a:xfrm>
          <a:prstGeom prst="roundRect">
            <a:avLst>
              <a:gd name="adj" fmla="val 6000"/>
            </a:avLst>
          </a:prstGeom>
          <a:ln w="9525">
            <a:solidFill>
              <a:srgbClr val="7AAD94">
                <a:alpha val="30000"/>
              </a:srgbClr>
            </a:solidFill>
          </a:ln>
          <a:effectLst>
            <a:outerShdw blurRad="100000" dist="45000" dir="5400000" rotWithShape="0">
              <a:srgbClr val="000000">
                <a:alpha val="45000"/>
              </a:srgbClr>
            </a:outerShdw>
          </a:effectLst>
        </p:spPr>
      </p:pic>
      <p:pic>
        <p:nvPicPr>
          <p:cNvPr id="79" name="Picture 78">
            <a:extLst>
              <a:ext uri="{FF2B5EF4-FFF2-40B4-BE49-F238E27FC236}">
                <a16:creationId xmlns:a16="http://schemas.microsoft.com/office/drawing/2014/main" id="{FC99735B-0F7B-B400-867F-B6B1804D1747}"/>
              </a:ext>
            </a:extLst>
          </p:cNvPr>
          <p:cNvPicPr>
            <a:picLocks noChangeAspect="1"/>
          </p:cNvPicPr>
          <p:nvPr/>
        </p:nvPicPr>
        <p:blipFill>
          <a:blip r:embed="rId11"/>
          <a:stretch>
            <a:fillRect/>
          </a:stretch>
        </p:blipFill>
        <p:spPr>
          <a:xfrm>
            <a:off x="737407" y="3954767"/>
            <a:ext cx="1253333" cy="940000"/>
          </a:xfrm>
          <a:prstGeom prst="rect">
            <a:avLst/>
          </a:prstGeom>
          <a:ln w="9525">
            <a:solidFill>
              <a:srgbClr val="7AAD94">
                <a:alpha val="35000"/>
              </a:srgbClr>
            </a:solidFill>
          </a:ln>
          <a:effectLst>
            <a:outerShdw blurRad="90000" dist="38000" dir="5400000" rotWithShape="0">
              <a:srgbClr val="000000">
                <a:alpha val="38000"/>
              </a:srgbClr>
            </a:outerShdw>
          </a:effectLst>
        </p:spPr>
      </p:pic>
    </p:spTree>
    <p:extLst>
      <p:ext uri="{BB962C8B-B14F-4D97-AF65-F5344CB8AC3E}">
        <p14:creationId xmlns:p14="http://schemas.microsoft.com/office/powerpoint/2010/main" val="1625088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2821"/>
        </a:solidFill>
        <a:effectLst/>
      </p:bgPr>
    </p:bg>
    <p:spTree>
      <p:nvGrpSpPr>
        <p:cNvPr id="1" name=""/>
        <p:cNvGrpSpPr/>
        <p:nvPr/>
      </p:nvGrpSpPr>
      <p:grpSpPr>
        <a:xfrm>
          <a:off x="0" y="0"/>
          <a:ext cx="0" cy="0"/>
          <a:chOff x="0" y="0"/>
          <a:chExt cx="0" cy="0"/>
        </a:xfrm>
      </p:grpSpPr>
      <p:sp>
        <p:nvSpPr>
          <p:cNvPr id="4" name="Top Accent"/>
          <p:cNvSpPr/>
          <p:nvPr/>
        </p:nvSpPr>
        <p:spPr>
          <a:xfrm>
            <a:off x="0" y="0"/>
            <a:ext cx="9144000" cy="20000"/>
          </a:xfrm>
          <a:prstGeom prst="rect">
            <a:avLst/>
          </a:prstGeom>
          <a:solidFill>
            <a:srgbClr val="F4A636"/>
          </a:solidFill>
          <a:ln>
            <a:noFill/>
          </a:ln>
        </p:spPr>
        <p:txBody>
          <a:bodyPr/>
          <a:lstStyle/>
          <a:p>
            <a:endParaRPr lang="en-US"/>
          </a:p>
        </p:txBody>
      </p:sp>
      <p:sp>
        <p:nvSpPr>
          <p:cNvPr id="5" name="Eyebrow"/>
          <p:cNvSpPr txBox="1"/>
          <p:nvPr/>
        </p:nvSpPr>
        <p:spPr>
          <a:xfrm>
            <a:off x="372070" y="360000"/>
            <a:ext cx="5600000" cy="277000"/>
          </a:xfrm>
          <a:prstGeom prst="rect">
            <a:avLst/>
          </a:prstGeom>
        </p:spPr>
        <p:txBody>
          <a:bodyPr wrap="square" lIns="0" tIns="0" rIns="0" bIns="0" rtlCol="0">
            <a:spAutoFit/>
          </a:bodyPr>
          <a:lstStyle/>
          <a:p>
            <a:r>
              <a:rPr lang="en-US" sz="1200" b="1" spc="300">
                <a:solidFill>
                  <a:srgbClr val="F4A636"/>
                </a:solidFill>
                <a:latin typeface="Calibri"/>
              </a:rPr>
              <a:t>SUMMIT PHOTO GALLERY</a:t>
            </a:r>
          </a:p>
        </p:txBody>
      </p:sp>
      <p:sp>
        <p:nvSpPr>
          <p:cNvPr id="6" name="Title"/>
          <p:cNvSpPr txBox="1"/>
          <p:nvPr/>
        </p:nvSpPr>
        <p:spPr>
          <a:xfrm>
            <a:off x="372070" y="620000"/>
            <a:ext cx="5600000" cy="560000"/>
          </a:xfrm>
          <a:prstGeom prst="rect">
            <a:avLst/>
          </a:prstGeom>
        </p:spPr>
        <p:txBody>
          <a:bodyPr wrap="square" lIns="0" tIns="0" rIns="0" bIns="0" rtlCol="0">
            <a:noAutofit/>
          </a:bodyPr>
          <a:lstStyle/>
          <a:p>
            <a:r>
              <a:rPr lang="en-US" sz="3200" b="1">
                <a:solidFill>
                  <a:srgbClr val="F2EDE3"/>
                </a:solidFill>
                <a:latin typeface="Calibri"/>
              </a:rPr>
              <a:t>Mt. Kamabuse · 釜臥山</a:t>
            </a:r>
          </a:p>
        </p:txBody>
      </p:sp>
      <p:sp>
        <p:nvSpPr>
          <p:cNvPr id="7" name="Reference"/>
          <p:cNvSpPr txBox="1"/>
          <p:nvPr/>
        </p:nvSpPr>
        <p:spPr>
          <a:xfrm>
            <a:off x="4200000" y="470000"/>
            <a:ext cx="4571930" cy="640000"/>
          </a:xfrm>
          <a:prstGeom prst="rect">
            <a:avLst/>
          </a:prstGeom>
        </p:spPr>
        <p:txBody>
          <a:bodyPr wrap="square" lIns="0" tIns="0" rIns="0" bIns="0" rtlCol="0">
            <a:noAutofit/>
          </a:bodyPr>
          <a:lstStyle/>
          <a:p>
            <a:pPr algn="r"/>
            <a:r>
              <a:rPr lang="en-US" sz="1200" b="1" spc="100">
                <a:solidFill>
                  <a:srgbClr val="F4A636"/>
                </a:solidFill>
                <a:latin typeface="Calibri"/>
              </a:rPr>
              <a:t>SOTA </a:t>
            </a:r>
            <a:r>
              <a:rPr lang="en-US" sz="1200">
                <a:solidFill>
                  <a:srgbClr val="7AAD94"/>
                </a:solidFill>
                <a:latin typeface="Calibri"/>
              </a:rPr>
              <a:t>JA/AM-020 · 878 m · 6 pts</a:t>
            </a:r>
          </a:p>
          <a:p>
            <a:pPr algn="r"/>
            <a:r>
              <a:rPr lang="en-US" sz="1200" b="1" spc="100">
                <a:solidFill>
                  <a:srgbClr val="F4A636"/>
                </a:solidFill>
                <a:latin typeface="Calibri"/>
              </a:rPr>
              <a:t>POTA </a:t>
            </a:r>
            <a:r>
              <a:rPr lang="en-US" sz="1200">
                <a:solidFill>
                  <a:srgbClr val="7AAD94"/>
                </a:solidFill>
                <a:latin typeface="Calibri"/>
              </a:rPr>
              <a:t>JP-0106 · Shimokita Hantō Quasi-Nat'l Park · 2-FER</a:t>
            </a:r>
          </a:p>
        </p:txBody>
      </p:sp>
      <p:pic>
        <p:nvPicPr>
          <p:cNvPr id="10" name="Summit Monument"/>
          <p:cNvPicPr>
            <a:picLocks noChangeAspect="1"/>
          </p:cNvPicPr>
          <p:nvPr/>
        </p:nvPicPr>
        <p:blipFill>
          <a:blip r:embed="rId3"/>
          <a:srcRect l="12920" r="12920"/>
          <a:stretch>
            <a:fillRect/>
          </a:stretch>
        </p:blipFill>
        <p:spPr>
          <a:xfrm>
            <a:off x="372070" y="1240000"/>
            <a:ext cx="1980000" cy="3560000"/>
          </a:xfrm>
          <a:prstGeom prst="rect">
            <a:avLst/>
          </a:prstGeom>
          <a:ln>
            <a:noFill/>
          </a:ln>
          <a:effectLst>
            <a:outerShdw blurRad="90000" dist="38000" dir="5400000" rotWithShape="0">
              <a:srgbClr val="000000">
                <a:alpha val="38000"/>
              </a:srgbClr>
            </a:outerShdw>
          </a:effectLst>
        </p:spPr>
      </p:pic>
      <p:pic>
        <p:nvPicPr>
          <p:cNvPr id="11" name="Radar Dome"/>
          <p:cNvPicPr>
            <a:picLocks noChangeAspect="1"/>
          </p:cNvPicPr>
          <p:nvPr/>
        </p:nvPicPr>
        <p:blipFill>
          <a:blip r:embed="rId4"/>
          <a:srcRect l="12920" r="12920"/>
          <a:stretch>
            <a:fillRect/>
          </a:stretch>
        </p:blipFill>
        <p:spPr>
          <a:xfrm>
            <a:off x="2452070" y="1240000"/>
            <a:ext cx="1980000" cy="3560000"/>
          </a:xfrm>
          <a:prstGeom prst="rect">
            <a:avLst/>
          </a:prstGeom>
          <a:ln>
            <a:noFill/>
          </a:ln>
          <a:effectLst>
            <a:outerShdw blurRad="90000" dist="38000" dir="5400000" rotWithShape="0">
              <a:srgbClr val="000000">
                <a:alpha val="38000"/>
              </a:srgbClr>
            </a:outerShdw>
          </a:effectLst>
        </p:spPr>
      </p:pic>
      <p:pic>
        <p:nvPicPr>
          <p:cNvPr id="12" name="Summit Panorama"/>
          <p:cNvPicPr>
            <a:picLocks noChangeAspect="1"/>
          </p:cNvPicPr>
          <p:nvPr/>
        </p:nvPicPr>
        <p:blipFill>
          <a:blip r:embed="rId5"/>
          <a:srcRect l="13145" r="13145"/>
          <a:stretch>
            <a:fillRect/>
          </a:stretch>
        </p:blipFill>
        <p:spPr>
          <a:xfrm>
            <a:off x="4532070" y="1240000"/>
            <a:ext cx="4239860" cy="1730000"/>
          </a:xfrm>
          <a:prstGeom prst="rect">
            <a:avLst/>
          </a:prstGeom>
          <a:ln>
            <a:noFill/>
          </a:ln>
          <a:effectLst>
            <a:outerShdw blurRad="90000" dist="38000" dir="5400000" rotWithShape="0">
              <a:srgbClr val="000000">
                <a:alpha val="38000"/>
              </a:srgbClr>
            </a:outerShdw>
          </a:effectLst>
        </p:spPr>
      </p:pic>
      <p:pic>
        <p:nvPicPr>
          <p:cNvPr id="13" name="Mutsu Bay Panorama"/>
          <p:cNvPicPr>
            <a:picLocks noChangeAspect="1"/>
          </p:cNvPicPr>
          <p:nvPr/>
        </p:nvPicPr>
        <p:blipFill>
          <a:blip r:embed="rId6"/>
          <a:srcRect l="18170" r="18170"/>
          <a:stretch>
            <a:fillRect/>
          </a:stretch>
        </p:blipFill>
        <p:spPr>
          <a:xfrm>
            <a:off x="4532070" y="3070000"/>
            <a:ext cx="4239860" cy="1730000"/>
          </a:xfrm>
          <a:prstGeom prst="rect">
            <a:avLst/>
          </a:prstGeom>
          <a:ln>
            <a:noFill/>
          </a:ln>
          <a:effectLst>
            <a:outerShdw blurRad="90000" dist="38000" dir="5400000" rotWithShape="0">
              <a:srgbClr val="000000">
                <a:alpha val="38000"/>
              </a:srgbClr>
            </a:outerShdw>
          </a:effectLst>
        </p:spPr>
      </p:pic>
      <p:sp>
        <p:nvSpPr>
          <p:cNvPr id="14" name="Caption"/>
          <p:cNvSpPr txBox="1"/>
          <p:nvPr/>
        </p:nvSpPr>
        <p:spPr>
          <a:xfrm>
            <a:off x="372070" y="4830000"/>
            <a:ext cx="8399860" cy="240000"/>
          </a:xfrm>
          <a:prstGeom prst="rect">
            <a:avLst/>
          </a:prstGeom>
        </p:spPr>
        <p:txBody>
          <a:bodyPr wrap="square" lIns="0" tIns="0" rIns="0" bIns="0" rtlCol="0">
            <a:noAutofit/>
          </a:bodyPr>
          <a:lstStyle/>
          <a:p>
            <a:r>
              <a:rPr lang="en-US" sz="1000">
                <a:solidFill>
                  <a:srgbClr val="7AAD94"/>
                </a:solidFill>
                <a:latin typeface="Calibri"/>
              </a:rPr>
              <a:t>Summit monument · radar dome station · views across Mutsu Bay from the 878 m summit.</a:t>
            </a:r>
          </a:p>
        </p:txBody>
      </p:sp>
      <p:pic>
        <p:nvPicPr>
          <p:cNvPr id="20" name="Summit Nameplate"/>
          <p:cNvPicPr>
            <a:picLocks noChangeAspect="1"/>
          </p:cNvPicPr>
          <p:nvPr/>
        </p:nvPicPr>
        <p:blipFill>
          <a:blip r:embed="rId7"/>
          <a:stretch>
            <a:fillRect/>
          </a:stretch>
        </p:blipFill>
        <p:spPr>
          <a:xfrm rot="21240000">
            <a:off x="6110000" y="2210000"/>
            <a:ext cx="1140000" cy="1520000"/>
          </a:xfrm>
          <a:prstGeom prst="rect">
            <a:avLst/>
          </a:prstGeom>
          <a:ln w="19050">
            <a:solidFill>
              <a:srgbClr val="F2EDE3">
                <a:alpha val="90000"/>
              </a:srgbClr>
            </a:solidFill>
          </a:ln>
          <a:effectLst>
            <a:outerShdw blurRad="140000" dist="70000" dir="5400000" rotWithShape="0">
              <a:srgbClr val="000000">
                <a:alpha val="5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8">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F4A636">
                  <a:alpha val="4000"/>
                </a:srgbClr>
              </a:gs>
              <a:gs pos="70000">
                <a:srgbClr val="000000">
                  <a:alpha val="0"/>
                </a:srgbClr>
              </a:gs>
            </a:gsLst>
            <a:path path="circle">
              <a:fillToRect l="85000" t="20000" r="15000" b="80000"/>
            </a:path>
          </a:gradFill>
          <a:ln/>
        </p:spPr>
        <p:txBody>
          <a:bodyPr wrap="squar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7AAD94">
                  <a:alpha val="6000"/>
                </a:srgbClr>
              </a:gs>
              <a:gs pos="60000">
                <a:srgbClr val="000000">
                  <a:alpha val="0"/>
                </a:srgbClr>
              </a:gs>
            </a:gsLst>
            <a:path path="circle">
              <a:fillToRect l="15000" t="80000" r="85000" b="20000"/>
            </a:path>
          </a:gradFill>
          <a:ln/>
        </p:spPr>
        <p:txBody>
          <a:bodyPr wrap="square" rtlCol="0" anchor="t"/>
          <a:lstStyle/>
          <a:p>
            <a:pPr marL="0" indent="0">
              <a:buNone/>
            </a:pPr>
            <a:endParaRPr lang="en-US" dirty="0"/>
          </a:p>
        </p:txBody>
      </p:sp>
      <p:pic>
        <p:nvPicPr>
          <p:cNvPr id="80" name="Picture 79" descr="Regional map showing the standard time zones around Japan, Korea and the Russian Far East"/>
          <p:cNvPicPr>
            <a:picLocks noChangeAspect="1"/>
          </p:cNvPicPr>
          <p:nvPr/>
        </p:nvPicPr>
        <p:blipFill>
          <a:blip r:embed="rId3"/>
          <a:srcRect b="7929"/>
          <a:stretch>
            <a:fillRect/>
          </a:stretch>
        </p:blipFill>
        <p:spPr>
          <a:xfrm>
            <a:off x="1429398" y="2038315"/>
            <a:ext cx="2093975" cy="2789321"/>
          </a:xfrm>
          <a:prstGeom prst="rect">
            <a:avLst/>
          </a:prstGeom>
          <a:ln w="9525">
            <a:solidFill>
              <a:srgbClr val="7AAD94">
                <a:alpha val="35000"/>
              </a:srgbClr>
            </a:solidFill>
          </a:ln>
          <a:effectLst>
            <a:outerShdw blurRad="90000" dist="38000" dir="5400000" rotWithShape="0">
              <a:srgbClr val="000000">
                <a:alpha val="38000"/>
              </a:srgbClr>
            </a:outerShdw>
          </a:effectLst>
        </p:spPr>
      </p:pic>
      <p:sp>
        <p:nvSpPr>
          <p:cNvPr id="4" name="Text 2"/>
          <p:cNvSpPr/>
          <p:nvPr/>
        </p:nvSpPr>
        <p:spPr>
          <a:xfrm>
            <a:off x="0" y="0"/>
            <a:ext cx="9144000" cy="543520"/>
          </a:xfrm>
          <a:prstGeom prst="rect">
            <a:avLst/>
          </a:prstGeom>
          <a:gradFill rotWithShape="1">
            <a:gsLst>
              <a:gs pos="0">
                <a:srgbClr val="1E3A2E">
                  <a:alpha val="95000"/>
                </a:srgbClr>
              </a:gs>
              <a:gs pos="100000">
                <a:srgbClr val="162821">
                  <a:alpha val="80000"/>
                </a:srgbClr>
              </a:gs>
            </a:gsLst>
            <a:lin ang="2700000" scaled="1"/>
          </a:gradFill>
          <a:ln/>
        </p:spPr>
        <p:txBody>
          <a:bodyPr wrap="square" rtlCol="0" anchor="t"/>
          <a:lstStyle/>
          <a:p>
            <a:pPr marL="0" indent="0">
              <a:buNone/>
            </a:pPr>
            <a:endParaRPr lang="en-US" dirty="0"/>
          </a:p>
        </p:txBody>
      </p:sp>
      <p:sp>
        <p:nvSpPr>
          <p:cNvPr id="5" name="Text 3"/>
          <p:cNvSpPr/>
          <p:nvPr/>
        </p:nvSpPr>
        <p:spPr>
          <a:xfrm>
            <a:off x="0" y="533995"/>
            <a:ext cx="9144000" cy="9525"/>
          </a:xfrm>
          <a:prstGeom prst="rect">
            <a:avLst/>
          </a:prstGeom>
          <a:solidFill>
            <a:srgbClr val="F4A636">
              <a:alpha val="20000"/>
            </a:srgbClr>
          </a:solidFill>
          <a:ln/>
        </p:spPr>
        <p:txBody>
          <a:bodyPr wrap="none" rtlCol="0" anchor="t"/>
          <a:lstStyle/>
          <a:p>
            <a:pPr marL="0" indent="0">
              <a:buNone/>
            </a:pPr>
            <a:endParaRPr lang="en-US" dirty="0"/>
          </a:p>
        </p:txBody>
      </p:sp>
      <p:pic>
        <p:nvPicPr>
          <p:cNvPr id="6" name="Image 0"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2900" y="191691"/>
            <a:ext cx="150465" cy="150465"/>
          </a:xfrm>
          <a:prstGeom prst="rect">
            <a:avLst/>
          </a:prstGeom>
        </p:spPr>
      </p:pic>
      <p:sp>
        <p:nvSpPr>
          <p:cNvPr id="7" name="Text 4"/>
          <p:cNvSpPr/>
          <p:nvPr/>
        </p:nvSpPr>
        <p:spPr>
          <a:xfrm>
            <a:off x="593675" y="116532"/>
            <a:ext cx="5408540" cy="300930"/>
          </a:xfrm>
          <a:prstGeom prst="rect">
            <a:avLst/>
          </a:prstGeom>
          <a:noFill/>
          <a:ln/>
        </p:spPr>
        <p:txBody>
          <a:bodyPr wrap="none" lIns="0" tIns="0" rIns="0" bIns="0" rtlCol="0" anchor="ctr"/>
          <a:lstStyle/>
          <a:p>
            <a:pPr marL="0" indent="0" algn="l">
              <a:lnSpc>
                <a:spcPts val="2370"/>
              </a:lnSpc>
              <a:buNone/>
            </a:pPr>
            <a:r>
              <a:rPr lang="en-US" sz="1580" kern="0" spc="32" dirty="0">
                <a:solidFill>
                  <a:srgbClr val="F2EDE3"/>
                </a:solidFill>
                <a:latin typeface="Calibri Light" pitchFamily="34" charset="0"/>
                <a:ea typeface="Calibri Light" pitchFamily="34" charset="-122"/>
                <a:cs typeface="Calibri Light" pitchFamily="34" charset="-120"/>
              </a:rPr>
              <a:t>⛰️ Activation Attempt — </a:t>
            </a:r>
            <a:r>
              <a:rPr lang="en-US" sz="1580" b="1" i="1" kern="0" spc="32">
                <a:solidFill>
                  <a:srgbClr val="F4A636"/>
                </a:solidFill>
                <a:latin typeface="Calibri Light" pitchFamily="34" charset="0"/>
                <a:ea typeface="Calibri Light" pitchFamily="34" charset="-122"/>
                <a:cs typeface="Calibri Light" pitchFamily="34" charset="-120"/>
              </a:rPr>
              <a:t>Asamushi-Natsudomari</a:t>
            </a:r>
            <a:r>
              <a:rPr lang="en-US" altLang="ja-JP" sz="1580" b="1" i="1" kern="0" spc="32">
                <a:solidFill>
                  <a:srgbClr val="F4A636"/>
                </a:solidFill>
                <a:latin typeface="Calibri Light" pitchFamily="34" charset="0"/>
                <a:ea typeface="Calibri Light" pitchFamily="34" charset="-122"/>
                <a:cs typeface="Calibri Light" pitchFamily="34" charset="-120"/>
              </a:rPr>
              <a:t>  </a:t>
            </a:r>
            <a:r>
              <a:rPr lang="en-US" altLang="ja-JP" sz="1580" b="1" i="1" kern="0" spc="32" dirty="0">
                <a:solidFill>
                  <a:srgbClr val="F4A636"/>
                </a:solidFill>
                <a:latin typeface="Calibri Light" pitchFamily="34" charset="0"/>
                <a:ea typeface="Calibri Light" pitchFamily="34" charset="-122"/>
                <a:cs typeface="Calibri Light" pitchFamily="34" charset="-120"/>
              </a:rPr>
              <a:t>- 07/15</a:t>
            </a:r>
            <a:endParaRPr lang="ja-JP" altLang="en-US" sz="1580" b="1" i="1" kern="0" spc="32" dirty="0">
              <a:solidFill>
                <a:srgbClr val="F4A636"/>
              </a:solidFill>
              <a:latin typeface="Calibri Light" pitchFamily="34" charset="0"/>
              <a:ea typeface="Calibri Light" pitchFamily="34" charset="-122"/>
              <a:cs typeface="Calibri Light" pitchFamily="34" charset="-120"/>
            </a:endParaRPr>
          </a:p>
        </p:txBody>
      </p:sp>
      <p:sp>
        <p:nvSpPr>
          <p:cNvPr id="8" name="Text 5"/>
          <p:cNvSpPr/>
          <p:nvPr/>
        </p:nvSpPr>
        <p:spPr>
          <a:xfrm>
            <a:off x="7787134" y="163562"/>
            <a:ext cx="1034245" cy="206871"/>
          </a:xfrm>
          <a:prstGeom prst="roundRect">
            <a:avLst>
              <a:gd name="adj" fmla="val 69372"/>
            </a:avLst>
          </a:prstGeom>
          <a:solidFill>
            <a:srgbClr val="F4A636">
              <a:alpha val="15000"/>
            </a:srgbClr>
          </a:solidFill>
          <a:ln w="9525">
            <a:solidFill>
              <a:srgbClr val="F4A636">
                <a:alpha val="30000"/>
              </a:srgbClr>
            </a:solidFill>
          </a:ln>
        </p:spPr>
        <p:txBody>
          <a:bodyPr wrap="none" lIns="100330" tIns="29210" rIns="100330" bIns="29210" rtlCol="0" anchor="t"/>
          <a:lstStyle/>
          <a:p>
            <a:pPr marL="0" indent="0" algn="l">
              <a:buNone/>
            </a:pPr>
            <a:r>
              <a:rPr lang="en-US" sz="680" kern="0" spc="54">
                <a:solidFill>
                  <a:srgbClr val="F4A636"/>
                </a:solidFill>
                <a:latin typeface="Calibri" pitchFamily="34" charset="0"/>
                <a:ea typeface="Calibri" pitchFamily="34" charset="-122"/>
                <a:cs typeface="Calibri" pitchFamily="34" charset="-120"/>
              </a:rPr>
              <a:t>POTA</a:t>
            </a:r>
            <a:r>
              <a:rPr lang="en-US" sz="680" kern="0" spc="54" dirty="0">
                <a:solidFill>
                  <a:srgbClr val="F4A636"/>
                </a:solidFill>
                <a:latin typeface="Calibri" pitchFamily="34" charset="0"/>
                <a:ea typeface="Calibri" pitchFamily="34" charset="-122"/>
                <a:cs typeface="Calibri" pitchFamily="34" charset="-120"/>
              </a:rPr>
              <a:t> FIELD LOG</a:t>
            </a:r>
            <a:endParaRPr lang="en-US" sz="680" dirty="0"/>
          </a:p>
        </p:txBody>
      </p:sp>
      <p:sp>
        <p:nvSpPr>
          <p:cNvPr id="9" name="Text 6"/>
          <p:cNvSpPr/>
          <p:nvPr/>
        </p:nvSpPr>
        <p:spPr>
          <a:xfrm>
            <a:off x="418207" y="650000"/>
            <a:ext cx="3714750" cy="470000"/>
          </a:xfrm>
          <a:prstGeom prst="roundRect">
            <a:avLst>
              <a:gd name="adj" fmla="val 10835"/>
            </a:avLst>
          </a:prstGeom>
          <a:solidFill>
            <a:srgbClr val="1E3A2E"/>
          </a:solidFill>
          <a:ln w="9525">
            <a:solidFill>
              <a:srgbClr val="7AAD94">
                <a:alpha val="15000"/>
              </a:srgbClr>
            </a:solidFill>
          </a:ln>
        </p:spPr>
        <p:txBody>
          <a:bodyPr wrap="square" rtlCol="0" anchor="t"/>
          <a:lstStyle/>
          <a:p>
            <a:pPr marL="0" indent="0">
              <a:buNone/>
            </a:pPr>
            <a:endParaRPr lang="en-US" dirty="0"/>
          </a:p>
        </p:txBody>
      </p:sp>
      <p:sp>
        <p:nvSpPr>
          <p:cNvPr id="10" name="Text 7"/>
          <p:cNvSpPr/>
          <p:nvPr/>
        </p:nvSpPr>
        <p:spPr>
          <a:xfrm>
            <a:off x="3901373" y="61011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7AAD94"/>
                </a:solidFill>
                <a:latin typeface="Consolas" pitchFamily="34" charset="0"/>
                <a:ea typeface="Consolas" pitchFamily="34" charset="-122"/>
                <a:cs typeface="Consolas" pitchFamily="34" charset="-120"/>
              </a:rPr>
              <a:t>01</a:t>
            </a:r>
            <a:endParaRPr lang="en-US" sz="560" dirty="0"/>
          </a:p>
        </p:txBody>
      </p:sp>
      <p:sp>
        <p:nvSpPr>
          <p:cNvPr id="11" name="Text 8"/>
          <p:cNvSpPr/>
          <p:nvPr/>
        </p:nvSpPr>
        <p:spPr>
          <a:xfrm>
            <a:off x="514052" y="77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12" name="Image 1"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3564" y="847355"/>
            <a:ext cx="132588" cy="132588"/>
          </a:xfrm>
          <a:prstGeom prst="rect">
            <a:avLst/>
          </a:prstGeom>
        </p:spPr>
      </p:pic>
      <p:sp>
        <p:nvSpPr>
          <p:cNvPr id="13" name="Text 9"/>
          <p:cNvSpPr/>
          <p:nvPr/>
        </p:nvSpPr>
        <p:spPr>
          <a:xfrm>
            <a:off x="867567" y="733790"/>
            <a:ext cx="1631793" cy="133797"/>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18:20 Local  ·  2026 Jul 16 09:20z</a:t>
            </a:r>
            <a:endParaRPr lang="en-US" sz="680" dirty="0"/>
          </a:p>
        </p:txBody>
      </p:sp>
      <p:sp>
        <p:nvSpPr>
          <p:cNvPr id="14" name="Text 10"/>
          <p:cNvSpPr/>
          <p:nvPr/>
        </p:nvSpPr>
        <p:spPr>
          <a:xfrm>
            <a:off x="872133" y="836631"/>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15" name="Text 11"/>
          <p:cNvSpPr/>
          <p:nvPr/>
        </p:nvSpPr>
        <p:spPr>
          <a:xfrm>
            <a:off x="872133" y="867587"/>
            <a:ext cx="3466088" cy="120700"/>
          </a:xfrm>
          <a:prstGeom prst="rect">
            <a:avLst/>
          </a:prstGeom>
          <a:noFill/>
          <a:ln/>
        </p:spPr>
        <p:txBody>
          <a:bodyPr wrap="none" lIns="0" tIns="0" rIns="0" bIns="0" rtlCol="0" anchor="t"/>
          <a:lstStyle/>
          <a:p>
            <a:pPr marL="0" indent="0" algn="l">
              <a:lnSpc>
                <a:spcPts val="950"/>
              </a:lnSpc>
              <a:buNone/>
            </a:pPr>
            <a:r>
              <a:rPr lang="en-US" sz="760" b="1">
                <a:solidFill>
                  <a:srgbClr val="F2EDE3"/>
                </a:solidFill>
                <a:latin typeface="Calibri" pitchFamily="34" charset="0"/>
                <a:ea typeface="Calibri" pitchFamily="34" charset="-122"/>
                <a:cs typeface="Calibri" pitchFamily="34" charset="-120"/>
              </a:rPr>
              <a:t>Arrived at the Park</a:t>
            </a:r>
            <a:endParaRPr lang="en-US" sz="760" dirty="0"/>
          </a:p>
        </p:txBody>
      </p:sp>
      <p:sp>
        <p:nvSpPr>
          <p:cNvPr id="18" name="Text 14"/>
          <p:cNvSpPr/>
          <p:nvPr/>
        </p:nvSpPr>
        <p:spPr>
          <a:xfrm>
            <a:off x="872133" y="995877"/>
            <a:ext cx="3466088" cy="112365"/>
          </a:xfrm>
          <a:prstGeom prst="rect">
            <a:avLst/>
          </a:prstGeom>
          <a:noFill/>
          <a:ln/>
        </p:spPr>
        <p:txBody>
          <a:bodyPr wrap="none" lIns="0" tIns="0" rIns="0" bIns="0" rtlCol="0" anchor="ctr"/>
          <a:lstStyle/>
          <a:p>
            <a:pPr marL="0" indent="0" algn="l">
              <a:buNone/>
            </a:pPr>
            <a:r>
              <a:rPr lang="en-US" sz="650">
                <a:solidFill>
                  <a:srgbClr val="7AAD94"/>
                </a:solidFill>
                <a:latin typeface="Calibri" pitchFamily="34" charset="0"/>
                <a:ea typeface="Calibri" pitchFamily="34" charset="-122"/>
                <a:cs typeface="Calibri" pitchFamily="34" charset="-120"/>
              </a:rPr>
              <a:t>Evening arrival at the coastal park</a:t>
            </a:r>
            <a:endParaRPr lang="en-US" sz="650"/>
          </a:p>
        </p:txBody>
      </p:sp>
      <p:sp>
        <p:nvSpPr>
          <p:cNvPr id="20" name="Text 16"/>
          <p:cNvSpPr/>
          <p:nvPr/>
        </p:nvSpPr>
        <p:spPr>
          <a:xfrm>
            <a:off x="5010894" y="1145000"/>
            <a:ext cx="3714750" cy="470000"/>
          </a:xfrm>
          <a:prstGeom prst="roundRect">
            <a:avLst>
              <a:gd name="adj" fmla="val 10835"/>
            </a:avLst>
          </a:prstGeom>
          <a:solidFill>
            <a:srgbClr val="1E3A2E"/>
          </a:solidFill>
          <a:ln w="9525">
            <a:solidFill>
              <a:srgbClr val="7AAD94">
                <a:alpha val="15000"/>
              </a:srgbClr>
            </a:solidFill>
          </a:ln>
        </p:spPr>
        <p:txBody>
          <a:bodyPr wrap="square" rtlCol="0" anchor="t"/>
          <a:lstStyle/>
          <a:p>
            <a:pPr marL="0" indent="0">
              <a:buNone/>
            </a:pPr>
            <a:endParaRPr lang="en-US" dirty="0"/>
          </a:p>
        </p:txBody>
      </p:sp>
      <p:sp>
        <p:nvSpPr>
          <p:cNvPr id="21" name="Text 17"/>
          <p:cNvSpPr/>
          <p:nvPr/>
        </p:nvSpPr>
        <p:spPr>
          <a:xfrm>
            <a:off x="8494060" y="110511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7AAD94"/>
                </a:solidFill>
                <a:latin typeface="Consolas" pitchFamily="34" charset="0"/>
                <a:ea typeface="Consolas" pitchFamily="34" charset="-122"/>
                <a:cs typeface="Consolas" pitchFamily="34" charset="-120"/>
              </a:rPr>
              <a:t>02</a:t>
            </a:r>
            <a:endParaRPr lang="en-US" sz="560" dirty="0"/>
          </a:p>
        </p:txBody>
      </p:sp>
      <p:sp>
        <p:nvSpPr>
          <p:cNvPr id="22" name="Text 18"/>
          <p:cNvSpPr/>
          <p:nvPr/>
        </p:nvSpPr>
        <p:spPr>
          <a:xfrm>
            <a:off x="5106739" y="1272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23" name="Image 2"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76251" y="1342355"/>
            <a:ext cx="132588" cy="132588"/>
          </a:xfrm>
          <a:prstGeom prst="rect">
            <a:avLst/>
          </a:prstGeom>
        </p:spPr>
      </p:pic>
      <p:sp>
        <p:nvSpPr>
          <p:cNvPr id="24" name="Text 19"/>
          <p:cNvSpPr/>
          <p:nvPr/>
        </p:nvSpPr>
        <p:spPr>
          <a:xfrm>
            <a:off x="5460254" y="1228790"/>
            <a:ext cx="465737" cy="112365"/>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18:45 Local</a:t>
            </a:r>
            <a:endParaRPr lang="en-US" sz="680" dirty="0"/>
          </a:p>
        </p:txBody>
      </p:sp>
      <p:sp>
        <p:nvSpPr>
          <p:cNvPr id="25" name="Text 20"/>
          <p:cNvSpPr/>
          <p:nvPr/>
        </p:nvSpPr>
        <p:spPr>
          <a:xfrm>
            <a:off x="5464820" y="1331631"/>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26" name="Text 21"/>
          <p:cNvSpPr/>
          <p:nvPr/>
        </p:nvSpPr>
        <p:spPr>
          <a:xfrm>
            <a:off x="5464820" y="1362587"/>
            <a:ext cx="3466088" cy="120700"/>
          </a:xfrm>
          <a:prstGeom prst="rect">
            <a:avLst/>
          </a:prstGeom>
          <a:noFill/>
          <a:ln/>
        </p:spPr>
        <p:txBody>
          <a:bodyPr wrap="none" lIns="0" tIns="0" rIns="0" bIns="0" rtlCol="0" anchor="t"/>
          <a:lstStyle/>
          <a:p>
            <a:pPr marL="0" indent="0" algn="l">
              <a:lnSpc>
                <a:spcPts val="950"/>
              </a:lnSpc>
              <a:buNone/>
            </a:pPr>
            <a:r>
              <a:rPr lang="en-US" sz="760" b="1">
                <a:solidFill>
                  <a:srgbClr val="F2EDE3"/>
                </a:solidFill>
                <a:latin typeface="Calibri" pitchFamily="34" charset="0"/>
                <a:ea typeface="Calibri" pitchFamily="34" charset="-122"/>
                <a:cs typeface="Calibri" pitchFamily="34" charset="-120"/>
              </a:rPr>
              <a:t>Began Operations</a:t>
            </a:r>
            <a:endParaRPr lang="en-US" sz="760" dirty="0"/>
          </a:p>
        </p:txBody>
      </p:sp>
      <p:sp>
        <p:nvSpPr>
          <p:cNvPr id="27" name="Text 22"/>
          <p:cNvSpPr/>
          <p:nvPr/>
        </p:nvSpPr>
        <p:spPr>
          <a:xfrm>
            <a:off x="5464820" y="1490877"/>
            <a:ext cx="3466088" cy="107305"/>
          </a:xfrm>
          <a:prstGeom prst="rect">
            <a:avLst/>
          </a:prstGeom>
          <a:noFill/>
          <a:ln/>
        </p:spPr>
        <p:txBody>
          <a:bodyPr wrap="none" lIns="0" tIns="0" rIns="0" bIns="0" rtlCol="0" anchor="ctr"/>
          <a:lstStyle/>
          <a:p>
            <a:pPr marL="0" indent="0" algn="l">
              <a:lnSpc>
                <a:spcPts val="845"/>
              </a:lnSpc>
              <a:buNone/>
            </a:pPr>
            <a:r>
              <a:rPr lang="en-US" sz="650">
                <a:solidFill>
                  <a:srgbClr val="7AAD94"/>
                </a:solidFill>
                <a:latin typeface="Calibri" pitchFamily="34" charset="0"/>
                <a:ea typeface="Calibri" pitchFamily="34" charset="-122"/>
                <a:cs typeface="Calibri" pitchFamily="34" charset="-120"/>
              </a:rPr>
              <a:t>Weather cleared up  </a:t>
            </a:r>
            <a:r>
              <a:rPr lang="en-US" sz="650" dirty="0">
                <a:solidFill>
                  <a:srgbClr val="7AAD94"/>
                </a:solidFill>
                <a:latin typeface="Calibri" pitchFamily="34" charset="0"/>
                <a:ea typeface="Calibri" pitchFamily="34" charset="-122"/>
                <a:cs typeface="Calibri" pitchFamily="34" charset="-120"/>
              </a:rPr>
              <a:t>· </a:t>
            </a:r>
            <a:r>
              <a:rPr lang="en-US" sz="650">
                <a:solidFill>
                  <a:srgbClr val="7AAD94"/>
                </a:solidFill>
                <a:latin typeface="Calibri" pitchFamily="34" charset="0"/>
                <a:ea typeface="Calibri" pitchFamily="34" charset="-122"/>
                <a:cs typeface="Calibri" pitchFamily="34" charset="-120"/>
              </a:rPr>
              <a:t> band conditions still poor</a:t>
            </a:r>
            <a:endParaRPr lang="en-US" sz="650" dirty="0"/>
          </a:p>
        </p:txBody>
      </p:sp>
      <p:sp>
        <p:nvSpPr>
          <p:cNvPr id="28" name="Text 23"/>
          <p:cNvSpPr/>
          <p:nvPr/>
        </p:nvSpPr>
        <p:spPr>
          <a:xfrm>
            <a:off x="418207" y="1640000"/>
            <a:ext cx="3714750" cy="470000"/>
          </a:xfrm>
          <a:prstGeom prst="roundRect">
            <a:avLst>
              <a:gd name="adj" fmla="val 10835"/>
            </a:avLst>
          </a:prstGeom>
          <a:solidFill>
            <a:srgbClr val="1E3A2E"/>
          </a:solidFill>
          <a:ln w="9525">
            <a:solidFill>
              <a:srgbClr val="7AAD94">
                <a:alpha val="15000"/>
              </a:srgbClr>
            </a:solidFill>
          </a:ln>
        </p:spPr>
        <p:txBody>
          <a:bodyPr wrap="square" rtlCol="0" anchor="t"/>
          <a:lstStyle/>
          <a:p>
            <a:pPr marL="0" indent="0">
              <a:buNone/>
            </a:pPr>
            <a:endParaRPr lang="en-US" dirty="0"/>
          </a:p>
        </p:txBody>
      </p:sp>
      <p:sp>
        <p:nvSpPr>
          <p:cNvPr id="29" name="Text 24"/>
          <p:cNvSpPr/>
          <p:nvPr/>
        </p:nvSpPr>
        <p:spPr>
          <a:xfrm>
            <a:off x="3901373" y="160011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7AAD94"/>
                </a:solidFill>
                <a:latin typeface="Consolas" pitchFamily="34" charset="0"/>
                <a:ea typeface="Consolas" pitchFamily="34" charset="-122"/>
                <a:cs typeface="Consolas" pitchFamily="34" charset="-120"/>
              </a:rPr>
              <a:t>03</a:t>
            </a:r>
            <a:endParaRPr lang="en-US" sz="560" dirty="0"/>
          </a:p>
        </p:txBody>
      </p:sp>
      <p:sp>
        <p:nvSpPr>
          <p:cNvPr id="30" name="Text 25"/>
          <p:cNvSpPr/>
          <p:nvPr/>
        </p:nvSpPr>
        <p:spPr>
          <a:xfrm>
            <a:off x="514052" y="176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31" name="Image 3"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3564" y="1837355"/>
            <a:ext cx="132588" cy="132588"/>
          </a:xfrm>
          <a:prstGeom prst="rect">
            <a:avLst/>
          </a:prstGeom>
        </p:spPr>
      </p:pic>
      <p:sp>
        <p:nvSpPr>
          <p:cNvPr id="32" name="Text 26"/>
          <p:cNvSpPr/>
          <p:nvPr/>
        </p:nvSpPr>
        <p:spPr>
          <a:xfrm>
            <a:off x="867567" y="1723791"/>
            <a:ext cx="613761" cy="102840"/>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19:45 Local</a:t>
            </a:r>
            <a:endParaRPr lang="en-US" sz="680" dirty="0"/>
          </a:p>
        </p:txBody>
      </p:sp>
      <p:sp>
        <p:nvSpPr>
          <p:cNvPr id="33" name="Text 27"/>
          <p:cNvSpPr/>
          <p:nvPr/>
        </p:nvSpPr>
        <p:spPr>
          <a:xfrm>
            <a:off x="872133" y="1826631"/>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34" name="Text 28"/>
          <p:cNvSpPr/>
          <p:nvPr/>
        </p:nvSpPr>
        <p:spPr>
          <a:xfrm>
            <a:off x="872133" y="1857587"/>
            <a:ext cx="3466088" cy="120700"/>
          </a:xfrm>
          <a:prstGeom prst="rect">
            <a:avLst/>
          </a:prstGeom>
          <a:noFill/>
          <a:ln/>
        </p:spPr>
        <p:txBody>
          <a:bodyPr wrap="none" lIns="0" tIns="0" rIns="0" bIns="0" rtlCol="0" anchor="t"/>
          <a:lstStyle/>
          <a:p>
            <a:pPr marL="0" indent="0" algn="l">
              <a:lnSpc>
                <a:spcPts val="950"/>
              </a:lnSpc>
              <a:buNone/>
            </a:pPr>
            <a:r>
              <a:rPr lang="en-US" sz="760" b="1">
                <a:solidFill>
                  <a:srgbClr val="F2EDE3"/>
                </a:solidFill>
                <a:latin typeface="Calibri" pitchFamily="34" charset="0"/>
                <a:ea typeface="Calibri" pitchFamily="34" charset="-122"/>
                <a:cs typeface="Calibri" pitchFamily="34" charset="-120"/>
              </a:rPr>
              <a:t>Halted Operations</a:t>
            </a:r>
            <a:endParaRPr lang="en-US" sz="760" dirty="0"/>
          </a:p>
        </p:txBody>
      </p:sp>
      <p:sp>
        <p:nvSpPr>
          <p:cNvPr id="35" name="Text 29"/>
          <p:cNvSpPr/>
          <p:nvPr/>
        </p:nvSpPr>
        <p:spPr>
          <a:xfrm>
            <a:off x="872133" y="1985877"/>
            <a:ext cx="3466088" cy="107305"/>
          </a:xfrm>
          <a:prstGeom prst="rect">
            <a:avLst/>
          </a:prstGeom>
          <a:noFill/>
          <a:ln/>
        </p:spPr>
        <p:txBody>
          <a:bodyPr wrap="none" lIns="0" tIns="0" rIns="0" bIns="0" rtlCol="0" anchor="ctr"/>
          <a:lstStyle/>
          <a:p>
            <a:pPr marL="0" indent="0" algn="l">
              <a:lnSpc>
                <a:spcPts val="845"/>
              </a:lnSpc>
              <a:buNone/>
            </a:pPr>
            <a:r>
              <a:rPr lang="en-US" sz="650" b="1" i="1">
                <a:solidFill>
                  <a:srgbClr val="F4A636">
                    <a:alpha val="75000"/>
                  </a:srgbClr>
                </a:solidFill>
                <a:latin typeface="Calibri" pitchFamily="34" charset="0"/>
                <a:ea typeface="Calibri" pitchFamily="34" charset="-122"/>
                <a:cs typeface="Calibri" pitchFamily="34" charset="-120"/>
              </a:rPr>
              <a:t>Poor propagation  ·  packed up the station</a:t>
            </a:r>
            <a:endParaRPr lang="en-US" sz="650" dirty="0"/>
          </a:p>
        </p:txBody>
      </p:sp>
      <p:sp>
        <p:nvSpPr>
          <p:cNvPr id="36" name="Text 30"/>
          <p:cNvSpPr/>
          <p:nvPr/>
        </p:nvSpPr>
        <p:spPr>
          <a:xfrm>
            <a:off x="5010894" y="2135000"/>
            <a:ext cx="3714750" cy="477000"/>
          </a:xfrm>
          <a:prstGeom prst="roundRect">
            <a:avLst>
              <a:gd name="adj" fmla="val 10693"/>
            </a:avLst>
          </a:prstGeom>
          <a:gradFill rotWithShape="1">
            <a:gsLst>
              <a:gs pos="0">
                <a:srgbClr val="1E3A2E"/>
              </a:gs>
              <a:gs pos="100000">
                <a:srgbClr val="284128">
                  <a:alpha val="90000"/>
                </a:srgbClr>
              </a:gs>
            </a:gsLst>
            <a:lin ang="2700000" scaled="1"/>
          </a:gradFill>
          <a:ln w="9525">
            <a:solidFill>
              <a:srgbClr val="F4A636">
                <a:alpha val="40000"/>
              </a:srgbClr>
            </a:solidFill>
          </a:ln>
          <a:effectLst>
            <a:outerShdw blurRad="128270" dist="50800" dir="16200000" algn="bl" rotWithShape="0">
              <a:srgbClr val="F4A636">
                <a:alpha val="12000"/>
              </a:srgbClr>
            </a:outerShdw>
          </a:effectLst>
        </p:spPr>
        <p:txBody>
          <a:bodyPr wrap="square" rtlCol="0" anchor="t"/>
          <a:lstStyle/>
          <a:p>
            <a:pPr marL="0" indent="0">
              <a:buNone/>
            </a:pPr>
            <a:endParaRPr lang="en-US" dirty="0"/>
          </a:p>
        </p:txBody>
      </p:sp>
      <p:sp>
        <p:nvSpPr>
          <p:cNvPr id="37" name="Text 31"/>
          <p:cNvSpPr/>
          <p:nvPr/>
        </p:nvSpPr>
        <p:spPr>
          <a:xfrm>
            <a:off x="8494060" y="2095114"/>
            <a:ext cx="152564" cy="106710"/>
          </a:xfrm>
          <a:prstGeom prst="roundRect">
            <a:avLst>
              <a:gd name="adj" fmla="val 20232"/>
            </a:avLst>
          </a:prstGeom>
          <a:solidFill>
            <a:srgbClr val="1E3A2E"/>
          </a:solidFill>
          <a:ln/>
        </p:spPr>
        <p:txBody>
          <a:bodyPr wrap="none" lIns="0" tIns="0" rIns="0" bIns="0" rtlCol="0" anchor="ctr"/>
          <a:lstStyle/>
          <a:p>
            <a:pPr marL="0" indent="0" algn="ctr">
              <a:buNone/>
            </a:pPr>
            <a:r>
              <a:rPr lang="en-US" sz="560" dirty="0">
                <a:solidFill>
                  <a:srgbClr val="F4A636"/>
                </a:solidFill>
                <a:latin typeface="Consolas" pitchFamily="34" charset="0"/>
                <a:ea typeface="Consolas" pitchFamily="34" charset="-122"/>
                <a:cs typeface="Consolas" pitchFamily="34" charset="-120"/>
              </a:rPr>
              <a:t>04</a:t>
            </a:r>
            <a:endParaRPr lang="en-US" sz="560" dirty="0"/>
          </a:p>
        </p:txBody>
      </p:sp>
      <p:sp>
        <p:nvSpPr>
          <p:cNvPr id="38" name="Text 32"/>
          <p:cNvSpPr/>
          <p:nvPr/>
        </p:nvSpPr>
        <p:spPr>
          <a:xfrm>
            <a:off x="5106739" y="2266266"/>
            <a:ext cx="271760" cy="271760"/>
          </a:xfrm>
          <a:prstGeom prst="ellipse">
            <a:avLst/>
          </a:prstGeom>
          <a:solidFill>
            <a:srgbClr val="F4A636">
              <a:alpha val="20000"/>
            </a:srgbClr>
          </a:solidFill>
          <a:ln w="9525">
            <a:solidFill>
              <a:srgbClr val="F4A636">
                <a:alpha val="50000"/>
              </a:srgbClr>
            </a:solidFill>
          </a:ln>
        </p:spPr>
        <p:txBody>
          <a:bodyPr wrap="none" rtlCol="0" anchor="t"/>
          <a:lstStyle/>
          <a:p>
            <a:pPr marL="0" indent="0">
              <a:buNone/>
            </a:pPr>
            <a:endParaRPr lang="en-US" dirty="0"/>
          </a:p>
        </p:txBody>
      </p:sp>
      <p:pic>
        <p:nvPicPr>
          <p:cNvPr id="39" name="Image 4"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176251" y="2335778"/>
            <a:ext cx="132588" cy="132588"/>
          </a:xfrm>
          <a:prstGeom prst="rect">
            <a:avLst/>
          </a:prstGeom>
        </p:spPr>
      </p:pic>
      <p:sp>
        <p:nvSpPr>
          <p:cNvPr id="40" name="Text 33"/>
          <p:cNvSpPr/>
          <p:nvPr/>
        </p:nvSpPr>
        <p:spPr>
          <a:xfrm>
            <a:off x="5460254" y="2218790"/>
            <a:ext cx="465737" cy="112365"/>
          </a:xfrm>
          <a:prstGeom prst="rect">
            <a:avLst/>
          </a:prstGeom>
          <a:noFill/>
          <a:ln/>
        </p:spPr>
        <p:txBody>
          <a:bodyPr wrap="none" lIns="0" tIns="0" rIns="0" bIns="0" rtlCol="0" anchor="ctr"/>
          <a:lstStyle/>
          <a:p>
            <a:pPr marL="0" indent="0" algn="ctr">
              <a:buNone/>
            </a:pPr>
            <a:r>
              <a:rPr lang="en-US" sz="680" b="1" dirty="0">
                <a:solidFill>
                  <a:srgbClr val="F4A636"/>
                </a:solidFill>
                <a:latin typeface="Consolas" pitchFamily="34" charset="0"/>
                <a:ea typeface="Consolas" pitchFamily="34" charset="-122"/>
                <a:cs typeface="Consolas" pitchFamily="34" charset="-120"/>
              </a:rPr>
              <a:t>20:00 Local</a:t>
            </a:r>
            <a:endParaRPr lang="en-US" sz="680" dirty="0"/>
          </a:p>
        </p:txBody>
      </p:sp>
      <p:sp>
        <p:nvSpPr>
          <p:cNvPr id="41" name="Text 34"/>
          <p:cNvSpPr/>
          <p:nvPr/>
        </p:nvSpPr>
        <p:spPr>
          <a:xfrm>
            <a:off x="5464820" y="2321630"/>
            <a:ext cx="456605" cy="9525"/>
          </a:xfrm>
          <a:prstGeom prst="rect">
            <a:avLst/>
          </a:prstGeom>
          <a:solidFill>
            <a:srgbClr val="F4A636">
              <a:alpha val="40000"/>
            </a:srgbClr>
          </a:solidFill>
          <a:ln/>
        </p:spPr>
        <p:txBody>
          <a:bodyPr wrap="none" rtlCol="0" anchor="t"/>
          <a:lstStyle/>
          <a:p>
            <a:pPr marL="0" indent="0">
              <a:buNone/>
            </a:pPr>
            <a:endParaRPr lang="en-US" dirty="0"/>
          </a:p>
        </p:txBody>
      </p:sp>
      <p:sp>
        <p:nvSpPr>
          <p:cNvPr id="42" name="Text 35"/>
          <p:cNvSpPr/>
          <p:nvPr/>
        </p:nvSpPr>
        <p:spPr>
          <a:xfrm>
            <a:off x="5464820" y="2352586"/>
            <a:ext cx="3466088" cy="127695"/>
          </a:xfrm>
          <a:prstGeom prst="roundRect">
            <a:avLst>
              <a:gd name="adj" fmla="val 55695"/>
            </a:avLst>
          </a:prstGeom>
          <a:noFill/>
          <a:ln/>
        </p:spPr>
        <p:txBody>
          <a:bodyPr wrap="none" lIns="0" tIns="0" rIns="0" bIns="0" rtlCol="0" anchor="ctr"/>
          <a:lstStyle/>
          <a:p>
            <a:pPr marL="0" indent="0" algn="l">
              <a:buNone/>
            </a:pPr>
            <a:r>
              <a:rPr lang="en-US" sz="760" b="1">
                <a:solidFill>
                  <a:srgbClr val="F2EDE3"/>
                </a:solidFill>
                <a:latin typeface="Calibri" pitchFamily="34" charset="0"/>
                <a:ea typeface="Calibri" pitchFamily="34" charset="-122"/>
                <a:cs typeface="Calibri" pitchFamily="34" charset="-120"/>
              </a:rPr>
              <a:t>Called It a Night</a:t>
            </a:r>
            <a:endParaRPr lang="en-US" sz="760"/>
          </a:p>
        </p:txBody>
      </p:sp>
      <p:sp>
        <p:nvSpPr>
          <p:cNvPr id="43" name="Text 36"/>
          <p:cNvSpPr/>
          <p:nvPr/>
        </p:nvSpPr>
        <p:spPr>
          <a:xfrm>
            <a:off x="5464820" y="2487871"/>
            <a:ext cx="3466088" cy="107305"/>
          </a:xfrm>
          <a:prstGeom prst="rect">
            <a:avLst/>
          </a:prstGeom>
          <a:noFill/>
          <a:ln/>
        </p:spPr>
        <p:txBody>
          <a:bodyPr wrap="none" lIns="0" tIns="0" rIns="0" bIns="0" rtlCol="0" anchor="ctr"/>
          <a:lstStyle/>
          <a:p>
            <a:pPr marL="0" indent="0" algn="l">
              <a:lnSpc>
                <a:spcPts val="845"/>
              </a:lnSpc>
              <a:buNone/>
            </a:pPr>
            <a:r>
              <a:rPr lang="en-US" sz="650">
                <a:solidFill>
                  <a:srgbClr val="7AAD94"/>
                </a:solidFill>
                <a:latin typeface="Calibri" pitchFamily="34" charset="0"/>
                <a:ea typeface="Calibri" pitchFamily="34" charset="-122"/>
                <a:cs typeface="Calibri" pitchFamily="34" charset="-120"/>
              </a:rPr>
              <a:t>Bands never opened  </a:t>
            </a:r>
            <a:r>
              <a:rPr lang="en-US" sz="650" dirty="0">
                <a:solidFill>
                  <a:srgbClr val="7AAD94"/>
                </a:solidFill>
                <a:latin typeface="Calibri" pitchFamily="34" charset="0"/>
                <a:ea typeface="Calibri" pitchFamily="34" charset="-122"/>
                <a:cs typeface="Calibri" pitchFamily="34" charset="-120"/>
              </a:rPr>
              <a:t>· </a:t>
            </a:r>
            <a:r>
              <a:rPr lang="en-US" sz="650">
                <a:solidFill>
                  <a:srgbClr val="7AAD94"/>
                </a:solidFill>
                <a:latin typeface="Calibri" pitchFamily="34" charset="0"/>
                <a:ea typeface="Calibri" pitchFamily="34" charset="-122"/>
                <a:cs typeface="Calibri" pitchFamily="34" charset="-120"/>
              </a:rPr>
              <a:t> slept in the car</a:t>
            </a:r>
            <a:endParaRPr lang="en-US" sz="650" dirty="0"/>
          </a:p>
        </p:txBody>
      </p:sp>
      <p:sp>
        <p:nvSpPr>
          <p:cNvPr id="60" name="Text 51"/>
          <p:cNvSpPr/>
          <p:nvPr/>
        </p:nvSpPr>
        <p:spPr>
          <a:xfrm>
            <a:off x="2636044" y="5028605"/>
            <a:ext cx="29170" cy="29170"/>
          </a:xfrm>
          <a:prstGeom prst="ellipse">
            <a:avLst/>
          </a:prstGeom>
          <a:solidFill>
            <a:srgbClr val="F4A636">
              <a:alpha val="30000"/>
            </a:srgbClr>
          </a:solidFill>
          <a:ln/>
        </p:spPr>
        <p:txBody>
          <a:bodyPr wrap="none" rtlCol="0" anchor="t"/>
          <a:lstStyle/>
          <a:p>
            <a:pPr marL="0" indent="0">
              <a:buNone/>
            </a:pPr>
            <a:endParaRPr lang="en-US" dirty="0"/>
          </a:p>
        </p:txBody>
      </p:sp>
      <p:sp>
        <p:nvSpPr>
          <p:cNvPr id="62" name="Text 53"/>
          <p:cNvSpPr/>
          <p:nvPr/>
        </p:nvSpPr>
        <p:spPr>
          <a:xfrm>
            <a:off x="6478637" y="5028605"/>
            <a:ext cx="29170" cy="29170"/>
          </a:xfrm>
          <a:prstGeom prst="ellipse">
            <a:avLst/>
          </a:prstGeom>
          <a:solidFill>
            <a:srgbClr val="F4A636">
              <a:alpha val="30000"/>
            </a:srgbClr>
          </a:solidFill>
          <a:ln/>
        </p:spPr>
        <p:txBody>
          <a:bodyPr wrap="none" rtlCol="0" anchor="t"/>
          <a:lstStyle/>
          <a:p>
            <a:pPr marL="0" indent="0">
              <a:buNone/>
            </a:pPr>
            <a:endParaRPr lang="en-US" dirty="0"/>
          </a:p>
        </p:txBody>
      </p:sp>
      <p:sp>
        <p:nvSpPr>
          <p:cNvPr id="63" name="Text 54"/>
          <p:cNvSpPr/>
          <p:nvPr/>
        </p:nvSpPr>
        <p:spPr>
          <a:xfrm>
            <a:off x="4165256" y="909929"/>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4" name="Text 55"/>
          <p:cNvSpPr/>
          <p:nvPr/>
        </p:nvSpPr>
        <p:spPr>
          <a:xfrm>
            <a:off x="4834999" y="1404929"/>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5" name="Text 56"/>
          <p:cNvSpPr/>
          <p:nvPr/>
        </p:nvSpPr>
        <p:spPr>
          <a:xfrm>
            <a:off x="4165256" y="1899929"/>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6" name="Text 57"/>
          <p:cNvSpPr/>
          <p:nvPr/>
        </p:nvSpPr>
        <p:spPr>
          <a:xfrm>
            <a:off x="4834999" y="2398351"/>
            <a:ext cx="143470" cy="7590"/>
          </a:xfrm>
          <a:prstGeom prst="rect">
            <a:avLst/>
          </a:prstGeom>
          <a:solidFill>
            <a:srgbClr val="F4A636">
              <a:alpha val="35000"/>
            </a:srgbClr>
          </a:solidFill>
          <a:ln/>
        </p:spPr>
        <p:txBody>
          <a:bodyPr wrap="none" rtlCol="0" anchor="t"/>
          <a:lstStyle/>
          <a:p>
            <a:pPr marL="0" indent="0">
              <a:buNone/>
            </a:pPr>
            <a:endParaRPr lang="en-US" dirty="0"/>
          </a:p>
        </p:txBody>
      </p:sp>
      <p:sp>
        <p:nvSpPr>
          <p:cNvPr id="69" name="Text 60"/>
          <p:cNvSpPr/>
          <p:nvPr/>
        </p:nvSpPr>
        <p:spPr>
          <a:xfrm>
            <a:off x="4565079" y="913649"/>
            <a:ext cx="13841" cy="1488571"/>
          </a:xfrm>
          <a:prstGeom prst="rect">
            <a:avLst/>
          </a:prstGeom>
          <a:gradFill rotWithShape="1">
            <a:gsLst>
              <a:gs pos="0">
                <a:srgbClr val="000000">
                  <a:alpha val="0"/>
                </a:srgbClr>
              </a:gs>
              <a:gs pos="6000">
                <a:srgbClr val="F4A636">
                  <a:alpha val="35000"/>
                </a:srgbClr>
              </a:gs>
              <a:gs pos="94000">
                <a:srgbClr val="F4A636">
                  <a:alpha val="35000"/>
                </a:srgbClr>
              </a:gs>
              <a:gs pos="100000">
                <a:srgbClr val="000000">
                  <a:alpha val="0"/>
                </a:srgbClr>
              </a:gs>
            </a:gsLst>
            <a:lin ang="5400000" scaled="1"/>
          </a:gradFill>
          <a:ln/>
        </p:spPr>
        <p:txBody>
          <a:bodyPr wrap="square" rtlCol="0" anchor="t"/>
          <a:lstStyle/>
          <a:p>
            <a:pPr marL="0" indent="0">
              <a:buNone/>
            </a:pPr>
            <a:endParaRPr lang="en-US" dirty="0"/>
          </a:p>
        </p:txBody>
      </p:sp>
      <p:sp>
        <p:nvSpPr>
          <p:cNvPr id="70" name="Text 61"/>
          <p:cNvSpPr/>
          <p:nvPr/>
        </p:nvSpPr>
        <p:spPr>
          <a:xfrm>
            <a:off x="4507929" y="84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sp>
        <p:nvSpPr>
          <p:cNvPr id="71" name="Text 62"/>
          <p:cNvSpPr/>
          <p:nvPr/>
        </p:nvSpPr>
        <p:spPr>
          <a:xfrm>
            <a:off x="4507929" y="1344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sp>
        <p:nvSpPr>
          <p:cNvPr id="72" name="Text 63"/>
          <p:cNvSpPr/>
          <p:nvPr/>
        </p:nvSpPr>
        <p:spPr>
          <a:xfrm>
            <a:off x="4507929" y="183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sp>
        <p:nvSpPr>
          <p:cNvPr id="73" name="Text 64"/>
          <p:cNvSpPr/>
          <p:nvPr/>
        </p:nvSpPr>
        <p:spPr>
          <a:xfrm>
            <a:off x="4507929" y="2338150"/>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indent="0">
              <a:buNone/>
            </a:pPr>
            <a:endParaRPr lang="en-US" dirty="0"/>
          </a:p>
        </p:txBody>
      </p:sp>
      <p:sp>
        <p:nvSpPr>
          <p:cNvPr id="79" name="Text 52">
            <a:extLst>
              <a:ext uri="{FF2B5EF4-FFF2-40B4-BE49-F238E27FC236}">
                <a16:creationId xmlns:a16="http://schemas.microsoft.com/office/drawing/2014/main" id="{70426DD1-5CBF-1A92-EB98-983CA7CC0242}"/>
              </a:ext>
            </a:extLst>
          </p:cNvPr>
          <p:cNvSpPr/>
          <p:nvPr/>
        </p:nvSpPr>
        <p:spPr>
          <a:xfrm>
            <a:off x="2708374" y="4984105"/>
            <a:ext cx="4099813" cy="118021"/>
          </a:xfrm>
          <a:prstGeom prst="rect">
            <a:avLst/>
          </a:prstGeom>
          <a:noFill/>
          <a:ln/>
        </p:spPr>
        <p:txBody>
          <a:bodyPr wrap="none" lIns="0" tIns="0" rIns="0" bIns="0" rtlCol="0" anchor="ctr"/>
          <a:lstStyle/>
          <a:p>
            <a:pPr marL="0" indent="0" algn="l">
              <a:lnSpc>
                <a:spcPts val="930"/>
              </a:lnSpc>
              <a:buNone/>
            </a:pPr>
            <a:r>
              <a:rPr lang="en-US" sz="620" i="1" dirty="0">
                <a:solidFill>
                  <a:srgbClr val="7AAD94">
                    <a:alpha val="60000"/>
                  </a:srgbClr>
                </a:solidFill>
                <a:latin typeface="Calibri" pitchFamily="34" charset="0"/>
                <a:ea typeface="Calibri" pitchFamily="34" charset="-122"/>
                <a:cs typeface="Calibri" pitchFamily="34" charset="-120"/>
              </a:rPr>
              <a:t>POTA attempts were unsuccessful</a:t>
            </a:r>
            <a:endParaRPr lang="en-US" sz="62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62821"/>
        </a:solidFill>
        <a:effectLst/>
      </p:bgPr>
    </p:bg>
    <p:spTree>
      <p:nvGrpSpPr>
        <p:cNvPr id="1" name=""/>
        <p:cNvGrpSpPr/>
        <p:nvPr/>
      </p:nvGrpSpPr>
      <p:grpSpPr>
        <a:xfrm>
          <a:off x="0" y="0"/>
          <a:ext cx="0" cy="0"/>
          <a:chOff x="0" y="0"/>
          <a:chExt cx="0" cy="0"/>
        </a:xfrm>
      </p:grpSpPr>
      <p:sp>
        <p:nvSpPr>
          <p:cNvPr id="4" name="Top Accent"/>
          <p:cNvSpPr/>
          <p:nvPr/>
        </p:nvSpPr>
        <p:spPr>
          <a:xfrm>
            <a:off x="0" y="0"/>
            <a:ext cx="9144000" cy="20000"/>
          </a:xfrm>
          <a:prstGeom prst="rect">
            <a:avLst/>
          </a:prstGeom>
          <a:solidFill>
            <a:srgbClr val="F4A636"/>
          </a:solidFill>
          <a:ln>
            <a:noFill/>
          </a:ln>
        </p:spPr>
        <p:txBody>
          <a:bodyPr/>
          <a:lstStyle/>
          <a:p>
            <a:endParaRPr lang="en-US"/>
          </a:p>
        </p:txBody>
      </p:sp>
      <p:sp>
        <p:nvSpPr>
          <p:cNvPr id="5" name="Eyebrow"/>
          <p:cNvSpPr txBox="1">
            <a:spLocks/>
          </p:cNvSpPr>
          <p:nvPr/>
        </p:nvSpPr>
        <p:spPr>
          <a:xfrm>
            <a:off x="372070" y="360000"/>
            <a:ext cx="5600000" cy="277000"/>
          </a:xfrm>
          <a:prstGeom prst="rect">
            <a:avLst/>
          </a:prstGeom>
        </p:spPr>
        <p:txBody>
          <a:bodyPr wrap="square" lIns="0" tIns="0" rIns="0" bIns="0" rtlCol="0">
            <a:spAutoFit/>
          </a:bodyPr>
          <a:lstStyle/>
          <a:p>
            <a:r>
              <a:rPr lang="en-US" sz="1200" b="1" spc="300">
                <a:solidFill>
                  <a:srgbClr val="F4A636"/>
                </a:solidFill>
                <a:latin typeface="Calibri"/>
              </a:rPr>
              <a:t>POTA PHOTO GALLERY</a:t>
            </a:r>
          </a:p>
        </p:txBody>
      </p:sp>
      <p:sp>
        <p:nvSpPr>
          <p:cNvPr id="6" name="Title"/>
          <p:cNvSpPr txBox="1"/>
          <p:nvPr/>
        </p:nvSpPr>
        <p:spPr>
          <a:xfrm>
            <a:off x="372070" y="620000"/>
            <a:ext cx="5600000" cy="560000"/>
          </a:xfrm>
          <a:prstGeom prst="rect">
            <a:avLst/>
          </a:prstGeom>
        </p:spPr>
        <p:txBody>
          <a:bodyPr wrap="square" lIns="0" tIns="0" rIns="0" bIns="0" rtlCol="0">
            <a:noAutofit/>
          </a:bodyPr>
          <a:lstStyle/>
          <a:p>
            <a:r>
              <a:rPr lang="en-US" sz="3200" b="1">
                <a:solidFill>
                  <a:srgbClr val="F2EDE3"/>
                </a:solidFill>
                <a:latin typeface="Calibri"/>
              </a:rPr>
              <a:t>Asamushi-Natsudomari</a:t>
            </a:r>
          </a:p>
        </p:txBody>
      </p:sp>
      <p:sp>
        <p:nvSpPr>
          <p:cNvPr id="7" name="Reference"/>
          <p:cNvSpPr txBox="1">
            <a:spLocks/>
          </p:cNvSpPr>
          <p:nvPr/>
        </p:nvSpPr>
        <p:spPr>
          <a:xfrm>
            <a:off x="4200000" y="470000"/>
            <a:ext cx="4571930" cy="640000"/>
          </a:xfrm>
          <a:prstGeom prst="rect">
            <a:avLst/>
          </a:prstGeom>
        </p:spPr>
        <p:txBody>
          <a:bodyPr wrap="square" lIns="0" tIns="0" rIns="0" bIns="0" rtlCol="0">
            <a:noAutofit/>
          </a:bodyPr>
          <a:lstStyle/>
          <a:p>
            <a:pPr algn="r"/>
            <a:r>
              <a:rPr lang="en-US" sz="1200" b="1" spc="100">
                <a:solidFill>
                  <a:srgbClr val="F4A636"/>
                </a:solidFill>
                <a:latin typeface="Calibri"/>
              </a:rPr>
              <a:t>POTA </a:t>
            </a:r>
            <a:r>
              <a:rPr lang="en-US" sz="1200">
                <a:solidFill>
                  <a:srgbClr val="7AAD94"/>
                </a:solidFill>
                <a:latin typeface="Calibri"/>
              </a:rPr>
              <a:t>JP-1024 · Prefectural Natural Park</a:t>
            </a:r>
          </a:p>
          <a:p>
            <a:pPr algn="r"/>
            <a:r>
              <a:rPr lang="en-US" sz="1200" b="1" spc="100">
                <a:solidFill>
                  <a:srgbClr val="F4A636"/>
                </a:solidFill>
                <a:latin typeface="Calibri"/>
              </a:rPr>
              <a:t>DATE </a:t>
            </a:r>
            <a:r>
              <a:rPr lang="en-US" sz="1200">
                <a:solidFill>
                  <a:srgbClr val="7AAD94"/>
                </a:solidFill>
                <a:latin typeface="Calibri"/>
              </a:rPr>
              <a:t>2026-06-15 · Aomori-ken, Japan</a:t>
            </a:r>
          </a:p>
        </p:txBody>
      </p:sp>
      <p:pic>
        <p:nvPicPr>
          <p:cNvPr id="10" name="Coastal Panorama"/>
          <p:cNvPicPr>
            <a:picLocks noChangeAspect="1"/>
          </p:cNvPicPr>
          <p:nvPr/>
        </p:nvPicPr>
        <p:blipFill>
          <a:blip r:embed="rId3"/>
          <a:srcRect t="17375" b="17375"/>
          <a:stretch>
            <a:fillRect/>
          </a:stretch>
        </p:blipFill>
        <p:spPr>
          <a:xfrm>
            <a:off x="372070" y="1240000"/>
            <a:ext cx="8399860" cy="1520000"/>
          </a:xfrm>
          <a:prstGeom prst="rect">
            <a:avLst/>
          </a:prstGeom>
          <a:ln>
            <a:noFill/>
          </a:ln>
          <a:effectLst>
            <a:outerShdw blurRad="90000" dist="38000" dir="5400000" rotWithShape="0">
              <a:srgbClr val="000000">
                <a:alpha val="38000"/>
              </a:srgbClr>
            </a:outerShdw>
          </a:effectLst>
        </p:spPr>
      </p:pic>
      <p:pic>
        <p:nvPicPr>
          <p:cNvPr id="11" name="Sunset Over the Bay"/>
          <p:cNvPicPr>
            <a:picLocks noChangeAspect="1"/>
          </p:cNvPicPr>
          <p:nvPr/>
        </p:nvPicPr>
        <p:blipFill>
          <a:blip r:embed="rId4"/>
          <a:srcRect t="11205" b="11205"/>
          <a:stretch>
            <a:fillRect/>
          </a:stretch>
        </p:blipFill>
        <p:spPr>
          <a:xfrm>
            <a:off x="372070" y="2900000"/>
            <a:ext cx="2680000" cy="1560000"/>
          </a:xfrm>
          <a:prstGeom prst="rect">
            <a:avLst/>
          </a:prstGeom>
          <a:ln>
            <a:noFill/>
          </a:ln>
          <a:effectLst>
            <a:outerShdw blurRad="90000" dist="38000" dir="5400000" rotWithShape="0">
              <a:srgbClr val="000000">
                <a:alpha val="38000"/>
              </a:srgbClr>
            </a:outerShdw>
          </a:effectLst>
        </p:spPr>
      </p:pic>
      <p:pic>
        <p:nvPicPr>
          <p:cNvPr id="12" name="Shoreline at Dusk"/>
          <p:cNvPicPr>
            <a:picLocks noChangeAspect="1"/>
          </p:cNvPicPr>
          <p:nvPr/>
        </p:nvPicPr>
        <p:blipFill>
          <a:blip r:embed="rId5"/>
          <a:srcRect t="11205" b="11205"/>
          <a:stretch>
            <a:fillRect/>
          </a:stretch>
        </p:blipFill>
        <p:spPr>
          <a:xfrm>
            <a:off x="3232070" y="2900000"/>
            <a:ext cx="2680000" cy="1560000"/>
          </a:xfrm>
          <a:prstGeom prst="rect">
            <a:avLst/>
          </a:prstGeom>
          <a:ln>
            <a:noFill/>
          </a:ln>
          <a:effectLst>
            <a:outerShdw blurRad="90000" dist="38000" dir="5400000" rotWithShape="0">
              <a:srgbClr val="000000">
                <a:alpha val="38000"/>
              </a:srgbClr>
            </a:outerShdw>
          </a:effectLst>
        </p:spPr>
      </p:pic>
      <p:pic>
        <p:nvPicPr>
          <p:cNvPr id="13" name="Station in the Car"/>
          <p:cNvPicPr>
            <a:picLocks noChangeAspect="1"/>
          </p:cNvPicPr>
          <p:nvPr/>
        </p:nvPicPr>
        <p:blipFill>
          <a:blip r:embed="rId6"/>
          <a:srcRect t="11205" b="11205"/>
          <a:stretch>
            <a:fillRect/>
          </a:stretch>
        </p:blipFill>
        <p:spPr>
          <a:xfrm>
            <a:off x="6092070" y="2900000"/>
            <a:ext cx="2680000" cy="1560000"/>
          </a:xfrm>
          <a:prstGeom prst="rect">
            <a:avLst/>
          </a:prstGeom>
          <a:ln>
            <a:noFill/>
          </a:ln>
          <a:effectLst>
            <a:outerShdw blurRad="90000" dist="38000" dir="5400000" rotWithShape="0">
              <a:srgbClr val="000000">
                <a:alpha val="38000"/>
              </a:srgbClr>
            </a:outerShdw>
          </a:effectLst>
        </p:spPr>
      </p:pic>
      <p:sp>
        <p:nvSpPr>
          <p:cNvPr id="14" name="Caption"/>
          <p:cNvSpPr txBox="1">
            <a:spLocks/>
          </p:cNvSpPr>
          <p:nvPr/>
        </p:nvSpPr>
        <p:spPr>
          <a:xfrm>
            <a:off x="372070" y="4620000"/>
            <a:ext cx="8399860" cy="240000"/>
          </a:xfrm>
          <a:prstGeom prst="rect">
            <a:avLst/>
          </a:prstGeom>
        </p:spPr>
        <p:txBody>
          <a:bodyPr wrap="square" lIns="0" tIns="0" rIns="0" bIns="0" rtlCol="0">
            <a:noAutofit/>
          </a:bodyPr>
          <a:lstStyle/>
          <a:p>
            <a:r>
              <a:rPr lang="en-US" sz="1000">
                <a:solidFill>
                  <a:srgbClr val="7AAD94"/>
                </a:solidFill>
                <a:latin typeface="Calibri"/>
              </a:rPr>
              <a:t>Coastal park deck at arrival · sunset over Mutsu Bay · overnight in the car after the bands stayed quiet.</a:t>
            </a:r>
          </a:p>
        </p:txBody>
      </p:sp>
      <p:sp>
        <p:nvSpPr>
          <p:cNvPr id="52" name="TextBox 51">
            <a:extLst>
              <a:ext uri="{FF2B5EF4-FFF2-40B4-BE49-F238E27FC236}">
                <a16:creationId xmlns:a16="http://schemas.microsoft.com/office/drawing/2014/main" id="{BCCF37DE-BD81-E724-9DEF-6C062B9562E0}"/>
              </a:ext>
            </a:extLst>
          </p:cNvPr>
          <p:cNvSpPr txBox="1"/>
          <p:nvPr/>
        </p:nvSpPr>
        <p:spPr>
          <a:xfrm>
            <a:off x="4041245" y="2970000"/>
            <a:ext cx="1061509" cy="369332"/>
          </a:xfrm>
          <a:prstGeom prst="rect">
            <a:avLst/>
          </a:prstGeom>
          <a:noFill/>
        </p:spPr>
        <p:txBody>
          <a:bodyPr wrap="none" rtlCol="0">
            <a:spAutoFit/>
          </a:bodyPr>
          <a:lstStyle/>
          <a:p>
            <a:r>
              <a:rPr lang="en-US" dirty="0"/>
              <a:t>3:04 a.m.</a:t>
            </a:r>
          </a:p>
        </p:txBody>
      </p:sp>
      <p:sp>
        <p:nvSpPr>
          <p:cNvPr id="3" name="TextBox 2">
            <a:extLst>
              <a:ext uri="{FF2B5EF4-FFF2-40B4-BE49-F238E27FC236}">
                <a16:creationId xmlns:a16="http://schemas.microsoft.com/office/drawing/2014/main" id="{46838BA5-E41C-66DB-8448-7BB4FFFC1EB8}"/>
              </a:ext>
            </a:extLst>
          </p:cNvPr>
          <p:cNvSpPr txBox="1"/>
          <p:nvPr/>
        </p:nvSpPr>
        <p:spPr>
          <a:xfrm>
            <a:off x="1175705" y="2970000"/>
            <a:ext cx="1072730" cy="369332"/>
          </a:xfrm>
          <a:prstGeom prst="rect">
            <a:avLst/>
          </a:prstGeom>
          <a:noFill/>
        </p:spPr>
        <p:txBody>
          <a:bodyPr wrap="none" rtlCol="0">
            <a:spAutoFit/>
          </a:bodyPr>
          <a:lstStyle/>
          <a:p>
            <a:r>
              <a:rPr lang="en-US" dirty="0"/>
              <a:t>7:00 p.m.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62821"/>
        </a:solidFill>
        <a:effectLst/>
      </p:bgPr>
    </p:bg>
    <p:spTree>
      <p:nvGrpSpPr>
        <p:cNvPr id="1" name="">
          <a:extLst>
            <a:ext uri="{FF2B5EF4-FFF2-40B4-BE49-F238E27FC236}">
              <a16:creationId xmlns:a16="http://schemas.microsoft.com/office/drawing/2014/main" id="{91937464-3930-7BB8-F05B-5902B5F5E6F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F37BE36-112A-2E33-72A5-789076126A78}"/>
              </a:ext>
            </a:extLst>
          </p:cNvPr>
          <p:cNvPicPr>
            <a:picLocks noChangeAspect="1"/>
          </p:cNvPicPr>
          <p:nvPr/>
        </p:nvPicPr>
        <p:blipFill>
          <a:blip r:embed="rId3"/>
          <a:stretch>
            <a:fillRect/>
          </a:stretch>
        </p:blipFill>
        <p:spPr>
          <a:xfrm>
            <a:off x="6016166" y="2609906"/>
            <a:ext cx="1695034" cy="2260045"/>
          </a:xfrm>
          <a:prstGeom prst="rect">
            <a:avLst/>
          </a:prstGeom>
        </p:spPr>
      </p:pic>
      <p:sp>
        <p:nvSpPr>
          <p:cNvPr id="2" name="Text 0">
            <a:extLst>
              <a:ext uri="{FF2B5EF4-FFF2-40B4-BE49-F238E27FC236}">
                <a16:creationId xmlns:a16="http://schemas.microsoft.com/office/drawing/2014/main" id="{4496D6FF-4D5B-6E7E-764E-B5F7D86F06CE}"/>
              </a:ext>
            </a:extLst>
          </p:cNvPr>
          <p:cNvSpPr/>
          <p:nvPr/>
        </p:nvSpPr>
        <p:spPr>
          <a:xfrm>
            <a:off x="0" y="0"/>
            <a:ext cx="9144000" cy="5143500"/>
          </a:xfrm>
          <a:prstGeom prst="rect">
            <a:avLst/>
          </a:prstGeom>
          <a:gradFill rotWithShape="1">
            <a:gsLst>
              <a:gs pos="0">
                <a:srgbClr val="F4A636">
                  <a:alpha val="4000"/>
                </a:srgbClr>
              </a:gs>
              <a:gs pos="70000">
                <a:srgbClr val="000000">
                  <a:alpha val="0"/>
                </a:srgbClr>
              </a:gs>
            </a:gsLst>
            <a:path path="circle">
              <a:fillToRect l="85000" t="20000" r="15000" b="80000"/>
            </a:path>
          </a:gra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BA1D5068-0070-57D1-86C8-0CAB8D2A43C4}"/>
              </a:ext>
            </a:extLst>
          </p:cNvPr>
          <p:cNvSpPr/>
          <p:nvPr/>
        </p:nvSpPr>
        <p:spPr>
          <a:xfrm>
            <a:off x="0" y="0"/>
            <a:ext cx="9144000" cy="543520"/>
          </a:xfrm>
          <a:prstGeom prst="rect">
            <a:avLst/>
          </a:prstGeom>
          <a:gradFill rotWithShape="1">
            <a:gsLst>
              <a:gs pos="0">
                <a:srgbClr val="1E3A2E">
                  <a:alpha val="95000"/>
                </a:srgbClr>
              </a:gs>
              <a:gs pos="100000">
                <a:srgbClr val="162821">
                  <a:alpha val="80000"/>
                </a:srgbClr>
              </a:gs>
            </a:gsLst>
            <a:lin ang="2700000" scaled="1"/>
          </a:gra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38DD0F83-BE1D-0186-7569-FA445C3E93B7}"/>
              </a:ext>
            </a:extLst>
          </p:cNvPr>
          <p:cNvSpPr/>
          <p:nvPr/>
        </p:nvSpPr>
        <p:spPr>
          <a:xfrm>
            <a:off x="0" y="533995"/>
            <a:ext cx="9144000" cy="9525"/>
          </a:xfrm>
          <a:prstGeom prst="rect">
            <a:avLst/>
          </a:prstGeom>
          <a:solidFill>
            <a:srgbClr val="F4A636">
              <a:alpha val="2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0" descr="preencoded.png">
            <a:extLst>
              <a:ext uri="{FF2B5EF4-FFF2-40B4-BE49-F238E27FC236}">
                <a16:creationId xmlns:a16="http://schemas.microsoft.com/office/drawing/2014/main" id="{31E727C4-8D93-F268-7A16-D23F1101BC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2900" y="191691"/>
            <a:ext cx="150465" cy="150465"/>
          </a:xfrm>
          <a:prstGeom prst="rect">
            <a:avLst/>
          </a:prstGeom>
        </p:spPr>
      </p:pic>
      <p:sp>
        <p:nvSpPr>
          <p:cNvPr id="7" name="Text 4">
            <a:extLst>
              <a:ext uri="{FF2B5EF4-FFF2-40B4-BE49-F238E27FC236}">
                <a16:creationId xmlns:a16="http://schemas.microsoft.com/office/drawing/2014/main" id="{D4B23C8A-EA53-EE56-58F9-D24681D2A423}"/>
              </a:ext>
            </a:extLst>
          </p:cNvPr>
          <p:cNvSpPr/>
          <p:nvPr/>
        </p:nvSpPr>
        <p:spPr>
          <a:xfrm>
            <a:off x="593675" y="116532"/>
            <a:ext cx="4513064" cy="300930"/>
          </a:xfrm>
          <a:prstGeom prst="rect">
            <a:avLst/>
          </a:prstGeom>
          <a:noFill/>
          <a:ln/>
        </p:spPr>
        <p:txBody>
          <a:bodyPr wrap="none" lIns="0" tIns="0" rIns="0" bIns="0" rtlCol="0" anchor="ctr"/>
          <a:lstStyle/>
          <a:p>
            <a:pPr marL="0" marR="0" lvl="0" indent="0" algn="l" defTabSz="914400" rtl="0" eaLnBrk="1" fontAlgn="auto" latinLnBrk="0" hangingPunct="1">
              <a:lnSpc>
                <a:spcPts val="2370"/>
              </a:lnSpc>
              <a:spcBef>
                <a:spcPts val="0"/>
              </a:spcBef>
              <a:spcAft>
                <a:spcPts val="0"/>
              </a:spcAft>
              <a:buClrTx/>
              <a:buSzTx/>
              <a:buFontTx/>
              <a:buNone/>
              <a:tabLst/>
              <a:defRPr/>
            </a:pPr>
            <a:r>
              <a:rPr kumimoji="0" lang="en-US" sz="1580" b="0" i="0" u="none" strike="noStrike" kern="0" cap="none" spc="32" normalizeH="0" baseline="0" noProof="0" dirty="0">
                <a:ln>
                  <a:noFill/>
                </a:ln>
                <a:solidFill>
                  <a:srgbClr val="F2EDE3"/>
                </a:solidFill>
                <a:effectLst/>
                <a:uLnTx/>
                <a:uFillTx/>
                <a:latin typeface="Calibri Light" pitchFamily="34" charset="0"/>
                <a:ea typeface="Calibri Light" pitchFamily="34" charset="-122"/>
                <a:cs typeface="Calibri Light" pitchFamily="34" charset="-120"/>
              </a:rPr>
              <a:t>⛰️ Activation Attempt — </a:t>
            </a:r>
            <a:r>
              <a:rPr kumimoji="0" lang="en-US" sz="1580" b="1" i="1" u="none" strike="noStrike" kern="0" cap="none" spc="32" normalizeH="0" baseline="0" noProof="0" dirty="0">
                <a:ln>
                  <a:noFill/>
                </a:ln>
                <a:solidFill>
                  <a:srgbClr val="F4A636"/>
                </a:solidFill>
                <a:effectLst/>
                <a:uLnTx/>
                <a:uFillTx/>
                <a:latin typeface="Calibri Light" pitchFamily="34" charset="0"/>
                <a:ea typeface="Calibri Light" pitchFamily="34" charset="-122"/>
                <a:cs typeface="Calibri Light" pitchFamily="34" charset="-120"/>
              </a:rPr>
              <a:t>Mt. </a:t>
            </a:r>
            <a:r>
              <a:rPr kumimoji="0" lang="en-US" sz="1580" b="1" i="1" u="none" strike="noStrike" kern="0" cap="none" spc="32" normalizeH="0" baseline="0" noProof="0">
                <a:ln>
                  <a:noFill/>
                </a:ln>
                <a:solidFill>
                  <a:srgbClr val="F4A636"/>
                </a:solidFill>
                <a:effectLst/>
                <a:uLnTx/>
                <a:uFillTx/>
                <a:latin typeface="Calibri Light" pitchFamily="34" charset="0"/>
                <a:ea typeface="Calibri Light" pitchFamily="34" charset="-122"/>
                <a:cs typeface="Calibri Light" pitchFamily="34" charset="-120"/>
              </a:rPr>
              <a:t>Hakkōda Ōdake </a:t>
            </a:r>
            <a:r>
              <a:rPr kumimoji="0" lang="en-US" sz="1580" b="1" i="1" u="none" strike="noStrike" kern="0" cap="none" spc="32" normalizeH="0" baseline="0" noProof="0" dirty="0">
                <a:ln>
                  <a:noFill/>
                </a:ln>
                <a:solidFill>
                  <a:srgbClr val="F4A636"/>
                </a:solidFill>
                <a:effectLst/>
                <a:uLnTx/>
                <a:uFillTx/>
                <a:latin typeface="Calibri Light" pitchFamily="34" charset="0"/>
                <a:ea typeface="Calibri Light" pitchFamily="34" charset="-122"/>
                <a:cs typeface="Calibri Light" pitchFamily="34" charset="-120"/>
              </a:rPr>
              <a:t>· </a:t>
            </a:r>
            <a:r>
              <a:rPr kumimoji="0" lang="ja-JP" altLang="en-US" sz="1580" b="1" i="1" u="none" strike="noStrike" kern="0" cap="none" spc="32" normalizeH="0" baseline="0" noProof="0">
                <a:ln>
                  <a:noFill/>
                </a:ln>
                <a:solidFill>
                  <a:srgbClr val="F4A636"/>
                </a:solidFill>
                <a:effectLst/>
                <a:uLnTx/>
                <a:uFillTx/>
                <a:latin typeface="Calibri Light" pitchFamily="34" charset="0"/>
                <a:ea typeface="Calibri Light" pitchFamily="34" charset="-122"/>
                <a:cs typeface="Calibri Light" pitchFamily="34" charset="-120"/>
              </a:rPr>
              <a:t>八甲田大岳</a:t>
            </a:r>
            <a:endParaRPr kumimoji="0" lang="ja-JP" altLang="en-US" sz="1580" b="1" i="1" u="none" strike="noStrike" kern="0" cap="none" spc="32" normalizeH="0" baseline="0" noProof="0" dirty="0">
              <a:ln>
                <a:noFill/>
              </a:ln>
              <a:solidFill>
                <a:srgbClr val="F4A636"/>
              </a:solidFill>
              <a:effectLst/>
              <a:uLnTx/>
              <a:uFillTx/>
              <a:latin typeface="Calibri Light" pitchFamily="34" charset="0"/>
              <a:ea typeface="Calibri Light" pitchFamily="34" charset="-122"/>
              <a:cs typeface="Calibri Light" pitchFamily="34" charset="-120"/>
            </a:endParaRPr>
          </a:p>
        </p:txBody>
      </p:sp>
      <p:sp>
        <p:nvSpPr>
          <p:cNvPr id="8" name="Text 5">
            <a:extLst>
              <a:ext uri="{FF2B5EF4-FFF2-40B4-BE49-F238E27FC236}">
                <a16:creationId xmlns:a16="http://schemas.microsoft.com/office/drawing/2014/main" id="{B31BECFF-B32C-B572-5FFF-591CF5A1D27D}"/>
              </a:ext>
            </a:extLst>
          </p:cNvPr>
          <p:cNvSpPr/>
          <p:nvPr/>
        </p:nvSpPr>
        <p:spPr>
          <a:xfrm>
            <a:off x="7270379" y="163562"/>
            <a:ext cx="1551000" cy="206871"/>
          </a:xfrm>
          <a:prstGeom prst="roundRect">
            <a:avLst>
              <a:gd name="adj" fmla="val 69372"/>
            </a:avLst>
          </a:prstGeom>
          <a:solidFill>
            <a:srgbClr val="F4A636">
              <a:alpha val="15000"/>
            </a:srgbClr>
          </a:solidFill>
          <a:ln w="9525">
            <a:solidFill>
              <a:srgbClr val="F4A636">
                <a:alpha val="30000"/>
              </a:srgbClr>
            </a:solidFill>
          </a:ln>
        </p:spPr>
        <p:txBody>
          <a:bodyPr wrap="none" lIns="100330" tIns="29210" rIns="100330" bIns="2921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0" u="none" strike="noStrike" kern="0" cap="none" spc="54" normalizeH="0" baseline="0" noProof="0" dirty="0">
                <a:ln>
                  <a:noFill/>
                </a:ln>
                <a:solidFill>
                  <a:srgbClr val="F4A636"/>
                </a:solidFill>
                <a:effectLst/>
                <a:uLnTx/>
                <a:uFillTx/>
                <a:latin typeface="Calibri" pitchFamily="34" charset="0"/>
                <a:ea typeface="Calibri" pitchFamily="34" charset="-122"/>
                <a:cs typeface="Calibri" pitchFamily="34" charset="-120"/>
              </a:rPr>
              <a:t>SOTA </a:t>
            </a:r>
            <a:r>
              <a:rPr kumimoji="0" lang="en-US" sz="680" b="0" i="0" u="none" strike="noStrike" kern="0" cap="none" spc="54" normalizeH="0" baseline="0" noProof="0">
                <a:ln>
                  <a:noFill/>
                </a:ln>
                <a:solidFill>
                  <a:srgbClr val="F4A636"/>
                </a:solidFill>
                <a:effectLst/>
                <a:uLnTx/>
                <a:uFillTx/>
                <a:latin typeface="Calibri" pitchFamily="34" charset="0"/>
                <a:ea typeface="Calibri" pitchFamily="34" charset="-122"/>
                <a:cs typeface="Calibri" pitchFamily="34" charset="-120"/>
              </a:rPr>
              <a:t>+ POTA </a:t>
            </a:r>
            <a:r>
              <a:rPr kumimoji="0" lang="en-US" sz="680" b="0" i="0" u="none" strike="noStrike" kern="0" cap="none" spc="54" normalizeH="0" baseline="0" noProof="0" dirty="0">
                <a:ln>
                  <a:noFill/>
                </a:ln>
                <a:solidFill>
                  <a:srgbClr val="F4A636"/>
                </a:solidFill>
                <a:effectLst/>
                <a:uLnTx/>
                <a:uFillTx/>
                <a:latin typeface="Calibri" pitchFamily="34" charset="0"/>
                <a:ea typeface="Calibri" pitchFamily="34" charset="-122"/>
                <a:cs typeface="Calibri" pitchFamily="34" charset="-120"/>
              </a:rPr>
              <a:t>FIELD LOG</a:t>
            </a:r>
            <a:endParaRPr kumimoji="0" lang="en-US"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a:extLst>
              <a:ext uri="{FF2B5EF4-FFF2-40B4-BE49-F238E27FC236}">
                <a16:creationId xmlns:a16="http://schemas.microsoft.com/office/drawing/2014/main" id="{00CF9CAF-C8E4-4A0F-38C5-D63A1CE04E66}"/>
              </a:ext>
            </a:extLst>
          </p:cNvPr>
          <p:cNvSpPr/>
          <p:nvPr/>
        </p:nvSpPr>
        <p:spPr>
          <a:xfrm>
            <a:off x="418207" y="820000"/>
            <a:ext cx="3714750" cy="527447"/>
          </a:xfrm>
          <a:prstGeom prst="roundRect">
            <a:avLst>
              <a:gd name="adj" fmla="val 10835"/>
            </a:avLst>
          </a:prstGeom>
          <a:solidFill>
            <a:srgbClr val="1E3A2E"/>
          </a:solidFill>
          <a:ln w="9525">
            <a:solidFill>
              <a:srgbClr val="7AAD94">
                <a:alpha val="15000"/>
              </a:srgbClr>
            </a:soli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7">
            <a:extLst>
              <a:ext uri="{FF2B5EF4-FFF2-40B4-BE49-F238E27FC236}">
                <a16:creationId xmlns:a16="http://schemas.microsoft.com/office/drawing/2014/main" id="{A3E6E937-18FC-FC2B-1416-6B23C14CFDDF}"/>
              </a:ext>
            </a:extLst>
          </p:cNvPr>
          <p:cNvSpPr/>
          <p:nvPr/>
        </p:nvSpPr>
        <p:spPr>
          <a:xfrm>
            <a:off x="3901373" y="780114"/>
            <a:ext cx="152564" cy="106710"/>
          </a:xfrm>
          <a:prstGeom prst="roundRect">
            <a:avLst>
              <a:gd name="adj" fmla="val 20232"/>
            </a:avLst>
          </a:prstGeom>
          <a:solidFill>
            <a:srgbClr val="1E3A2E"/>
          </a:solid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 b="0" i="0" u="none" strike="noStrike" kern="1200" cap="none" spc="0" normalizeH="0" baseline="0" noProof="0" dirty="0">
                <a:ln>
                  <a:noFill/>
                </a:ln>
                <a:solidFill>
                  <a:srgbClr val="7AAD94"/>
                </a:solidFill>
                <a:effectLst/>
                <a:uLnTx/>
                <a:uFillTx/>
                <a:latin typeface="Consolas" pitchFamily="34" charset="0"/>
                <a:ea typeface="Consolas" pitchFamily="34" charset="-122"/>
                <a:cs typeface="Consolas" pitchFamily="34" charset="-120"/>
              </a:rPr>
              <a:t>01</a:t>
            </a:r>
            <a:endParaRPr kumimoji="0" lang="en-US" sz="5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8">
            <a:extLst>
              <a:ext uri="{FF2B5EF4-FFF2-40B4-BE49-F238E27FC236}">
                <a16:creationId xmlns:a16="http://schemas.microsoft.com/office/drawing/2014/main" id="{32E592E8-B3D1-F9E8-6E19-1D2540C8EE9F}"/>
              </a:ext>
            </a:extLst>
          </p:cNvPr>
          <p:cNvSpPr/>
          <p:nvPr/>
        </p:nvSpPr>
        <p:spPr>
          <a:xfrm>
            <a:off x="514052" y="94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age 1" descr="preencoded.png">
            <a:extLst>
              <a:ext uri="{FF2B5EF4-FFF2-40B4-BE49-F238E27FC236}">
                <a16:creationId xmlns:a16="http://schemas.microsoft.com/office/drawing/2014/main" id="{546393D4-5429-1531-382F-2872FAACCBF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3564" y="1017355"/>
            <a:ext cx="132588" cy="132588"/>
          </a:xfrm>
          <a:prstGeom prst="rect">
            <a:avLst/>
          </a:prstGeom>
        </p:spPr>
      </p:pic>
      <p:sp>
        <p:nvSpPr>
          <p:cNvPr id="13" name="Text 9">
            <a:extLst>
              <a:ext uri="{FF2B5EF4-FFF2-40B4-BE49-F238E27FC236}">
                <a16:creationId xmlns:a16="http://schemas.microsoft.com/office/drawing/2014/main" id="{A1021F21-7205-C291-3A64-BA350580B84C}"/>
              </a:ext>
            </a:extLst>
          </p:cNvPr>
          <p:cNvSpPr/>
          <p:nvPr/>
        </p:nvSpPr>
        <p:spPr>
          <a:xfrm>
            <a:off x="867567" y="903790"/>
            <a:ext cx="1560673" cy="1135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 b="1" i="0" u="none" strike="noStrike" kern="1200" cap="none" spc="0" normalizeH="0" baseline="0" noProof="0">
                <a:ln>
                  <a:noFill/>
                </a:ln>
                <a:solidFill>
                  <a:srgbClr val="F4A636"/>
                </a:solidFill>
                <a:effectLst/>
                <a:uLnTx/>
                <a:uFillTx/>
                <a:latin typeface="Consolas" pitchFamily="34" charset="0"/>
                <a:ea typeface="Consolas" pitchFamily="34" charset="-122"/>
                <a:cs typeface="Consolas" pitchFamily="34" charset="-120"/>
              </a:rPr>
              <a:t>09:00 </a:t>
            </a:r>
            <a:r>
              <a:rPr kumimoji="0" lang="en-US" sz="680" b="1" i="0" u="none" strike="noStrike" kern="1200" cap="none" spc="0" normalizeH="0" baseline="0" noProof="0" dirty="0">
                <a:ln>
                  <a:noFill/>
                </a:ln>
                <a:solidFill>
                  <a:srgbClr val="F4A636"/>
                </a:solidFill>
                <a:effectLst/>
                <a:uLnTx/>
                <a:uFillTx/>
                <a:latin typeface="Consolas" pitchFamily="34" charset="0"/>
                <a:ea typeface="Consolas" pitchFamily="34" charset="-122"/>
                <a:cs typeface="Consolas" pitchFamily="34" charset="-120"/>
              </a:rPr>
              <a:t>Local</a:t>
            </a:r>
            <a:endParaRPr kumimoji="0" lang="en-US"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0">
            <a:extLst>
              <a:ext uri="{FF2B5EF4-FFF2-40B4-BE49-F238E27FC236}">
                <a16:creationId xmlns:a16="http://schemas.microsoft.com/office/drawing/2014/main" id="{612E22FC-D5DF-D9E1-083B-2C7ABBC7CE17}"/>
              </a:ext>
            </a:extLst>
          </p:cNvPr>
          <p:cNvSpPr/>
          <p:nvPr/>
        </p:nvSpPr>
        <p:spPr>
          <a:xfrm>
            <a:off x="872133" y="1006631"/>
            <a:ext cx="45660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1">
            <a:extLst>
              <a:ext uri="{FF2B5EF4-FFF2-40B4-BE49-F238E27FC236}">
                <a16:creationId xmlns:a16="http://schemas.microsoft.com/office/drawing/2014/main" id="{269D39B0-7C29-0672-4C9B-64EA4F91D73A}"/>
              </a:ext>
            </a:extLst>
          </p:cNvPr>
          <p:cNvSpPr/>
          <p:nvPr/>
        </p:nvSpPr>
        <p:spPr>
          <a:xfrm>
            <a:off x="872133" y="1037587"/>
            <a:ext cx="3466088" cy="120700"/>
          </a:xfrm>
          <a:prstGeom prst="rect">
            <a:avLst/>
          </a:prstGeom>
          <a:noFill/>
          <a:ln/>
        </p:spPr>
        <p:txBody>
          <a:bodyPr wrap="none" lIns="0" tIns="0" rIns="0" bIns="0" rtlCol="0" anchor="t"/>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760" b="1" i="0" u="none" strike="noStrike" kern="1200" cap="none" spc="0" normalizeH="0" baseline="0" noProof="0">
                <a:ln>
                  <a:noFill/>
                </a:ln>
                <a:solidFill>
                  <a:srgbClr val="F2EDE3"/>
                </a:solidFill>
                <a:effectLst/>
                <a:uLnTx/>
                <a:uFillTx/>
                <a:latin typeface="Calibri" pitchFamily="34" charset="0"/>
                <a:ea typeface="Calibri" pitchFamily="34" charset="-122"/>
                <a:cs typeface="Calibri" pitchFamily="34" charset="-120"/>
              </a:rPr>
              <a:t>Arrived at Ropeway Base</a:t>
            </a:r>
            <a:endParaRPr kumimoji="0" lang="en-US" sz="7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4">
            <a:extLst>
              <a:ext uri="{FF2B5EF4-FFF2-40B4-BE49-F238E27FC236}">
                <a16:creationId xmlns:a16="http://schemas.microsoft.com/office/drawing/2014/main" id="{A83D2CDC-EADF-4695-FA09-693D3D8C2D5E}"/>
              </a:ext>
            </a:extLst>
          </p:cNvPr>
          <p:cNvSpPr/>
          <p:nvPr/>
        </p:nvSpPr>
        <p:spPr>
          <a:xfrm>
            <a:off x="938565" y="1165877"/>
            <a:ext cx="425509" cy="1123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Start of the traverse toward Ōdake</a:t>
            </a:r>
            <a:endParaRPr kumimoji="0" lang="en-US" sz="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5">
            <a:extLst>
              <a:ext uri="{FF2B5EF4-FFF2-40B4-BE49-F238E27FC236}">
                <a16:creationId xmlns:a16="http://schemas.microsoft.com/office/drawing/2014/main" id="{B20D272D-5867-6298-36CF-E79B728A5624}"/>
              </a:ext>
            </a:extLst>
          </p:cNvPr>
          <p:cNvSpPr/>
          <p:nvPr/>
        </p:nvSpPr>
        <p:spPr>
          <a:xfrm>
            <a:off x="942737" y="1268717"/>
            <a:ext cx="41716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6">
            <a:extLst>
              <a:ext uri="{FF2B5EF4-FFF2-40B4-BE49-F238E27FC236}">
                <a16:creationId xmlns:a16="http://schemas.microsoft.com/office/drawing/2014/main" id="{7C343F0B-B4BB-3C31-5697-5B09E9F2E733}"/>
              </a:ext>
            </a:extLst>
          </p:cNvPr>
          <p:cNvSpPr/>
          <p:nvPr/>
        </p:nvSpPr>
        <p:spPr>
          <a:xfrm>
            <a:off x="5010894" y="2150000"/>
            <a:ext cx="3714750" cy="571574"/>
          </a:xfrm>
          <a:prstGeom prst="roundRect">
            <a:avLst>
              <a:gd name="adj" fmla="val 10835"/>
            </a:avLst>
          </a:prstGeom>
          <a:solidFill>
            <a:srgbClr val="1E3A2E"/>
          </a:solidFill>
          <a:ln w="9525">
            <a:solidFill>
              <a:srgbClr val="7AAD94">
                <a:alpha val="15000"/>
              </a:srgbClr>
            </a:soli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7">
            <a:extLst>
              <a:ext uri="{FF2B5EF4-FFF2-40B4-BE49-F238E27FC236}">
                <a16:creationId xmlns:a16="http://schemas.microsoft.com/office/drawing/2014/main" id="{0B1FEF67-D7EC-55FC-8A8A-00546B8CE895}"/>
              </a:ext>
            </a:extLst>
          </p:cNvPr>
          <p:cNvSpPr/>
          <p:nvPr/>
        </p:nvSpPr>
        <p:spPr>
          <a:xfrm>
            <a:off x="8494060" y="2110114"/>
            <a:ext cx="152564" cy="106710"/>
          </a:xfrm>
          <a:prstGeom prst="roundRect">
            <a:avLst>
              <a:gd name="adj" fmla="val 20232"/>
            </a:avLst>
          </a:prstGeom>
          <a:solidFill>
            <a:srgbClr val="1E3A2E"/>
          </a:solid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 b="0" i="0" u="none" strike="noStrike" kern="1200" cap="none" spc="0" normalizeH="0" baseline="0" noProof="0" dirty="0">
                <a:ln>
                  <a:noFill/>
                </a:ln>
                <a:solidFill>
                  <a:srgbClr val="7AAD94"/>
                </a:solidFill>
                <a:effectLst/>
                <a:uLnTx/>
                <a:uFillTx/>
                <a:latin typeface="Consolas" pitchFamily="34" charset="0"/>
                <a:ea typeface="Consolas" pitchFamily="34" charset="-122"/>
                <a:cs typeface="Consolas" pitchFamily="34" charset="-120"/>
              </a:rPr>
              <a:t>02</a:t>
            </a:r>
            <a:endParaRPr kumimoji="0" lang="en-US" sz="5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18">
            <a:extLst>
              <a:ext uri="{FF2B5EF4-FFF2-40B4-BE49-F238E27FC236}">
                <a16:creationId xmlns:a16="http://schemas.microsoft.com/office/drawing/2014/main" id="{DC976241-930B-E31D-ACC2-CE5F2B2EDBDE}"/>
              </a:ext>
            </a:extLst>
          </p:cNvPr>
          <p:cNvSpPr/>
          <p:nvPr/>
        </p:nvSpPr>
        <p:spPr>
          <a:xfrm>
            <a:off x="5106739" y="227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Image 2" descr="Car outline">
            <a:extLst>
              <a:ext uri="{FF2B5EF4-FFF2-40B4-BE49-F238E27FC236}">
                <a16:creationId xmlns:a16="http://schemas.microsoft.com/office/drawing/2014/main" id="{F49AE6DD-9EF2-D822-69A3-B18583CC0EB7}"/>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176251" y="2347355"/>
            <a:ext cx="132588" cy="132588"/>
          </a:xfrm>
          <a:prstGeom prst="rect">
            <a:avLst/>
          </a:prstGeom>
        </p:spPr>
      </p:pic>
      <p:sp>
        <p:nvSpPr>
          <p:cNvPr id="24" name="Text 19">
            <a:extLst>
              <a:ext uri="{FF2B5EF4-FFF2-40B4-BE49-F238E27FC236}">
                <a16:creationId xmlns:a16="http://schemas.microsoft.com/office/drawing/2014/main" id="{DEBFD741-3A64-454C-EFED-EABB2AA39202}"/>
              </a:ext>
            </a:extLst>
          </p:cNvPr>
          <p:cNvSpPr/>
          <p:nvPr/>
        </p:nvSpPr>
        <p:spPr>
          <a:xfrm>
            <a:off x="5460254" y="2233790"/>
            <a:ext cx="465737" cy="1123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 b="1" i="0" u="none" strike="noStrike" kern="1200" cap="none" spc="0" normalizeH="0" baseline="0" noProof="0">
                <a:ln>
                  <a:noFill/>
                </a:ln>
                <a:solidFill>
                  <a:srgbClr val="F4A636"/>
                </a:solidFill>
                <a:effectLst/>
                <a:uLnTx/>
                <a:uFillTx/>
                <a:latin typeface="Consolas" pitchFamily="34" charset="0"/>
                <a:ea typeface="Consolas" pitchFamily="34" charset="-122"/>
                <a:cs typeface="Consolas" pitchFamily="34" charset="-120"/>
              </a:rPr>
              <a:t>12:00</a:t>
            </a:r>
            <a:endParaRPr kumimoji="0" lang="en-US"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20">
            <a:extLst>
              <a:ext uri="{FF2B5EF4-FFF2-40B4-BE49-F238E27FC236}">
                <a16:creationId xmlns:a16="http://schemas.microsoft.com/office/drawing/2014/main" id="{3884B51E-677F-D75A-BB01-41F69072993A}"/>
              </a:ext>
            </a:extLst>
          </p:cNvPr>
          <p:cNvSpPr/>
          <p:nvPr/>
        </p:nvSpPr>
        <p:spPr>
          <a:xfrm>
            <a:off x="5464820" y="2355681"/>
            <a:ext cx="45660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1">
            <a:extLst>
              <a:ext uri="{FF2B5EF4-FFF2-40B4-BE49-F238E27FC236}">
                <a16:creationId xmlns:a16="http://schemas.microsoft.com/office/drawing/2014/main" id="{5A808B20-AA76-B67A-9FB2-70BA6956AEB1}"/>
              </a:ext>
            </a:extLst>
          </p:cNvPr>
          <p:cNvSpPr/>
          <p:nvPr/>
        </p:nvSpPr>
        <p:spPr>
          <a:xfrm>
            <a:off x="5464820" y="2367587"/>
            <a:ext cx="3466088" cy="120700"/>
          </a:xfrm>
          <a:prstGeom prst="rect">
            <a:avLst/>
          </a:prstGeom>
          <a:noFill/>
          <a:ln/>
        </p:spPr>
        <p:txBody>
          <a:bodyPr wrap="none" lIns="0" tIns="0" rIns="0" bIns="0" rtlCol="0" anchor="t"/>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760" b="1" i="0" u="none" strike="noStrike" kern="1200" cap="none" spc="0" normalizeH="0" baseline="0" noProof="0">
                <a:ln>
                  <a:noFill/>
                </a:ln>
                <a:solidFill>
                  <a:srgbClr val="F2EDE3"/>
                </a:solidFill>
                <a:effectLst/>
                <a:uLnTx/>
                <a:uFillTx/>
                <a:latin typeface="Calibri" pitchFamily="34" charset="0"/>
                <a:ea typeface="Calibri" pitchFamily="34" charset="-122"/>
                <a:cs typeface="Calibri" pitchFamily="34" charset="-120"/>
              </a:rPr>
              <a:t>Crossed Two Summits</a:t>
            </a:r>
            <a:endParaRPr kumimoji="0" lang="en-US" sz="7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 22">
            <a:extLst>
              <a:ext uri="{FF2B5EF4-FFF2-40B4-BE49-F238E27FC236}">
                <a16:creationId xmlns:a16="http://schemas.microsoft.com/office/drawing/2014/main" id="{AFB56F94-193B-D9A6-8C72-DACC77B46773}"/>
              </a:ext>
            </a:extLst>
          </p:cNvPr>
          <p:cNvSpPr/>
          <p:nvPr/>
        </p:nvSpPr>
        <p:spPr>
          <a:xfrm>
            <a:off x="5464820" y="2495877"/>
            <a:ext cx="1377940" cy="150175"/>
          </a:xfrm>
          <a:prstGeom prst="rect">
            <a:avLst/>
          </a:prstGeom>
          <a:noFill/>
          <a:ln/>
        </p:spPr>
        <p:txBody>
          <a:bodyPr wrap="none" lIns="0" tIns="0" rIns="0" bIns="0" rtlCol="0" anchor="ctr"/>
          <a:lstStyle/>
          <a:p>
            <a:pPr marL="0" marR="0" lvl="0" indent="0" algn="l" defTabSz="914400" rtl="0" eaLnBrk="1" fontAlgn="auto" latinLnBrk="0" hangingPunct="1">
              <a:lnSpc>
                <a:spcPts val="845"/>
              </a:lnSpc>
              <a:spcBef>
                <a:spcPts val="0"/>
              </a:spcBef>
              <a:spcAft>
                <a:spcPts val="0"/>
              </a:spcAft>
              <a:buClrTx/>
              <a:buSzTx/>
              <a:buFontTx/>
              <a:buNone/>
              <a:tabLst/>
              <a:defRPr/>
            </a:pP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Crossed two summits and reached a view of </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the </a:t>
            </a: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third and final </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summit.</a:t>
            </a:r>
          </a:p>
          <a:p>
            <a:pPr marL="0" marR="0" lvl="0" indent="0" algn="l" defTabSz="914400" rtl="0" eaLnBrk="1" fontAlgn="auto" latinLnBrk="0" hangingPunct="1">
              <a:lnSpc>
                <a:spcPts val="845"/>
              </a:lnSpc>
              <a:spcBef>
                <a:spcPts val="0"/>
              </a:spcBef>
              <a:spcAft>
                <a:spcPts val="0"/>
              </a:spcAft>
              <a:buClrTx/>
              <a:buSzTx/>
              <a:buFontTx/>
              <a:buNone/>
              <a:tabLst/>
              <a:defRPr/>
            </a:pP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Trail to </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the </a:t>
            </a: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third </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summit</a:t>
            </a: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 was still covered in ice — did not attempt and hiked back.</a:t>
            </a:r>
            <a:endParaRPr kumimoji="0" lang="en-US" sz="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 23">
            <a:extLst>
              <a:ext uri="{FF2B5EF4-FFF2-40B4-BE49-F238E27FC236}">
                <a16:creationId xmlns:a16="http://schemas.microsoft.com/office/drawing/2014/main" id="{133FF6B8-51D7-7601-CA76-A00A90351F0A}"/>
              </a:ext>
            </a:extLst>
          </p:cNvPr>
          <p:cNvSpPr/>
          <p:nvPr/>
        </p:nvSpPr>
        <p:spPr>
          <a:xfrm>
            <a:off x="418207" y="3480000"/>
            <a:ext cx="3714750" cy="527447"/>
          </a:xfrm>
          <a:prstGeom prst="roundRect">
            <a:avLst>
              <a:gd name="adj" fmla="val 10835"/>
            </a:avLst>
          </a:prstGeom>
          <a:solidFill>
            <a:srgbClr val="1E3A2E"/>
          </a:solidFill>
          <a:ln w="9525">
            <a:solidFill>
              <a:srgbClr val="7AAD94">
                <a:alpha val="15000"/>
              </a:srgbClr>
            </a:soli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4">
            <a:extLst>
              <a:ext uri="{FF2B5EF4-FFF2-40B4-BE49-F238E27FC236}">
                <a16:creationId xmlns:a16="http://schemas.microsoft.com/office/drawing/2014/main" id="{A2F86A88-4F15-A8A2-2D4D-8007B82C2DAA}"/>
              </a:ext>
            </a:extLst>
          </p:cNvPr>
          <p:cNvSpPr/>
          <p:nvPr/>
        </p:nvSpPr>
        <p:spPr>
          <a:xfrm>
            <a:off x="3901373" y="3440114"/>
            <a:ext cx="152564" cy="106710"/>
          </a:xfrm>
          <a:prstGeom prst="roundRect">
            <a:avLst>
              <a:gd name="adj" fmla="val 20232"/>
            </a:avLst>
          </a:prstGeom>
          <a:solidFill>
            <a:srgbClr val="1E3A2E"/>
          </a:solid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 b="0" i="0" u="none" strike="noStrike" kern="1200" cap="none" spc="0" normalizeH="0" baseline="0" noProof="0" dirty="0">
                <a:ln>
                  <a:noFill/>
                </a:ln>
                <a:solidFill>
                  <a:srgbClr val="7AAD94"/>
                </a:solidFill>
                <a:effectLst/>
                <a:uLnTx/>
                <a:uFillTx/>
                <a:latin typeface="Consolas" pitchFamily="34" charset="0"/>
                <a:ea typeface="Consolas" pitchFamily="34" charset="-122"/>
                <a:cs typeface="Consolas" pitchFamily="34" charset="-120"/>
              </a:rPr>
              <a:t>03</a:t>
            </a:r>
            <a:endParaRPr kumimoji="0" lang="en-US" sz="5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 25">
            <a:extLst>
              <a:ext uri="{FF2B5EF4-FFF2-40B4-BE49-F238E27FC236}">
                <a16:creationId xmlns:a16="http://schemas.microsoft.com/office/drawing/2014/main" id="{4F7D9CE0-43D9-6A41-8143-FBAFF790441F}"/>
              </a:ext>
            </a:extLst>
          </p:cNvPr>
          <p:cNvSpPr/>
          <p:nvPr/>
        </p:nvSpPr>
        <p:spPr>
          <a:xfrm>
            <a:off x="514052" y="360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 name="Image 3" descr="preencoded.png">
            <a:extLst>
              <a:ext uri="{FF2B5EF4-FFF2-40B4-BE49-F238E27FC236}">
                <a16:creationId xmlns:a16="http://schemas.microsoft.com/office/drawing/2014/main" id="{DAD9C3E0-04CE-BF91-9352-E0A8FFC0A3F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3564" y="3677355"/>
            <a:ext cx="132588" cy="132588"/>
          </a:xfrm>
          <a:prstGeom prst="rect">
            <a:avLst/>
          </a:prstGeom>
        </p:spPr>
      </p:pic>
      <p:sp>
        <p:nvSpPr>
          <p:cNvPr id="32" name="Text 26">
            <a:extLst>
              <a:ext uri="{FF2B5EF4-FFF2-40B4-BE49-F238E27FC236}">
                <a16:creationId xmlns:a16="http://schemas.microsoft.com/office/drawing/2014/main" id="{1DBAB9C5-D49F-A6CD-2B63-A33B4B9BD152}"/>
              </a:ext>
            </a:extLst>
          </p:cNvPr>
          <p:cNvSpPr/>
          <p:nvPr/>
        </p:nvSpPr>
        <p:spPr>
          <a:xfrm>
            <a:off x="867567" y="3563791"/>
            <a:ext cx="465737" cy="1123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 b="1" i="0" u="none" strike="noStrike" kern="1200" cap="none" spc="0" normalizeH="0" baseline="0" noProof="0">
                <a:ln>
                  <a:noFill/>
                </a:ln>
                <a:solidFill>
                  <a:srgbClr val="F4A636"/>
                </a:solidFill>
                <a:effectLst/>
                <a:uLnTx/>
                <a:uFillTx/>
                <a:latin typeface="Consolas" pitchFamily="34" charset="0"/>
                <a:ea typeface="Consolas" pitchFamily="34" charset="-122"/>
                <a:cs typeface="Consolas" pitchFamily="34" charset="-120"/>
              </a:rPr>
              <a:t>15:30</a:t>
            </a:r>
            <a:endParaRPr kumimoji="0" lang="en-US"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 27">
            <a:extLst>
              <a:ext uri="{FF2B5EF4-FFF2-40B4-BE49-F238E27FC236}">
                <a16:creationId xmlns:a16="http://schemas.microsoft.com/office/drawing/2014/main" id="{32D5EC85-B7D0-5045-62E1-1F29F8509BAE}"/>
              </a:ext>
            </a:extLst>
          </p:cNvPr>
          <p:cNvSpPr/>
          <p:nvPr/>
        </p:nvSpPr>
        <p:spPr>
          <a:xfrm>
            <a:off x="872133" y="3666631"/>
            <a:ext cx="45660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 28">
            <a:extLst>
              <a:ext uri="{FF2B5EF4-FFF2-40B4-BE49-F238E27FC236}">
                <a16:creationId xmlns:a16="http://schemas.microsoft.com/office/drawing/2014/main" id="{7D8CEE88-8544-7CC2-5A8F-57F62E3B5908}"/>
              </a:ext>
            </a:extLst>
          </p:cNvPr>
          <p:cNvSpPr/>
          <p:nvPr/>
        </p:nvSpPr>
        <p:spPr>
          <a:xfrm>
            <a:off x="872133" y="3697587"/>
            <a:ext cx="3466088" cy="120700"/>
          </a:xfrm>
          <a:prstGeom prst="rect">
            <a:avLst/>
          </a:prstGeom>
          <a:noFill/>
          <a:ln/>
        </p:spPr>
        <p:txBody>
          <a:bodyPr wrap="none" lIns="0" tIns="0" rIns="0" bIns="0" rtlCol="0" anchor="t"/>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760" b="1" i="0" u="none" strike="noStrike" kern="1200" cap="none" spc="0" normalizeH="0" baseline="0" noProof="0">
                <a:ln>
                  <a:noFill/>
                </a:ln>
                <a:solidFill>
                  <a:srgbClr val="F2EDE3"/>
                </a:solidFill>
                <a:effectLst/>
                <a:uLnTx/>
                <a:uFillTx/>
                <a:latin typeface="Calibri" pitchFamily="34" charset="0"/>
                <a:ea typeface="Calibri" pitchFamily="34" charset="-122"/>
                <a:cs typeface="Calibri" pitchFamily="34" charset="-120"/>
              </a:rPr>
              <a:t>Returned to Parking Lot</a:t>
            </a:r>
            <a:endParaRPr kumimoji="0" lang="en-US" sz="7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29">
            <a:extLst>
              <a:ext uri="{FF2B5EF4-FFF2-40B4-BE49-F238E27FC236}">
                <a16:creationId xmlns:a16="http://schemas.microsoft.com/office/drawing/2014/main" id="{A5A59291-2959-CEF7-8786-B84ED4901A56}"/>
              </a:ext>
            </a:extLst>
          </p:cNvPr>
          <p:cNvSpPr/>
          <p:nvPr/>
        </p:nvSpPr>
        <p:spPr>
          <a:xfrm>
            <a:off x="872133" y="3825877"/>
            <a:ext cx="3466088" cy="107305"/>
          </a:xfrm>
          <a:prstGeom prst="rect">
            <a:avLst/>
          </a:prstGeom>
          <a:noFill/>
          <a:ln/>
        </p:spPr>
        <p:txBody>
          <a:bodyPr wrap="none" lIns="0" tIns="0" rIns="0" bIns="0" rtlCol="0" anchor="ctr"/>
          <a:lstStyle/>
          <a:p>
            <a:pPr marL="0" marR="0" lvl="0" indent="0" algn="l" defTabSz="914400" rtl="0" eaLnBrk="1" fontAlgn="auto" latinLnBrk="0" hangingPunct="1">
              <a:lnSpc>
                <a:spcPts val="845"/>
              </a:lnSpc>
              <a:spcBef>
                <a:spcPts val="0"/>
              </a:spcBef>
              <a:spcAft>
                <a:spcPts val="0"/>
              </a:spcAft>
              <a:buClrTx/>
              <a:buSzTx/>
              <a:buFontTx/>
              <a:buNone/>
              <a:tabLst/>
              <a:defRPr/>
            </a:pP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Hiked back down </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and </a:t>
            </a: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returned </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to the parking lot. </a:t>
            </a: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SOTA and POTA activations not completed.</a:t>
            </a:r>
            <a:endParaRPr kumimoji="0" lang="en-US" sz="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 51">
            <a:extLst>
              <a:ext uri="{FF2B5EF4-FFF2-40B4-BE49-F238E27FC236}">
                <a16:creationId xmlns:a16="http://schemas.microsoft.com/office/drawing/2014/main" id="{B20A1E5A-6A8E-E9C6-37D3-31F9E079AD75}"/>
              </a:ext>
            </a:extLst>
          </p:cNvPr>
          <p:cNvSpPr/>
          <p:nvPr/>
        </p:nvSpPr>
        <p:spPr>
          <a:xfrm>
            <a:off x="2636044" y="5028605"/>
            <a:ext cx="29170" cy="29170"/>
          </a:xfrm>
          <a:prstGeom prst="ellipse">
            <a:avLst/>
          </a:prstGeom>
          <a:solidFill>
            <a:srgbClr val="F4A636">
              <a:alpha val="3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 52">
            <a:extLst>
              <a:ext uri="{FF2B5EF4-FFF2-40B4-BE49-F238E27FC236}">
                <a16:creationId xmlns:a16="http://schemas.microsoft.com/office/drawing/2014/main" id="{2B77F785-8C07-E463-772A-BA4332C19FC6}"/>
              </a:ext>
            </a:extLst>
          </p:cNvPr>
          <p:cNvSpPr/>
          <p:nvPr/>
        </p:nvSpPr>
        <p:spPr>
          <a:xfrm>
            <a:off x="2708374" y="4984105"/>
            <a:ext cx="4099813" cy="118021"/>
          </a:xfrm>
          <a:prstGeom prst="rect">
            <a:avLst/>
          </a:prstGeom>
          <a:noFill/>
          <a:ln/>
        </p:spPr>
        <p:txBody>
          <a:bodyPr wrap="none" lIns="0" tIns="0" rIns="0" bIns="0" rtlCol="0" anchor="ctr"/>
          <a:lstStyle/>
          <a:p>
            <a:pPr marL="0" marR="0" lvl="0" indent="0" algn="l" defTabSz="914400" rtl="0" eaLnBrk="1" fontAlgn="auto" latinLnBrk="0" hangingPunct="1">
              <a:lnSpc>
                <a:spcPts val="930"/>
              </a:lnSpc>
              <a:spcBef>
                <a:spcPts val="0"/>
              </a:spcBef>
              <a:spcAft>
                <a:spcPts val="0"/>
              </a:spcAft>
              <a:buClrTx/>
              <a:buSzTx/>
              <a:buFontTx/>
              <a:buNone/>
              <a:tabLst/>
              <a:defRPr/>
            </a:pPr>
            <a:r>
              <a:rPr kumimoji="0" lang="en-US" sz="620" b="0" i="1" u="none" strike="noStrike" kern="1200" cap="none" spc="0" normalizeH="0" baseline="0" noProof="0" dirty="0">
                <a:ln>
                  <a:noFill/>
                </a:ln>
                <a:solidFill>
                  <a:srgbClr val="7AAD94">
                    <a:alpha val="60000"/>
                  </a:srgbClr>
                </a:solidFill>
                <a:effectLst/>
                <a:uLnTx/>
                <a:uFillTx/>
                <a:latin typeface="Calibri" pitchFamily="34" charset="0"/>
                <a:ea typeface="Calibri" pitchFamily="34" charset="-122"/>
                <a:cs typeface="Calibri" pitchFamily="34" charset="-120"/>
              </a:rPr>
              <a:t>SOTA and POTA attempts were unsuccessful</a:t>
            </a:r>
            <a:endParaRPr kumimoji="0" lang="en-US" sz="6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 53">
            <a:extLst>
              <a:ext uri="{FF2B5EF4-FFF2-40B4-BE49-F238E27FC236}">
                <a16:creationId xmlns:a16="http://schemas.microsoft.com/office/drawing/2014/main" id="{3C42F84C-B145-D05E-44F2-597858618C55}"/>
              </a:ext>
            </a:extLst>
          </p:cNvPr>
          <p:cNvSpPr/>
          <p:nvPr/>
        </p:nvSpPr>
        <p:spPr>
          <a:xfrm>
            <a:off x="6478637" y="5028605"/>
            <a:ext cx="29170" cy="29170"/>
          </a:xfrm>
          <a:prstGeom prst="ellipse">
            <a:avLst/>
          </a:prstGeom>
          <a:solidFill>
            <a:srgbClr val="F4A636">
              <a:alpha val="3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 54">
            <a:extLst>
              <a:ext uri="{FF2B5EF4-FFF2-40B4-BE49-F238E27FC236}">
                <a16:creationId xmlns:a16="http://schemas.microsoft.com/office/drawing/2014/main" id="{0AEEAF13-995F-9206-C7E6-F3C97C093075}"/>
              </a:ext>
            </a:extLst>
          </p:cNvPr>
          <p:cNvSpPr/>
          <p:nvPr/>
        </p:nvSpPr>
        <p:spPr>
          <a:xfrm>
            <a:off x="4165256" y="1079929"/>
            <a:ext cx="143470" cy="7590"/>
          </a:xfrm>
          <a:prstGeom prst="rect">
            <a:avLst/>
          </a:prstGeom>
          <a:solidFill>
            <a:srgbClr val="F4A636">
              <a:alpha val="3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Text 55">
            <a:extLst>
              <a:ext uri="{FF2B5EF4-FFF2-40B4-BE49-F238E27FC236}">
                <a16:creationId xmlns:a16="http://schemas.microsoft.com/office/drawing/2014/main" id="{1E5A2D1C-02B2-7F2C-3456-F17C752A2326}"/>
              </a:ext>
            </a:extLst>
          </p:cNvPr>
          <p:cNvSpPr/>
          <p:nvPr/>
        </p:nvSpPr>
        <p:spPr>
          <a:xfrm>
            <a:off x="4834999" y="2409929"/>
            <a:ext cx="143470" cy="7590"/>
          </a:xfrm>
          <a:prstGeom prst="rect">
            <a:avLst/>
          </a:prstGeom>
          <a:solidFill>
            <a:srgbClr val="F4A636">
              <a:alpha val="3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 56">
            <a:extLst>
              <a:ext uri="{FF2B5EF4-FFF2-40B4-BE49-F238E27FC236}">
                <a16:creationId xmlns:a16="http://schemas.microsoft.com/office/drawing/2014/main" id="{F9FF164B-03E3-9186-53ED-F1F7BC694A26}"/>
              </a:ext>
            </a:extLst>
          </p:cNvPr>
          <p:cNvSpPr/>
          <p:nvPr/>
        </p:nvSpPr>
        <p:spPr>
          <a:xfrm>
            <a:off x="4165256" y="3739929"/>
            <a:ext cx="143470" cy="7590"/>
          </a:xfrm>
          <a:prstGeom prst="rect">
            <a:avLst/>
          </a:prstGeom>
          <a:solidFill>
            <a:srgbClr val="F4A636">
              <a:alpha val="3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 60">
            <a:extLst>
              <a:ext uri="{FF2B5EF4-FFF2-40B4-BE49-F238E27FC236}">
                <a16:creationId xmlns:a16="http://schemas.microsoft.com/office/drawing/2014/main" id="{13CF61B7-61EF-338D-D5B3-881368E46799}"/>
              </a:ext>
            </a:extLst>
          </p:cNvPr>
          <p:cNvSpPr/>
          <p:nvPr/>
        </p:nvSpPr>
        <p:spPr>
          <a:xfrm>
            <a:off x="4565078" y="1083649"/>
            <a:ext cx="18288" cy="2660000"/>
          </a:xfrm>
          <a:prstGeom prst="rect">
            <a:avLst/>
          </a:prstGeom>
          <a:gradFill rotWithShape="1">
            <a:gsLst>
              <a:gs pos="0">
                <a:srgbClr val="000000">
                  <a:alpha val="0"/>
                </a:srgbClr>
              </a:gs>
              <a:gs pos="6000">
                <a:srgbClr val="F4A636">
                  <a:alpha val="35000"/>
                </a:srgbClr>
              </a:gs>
              <a:gs pos="94000">
                <a:srgbClr val="F4A636">
                  <a:alpha val="35000"/>
                </a:srgbClr>
              </a:gs>
              <a:gs pos="100000">
                <a:srgbClr val="000000">
                  <a:alpha val="0"/>
                </a:srgbClr>
              </a:gs>
            </a:gsLst>
            <a:lin ang="5400000" scaled="1"/>
          </a:gra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 61">
            <a:extLst>
              <a:ext uri="{FF2B5EF4-FFF2-40B4-BE49-F238E27FC236}">
                <a16:creationId xmlns:a16="http://schemas.microsoft.com/office/drawing/2014/main" id="{C5C06541-41B2-89FD-9DA2-8D4CAFF5F955}"/>
              </a:ext>
            </a:extLst>
          </p:cNvPr>
          <p:cNvSpPr/>
          <p:nvPr/>
        </p:nvSpPr>
        <p:spPr>
          <a:xfrm>
            <a:off x="4507929" y="101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Text 62">
            <a:extLst>
              <a:ext uri="{FF2B5EF4-FFF2-40B4-BE49-F238E27FC236}">
                <a16:creationId xmlns:a16="http://schemas.microsoft.com/office/drawing/2014/main" id="{48ADED41-E825-6351-D886-65315D92BAE1}"/>
              </a:ext>
            </a:extLst>
          </p:cNvPr>
          <p:cNvSpPr/>
          <p:nvPr/>
        </p:nvSpPr>
        <p:spPr>
          <a:xfrm>
            <a:off x="4507929" y="234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Text 63">
            <a:extLst>
              <a:ext uri="{FF2B5EF4-FFF2-40B4-BE49-F238E27FC236}">
                <a16:creationId xmlns:a16="http://schemas.microsoft.com/office/drawing/2014/main" id="{FA2389C9-5688-159D-5FB5-9386EB3E27F8}"/>
              </a:ext>
            </a:extLst>
          </p:cNvPr>
          <p:cNvSpPr/>
          <p:nvPr/>
        </p:nvSpPr>
        <p:spPr>
          <a:xfrm>
            <a:off x="4507929" y="367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940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9">
    <p:bg>
      <p:bgPr>
        <a:solidFill>
          <a:srgbClr val="162821"/>
        </a:solidFill>
        <a:effectLst/>
      </p:bgPr>
    </p:bg>
    <p:spTree>
      <p:nvGrpSpPr>
        <p:cNvPr id="1" name=""/>
        <p:cNvGrpSpPr/>
        <p:nvPr/>
      </p:nvGrpSpPr>
      <p:grpSpPr>
        <a:xfrm>
          <a:off x="0" y="0"/>
          <a:ext cx="0" cy="0"/>
          <a:chOff x="0" y="0"/>
          <a:chExt cx="0" cy="0"/>
        </a:xfrm>
      </p:grpSpPr>
      <p:sp>
        <p:nvSpPr>
          <p:cNvPr id="4" name="Top Accent"/>
          <p:cNvSpPr/>
          <p:nvPr/>
        </p:nvSpPr>
        <p:spPr>
          <a:xfrm>
            <a:off x="0" y="0"/>
            <a:ext cx="9144000" cy="20000"/>
          </a:xfrm>
          <a:prstGeom prst="rect">
            <a:avLst/>
          </a:prstGeom>
          <a:solidFill>
            <a:srgbClr val="F4A636"/>
          </a:solidFill>
          <a:ln>
            <a:noFill/>
          </a:ln>
        </p:spPr>
        <p:txBody>
          <a:bodyPr/>
          <a:lstStyle/>
          <a:p>
            <a:endParaRPr lang="en-US"/>
          </a:p>
        </p:txBody>
      </p:sp>
      <p:sp>
        <p:nvSpPr>
          <p:cNvPr id="5" name="Eyebrow"/>
          <p:cNvSpPr txBox="1">
            <a:spLocks/>
          </p:cNvSpPr>
          <p:nvPr/>
        </p:nvSpPr>
        <p:spPr>
          <a:xfrm>
            <a:off x="372070" y="360000"/>
            <a:ext cx="5600000" cy="277000"/>
          </a:xfrm>
          <a:prstGeom prst="rect">
            <a:avLst/>
          </a:prstGeom>
        </p:spPr>
        <p:txBody>
          <a:bodyPr wrap="square" lIns="0" tIns="0" rIns="0" bIns="0" rtlCol="0">
            <a:spAutoFit/>
          </a:bodyPr>
          <a:lstStyle/>
          <a:p>
            <a:r>
              <a:rPr lang="en-US" sz="1200" b="1" spc="300">
                <a:solidFill>
                  <a:srgbClr val="F4A636"/>
                </a:solidFill>
                <a:latin typeface="Calibri"/>
              </a:rPr>
              <a:t>SOTA + POTA PHOTO GALLERY</a:t>
            </a:r>
          </a:p>
        </p:txBody>
      </p:sp>
      <p:sp>
        <p:nvSpPr>
          <p:cNvPr id="6" name="Title"/>
          <p:cNvSpPr txBox="1">
            <a:spLocks/>
          </p:cNvSpPr>
          <p:nvPr/>
        </p:nvSpPr>
        <p:spPr>
          <a:xfrm>
            <a:off x="372070" y="620000"/>
            <a:ext cx="5600000" cy="560000"/>
          </a:xfrm>
          <a:prstGeom prst="rect">
            <a:avLst/>
          </a:prstGeom>
        </p:spPr>
        <p:txBody>
          <a:bodyPr wrap="square" lIns="0" tIns="0" rIns="0" bIns="0" rtlCol="0">
            <a:noAutofit/>
          </a:bodyPr>
          <a:lstStyle/>
          <a:p>
            <a:r>
              <a:rPr lang="en-US" sz="3200" b="1">
                <a:solidFill>
                  <a:srgbClr val="F2EDE3"/>
                </a:solidFill>
                <a:latin typeface="Calibri"/>
              </a:rPr>
              <a:t>Mt. Hakkōda Ōdake</a:t>
            </a:r>
            <a:r>
              <a:rPr lang="ja-JP" altLang="en-US" sz="1600" b="1" baseline="8000">
                <a:solidFill>
                  <a:srgbClr val="7AAD94"/>
                </a:solidFill>
                <a:latin typeface="Calibri"/>
              </a:rPr>
              <a:t>  八甲田大岳</a:t>
            </a:r>
          </a:p>
        </p:txBody>
      </p:sp>
      <p:sp>
        <p:nvSpPr>
          <p:cNvPr id="7" name="Reference"/>
          <p:cNvSpPr txBox="1">
            <a:spLocks/>
          </p:cNvSpPr>
          <p:nvPr/>
        </p:nvSpPr>
        <p:spPr>
          <a:xfrm>
            <a:off x="4200000" y="470000"/>
            <a:ext cx="4571930" cy="640000"/>
          </a:xfrm>
          <a:prstGeom prst="rect">
            <a:avLst/>
          </a:prstGeom>
        </p:spPr>
        <p:txBody>
          <a:bodyPr wrap="square" lIns="0" tIns="0" rIns="0" bIns="0" rtlCol="0">
            <a:noAutofit/>
          </a:bodyPr>
          <a:lstStyle/>
          <a:p>
            <a:pPr algn="r"/>
            <a:r>
              <a:rPr lang="en-US" sz="1200" b="1" spc="100">
                <a:solidFill>
                  <a:srgbClr val="F4A636"/>
                </a:solidFill>
                <a:latin typeface="Calibri"/>
              </a:rPr>
              <a:t>SOTA </a:t>
            </a:r>
            <a:r>
              <a:rPr lang="en-US" sz="1200">
                <a:solidFill>
                  <a:srgbClr val="7AAD94"/>
                </a:solidFill>
                <a:latin typeface="Calibri"/>
              </a:rPr>
              <a:t>JA/AM-002 · 1,584 m</a:t>
            </a:r>
          </a:p>
          <a:p>
            <a:pPr algn="r"/>
            <a:r>
              <a:rPr lang="en-US" sz="1200" b="1" spc="100">
                <a:solidFill>
                  <a:srgbClr val="F4A636"/>
                </a:solidFill>
                <a:latin typeface="Calibri"/>
              </a:rPr>
              <a:t>POTA </a:t>
            </a:r>
            <a:r>
              <a:rPr lang="en-US" sz="1200">
                <a:solidFill>
                  <a:srgbClr val="7AAD94"/>
                </a:solidFill>
                <a:latin typeface="Calibri"/>
              </a:rPr>
              <a:t>JP-1028 · Kuroishi Onsenkyō Prefectural Nature Park</a:t>
            </a:r>
          </a:p>
        </p:txBody>
      </p:sp>
      <p:pic>
        <p:nvPicPr>
          <p:cNvPr id="10" name="Hakkōda Massif"/>
          <p:cNvPicPr>
            <a:picLocks noChangeAspect="1"/>
          </p:cNvPicPr>
          <p:nvPr/>
        </p:nvPicPr>
        <p:blipFill>
          <a:blip r:embed="rId3"/>
          <a:srcRect t="2410" b="2410"/>
          <a:stretch>
            <a:fillRect/>
          </a:stretch>
        </p:blipFill>
        <p:spPr>
          <a:xfrm>
            <a:off x="372070" y="1561772"/>
            <a:ext cx="4199930" cy="2998228"/>
          </a:xfrm>
          <a:prstGeom prst="rect">
            <a:avLst/>
          </a:prstGeom>
          <a:ln>
            <a:noFill/>
          </a:ln>
          <a:effectLst>
            <a:outerShdw blurRad="90000" dist="38000" dir="5400000" rotWithShape="0">
              <a:srgbClr val="000000">
                <a:alpha val="38000"/>
              </a:srgbClr>
            </a:outerShdw>
          </a:effectLst>
        </p:spPr>
      </p:pic>
      <p:sp>
        <p:nvSpPr>
          <p:cNvPr id="14" name="Caption"/>
          <p:cNvSpPr txBox="1">
            <a:spLocks/>
          </p:cNvSpPr>
          <p:nvPr/>
        </p:nvSpPr>
        <p:spPr>
          <a:xfrm>
            <a:off x="372070" y="4650000"/>
            <a:ext cx="8399860" cy="240000"/>
          </a:xfrm>
          <a:prstGeom prst="rect">
            <a:avLst/>
          </a:prstGeom>
        </p:spPr>
        <p:txBody>
          <a:bodyPr wrap="square" lIns="0" tIns="0" rIns="0" bIns="0" rtlCol="0">
            <a:noAutofit/>
          </a:bodyPr>
          <a:lstStyle/>
          <a:p>
            <a:r>
              <a:rPr lang="en-US" sz="1000">
                <a:solidFill>
                  <a:srgbClr val="7AAD94"/>
                </a:solidFill>
                <a:latin typeface="Calibri"/>
              </a:rPr>
              <a:t>The Hakkōda massif from the approach · Ido-dake (1,550 m) and Akakura-dake (1,548 m) crossed on the traverse · snow still blocking the final climb to Ōdake.</a:t>
            </a:r>
          </a:p>
        </p:txBody>
      </p:sp>
      <p:pic>
        <p:nvPicPr>
          <p:cNvPr id="49" name="Picture 48">
            <a:extLst>
              <a:ext uri="{FF2B5EF4-FFF2-40B4-BE49-F238E27FC236}">
                <a16:creationId xmlns:a16="http://schemas.microsoft.com/office/drawing/2014/main" id="{7C05F584-798A-9139-B129-57B591BF0670}"/>
              </a:ext>
            </a:extLst>
          </p:cNvPr>
          <p:cNvPicPr>
            <a:picLocks noChangeAspect="1"/>
          </p:cNvPicPr>
          <p:nvPr/>
        </p:nvPicPr>
        <p:blipFill>
          <a:blip r:embed="rId4"/>
          <a:stretch>
            <a:fillRect/>
          </a:stretch>
        </p:blipFill>
        <p:spPr>
          <a:xfrm>
            <a:off x="4524596" y="2385060"/>
            <a:ext cx="2899920" cy="2174940"/>
          </a:xfrm>
          <a:prstGeom prst="rect">
            <a:avLst/>
          </a:prstGeom>
        </p:spPr>
      </p:pic>
      <p:pic>
        <p:nvPicPr>
          <p:cNvPr id="13" name="Ice on the Final Climb"/>
          <p:cNvPicPr>
            <a:picLocks noChangeAspect="1"/>
          </p:cNvPicPr>
          <p:nvPr/>
        </p:nvPicPr>
        <p:blipFill>
          <a:blip r:embed="rId5"/>
          <a:stretch>
            <a:fillRect/>
          </a:stretch>
        </p:blipFill>
        <p:spPr>
          <a:xfrm>
            <a:off x="7185660" y="2444974"/>
            <a:ext cx="1586270" cy="2115026"/>
          </a:xfrm>
          <a:prstGeom prst="rect">
            <a:avLst/>
          </a:prstGeom>
          <a:ln>
            <a:noFill/>
          </a:ln>
          <a:effectLst>
            <a:outerShdw blurRad="90000" dist="38000" dir="5400000" rotWithShape="0">
              <a:srgbClr val="000000">
                <a:alpha val="38000"/>
              </a:srgbClr>
            </a:outerShdw>
          </a:effectLst>
        </p:spPr>
      </p:pic>
      <p:pic>
        <p:nvPicPr>
          <p:cNvPr id="47" name="Ridgeline Panorama"/>
          <p:cNvPicPr>
            <a:picLocks noChangeAspect="1"/>
          </p:cNvPicPr>
          <p:nvPr/>
        </p:nvPicPr>
        <p:blipFill>
          <a:blip r:embed="rId6"/>
          <a:stretch>
            <a:fillRect/>
          </a:stretch>
        </p:blipFill>
        <p:spPr>
          <a:xfrm>
            <a:off x="372070" y="1240000"/>
            <a:ext cx="8399860" cy="1312478"/>
          </a:xfrm>
          <a:prstGeom prst="rect">
            <a:avLst/>
          </a:prstGeom>
          <a:ln>
            <a:noFill/>
          </a:ln>
          <a:effectLst>
            <a:outerShdw blurRad="90000" dist="38000" dir="5400000" rotWithShape="0">
              <a:srgbClr val="000000">
                <a:alpha val="38000"/>
              </a:srgbClr>
            </a:outerShdw>
          </a:effectLst>
        </p:spPr>
      </p:pic>
      <p:pic>
        <p:nvPicPr>
          <p:cNvPr id="11" name="Ido-dake Signboard"/>
          <p:cNvPicPr>
            <a:picLocks noChangeAspect="1"/>
          </p:cNvPicPr>
          <p:nvPr/>
        </p:nvPicPr>
        <p:blipFill>
          <a:blip r:embed="rId7"/>
          <a:srcRect l="13639" r="11084" b="26699"/>
          <a:stretch>
            <a:fillRect/>
          </a:stretch>
        </p:blipFill>
        <p:spPr>
          <a:xfrm>
            <a:off x="402550" y="2285312"/>
            <a:ext cx="1087650" cy="794331"/>
          </a:xfrm>
          <a:prstGeom prst="rect">
            <a:avLst/>
          </a:prstGeom>
          <a:ln w="19050">
            <a:solidFill>
              <a:srgbClr val="F2EDE3">
                <a:alpha val="85000"/>
              </a:srgbClr>
            </a:solidFill>
          </a:ln>
          <a:effectLst>
            <a:outerShdw blurRad="130000" dist="55000" dir="5400000" rotWithShape="0">
              <a:srgbClr val="000000">
                <a:alpha val="58000"/>
              </a:srgbClr>
            </a:outerShdw>
          </a:effectLst>
        </p:spPr>
      </p:pic>
      <p:pic>
        <p:nvPicPr>
          <p:cNvPr id="12" name="Akakura-dake Signboard"/>
          <p:cNvPicPr>
            <a:picLocks noChangeAspect="1"/>
          </p:cNvPicPr>
          <p:nvPr/>
        </p:nvPicPr>
        <p:blipFill>
          <a:blip r:embed="rId8"/>
          <a:srcRect l="12285" r="4646" b="18694"/>
          <a:stretch>
            <a:fillRect/>
          </a:stretch>
        </p:blipFill>
        <p:spPr>
          <a:xfrm>
            <a:off x="6368202" y="2219729"/>
            <a:ext cx="1151780" cy="845498"/>
          </a:xfrm>
          <a:prstGeom prst="rect">
            <a:avLst/>
          </a:prstGeom>
          <a:ln w="19050">
            <a:solidFill>
              <a:srgbClr val="F2EDE3">
                <a:alpha val="85000"/>
              </a:srgbClr>
            </a:solidFill>
          </a:ln>
          <a:effectLst>
            <a:outerShdw blurRad="130000" dist="55000" dir="5400000" rotWithShape="0">
              <a:srgbClr val="000000">
                <a:alpha val="58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62821"/>
        </a:solidFill>
        <a:effectLst/>
      </p:bgPr>
    </p:bg>
    <p:spTree>
      <p:nvGrpSpPr>
        <p:cNvPr id="1" name="">
          <a:extLst>
            <a:ext uri="{FF2B5EF4-FFF2-40B4-BE49-F238E27FC236}">
              <a16:creationId xmlns:a16="http://schemas.microsoft.com/office/drawing/2014/main" id="{F39108EE-84D5-1FD6-F1AD-F81B04ACE78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F6A242C-9328-D432-3F5E-C71A87E3A407}"/>
              </a:ext>
            </a:extLst>
          </p:cNvPr>
          <p:cNvSpPr/>
          <p:nvPr/>
        </p:nvSpPr>
        <p:spPr>
          <a:xfrm>
            <a:off x="0" y="0"/>
            <a:ext cx="9144000" cy="5143500"/>
          </a:xfrm>
          <a:prstGeom prst="rect">
            <a:avLst/>
          </a:prstGeom>
          <a:gradFill rotWithShape="1">
            <a:gsLst>
              <a:gs pos="0">
                <a:srgbClr val="F4A636">
                  <a:alpha val="4000"/>
                </a:srgbClr>
              </a:gs>
              <a:gs pos="70000">
                <a:srgbClr val="000000">
                  <a:alpha val="0"/>
                </a:srgbClr>
              </a:gs>
            </a:gsLst>
            <a:path path="circle">
              <a:fillToRect l="85000" t="20000" r="15000" b="80000"/>
            </a:path>
          </a:gra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hoto Iwaki">
            <a:extLst>
              <a:ext uri="{FF2B5EF4-FFF2-40B4-BE49-F238E27FC236}">
                <a16:creationId xmlns:a16="http://schemas.microsoft.com/office/drawing/2014/main" id="{CFBB81AE-4B8F-1725-6755-D35490588585}"/>
              </a:ext>
            </a:extLst>
          </p:cNvPr>
          <p:cNvPicPr>
            <a:picLocks noChangeAspect="1"/>
          </p:cNvPicPr>
          <p:nvPr/>
        </p:nvPicPr>
        <p:blipFill>
          <a:blip r:embed="rId3"/>
          <a:stretch>
            <a:fillRect/>
          </a:stretch>
        </p:blipFill>
        <p:spPr>
          <a:xfrm>
            <a:off x="844999" y="2532720"/>
            <a:ext cx="3056373" cy="2292280"/>
          </a:xfrm>
          <a:prstGeom prst="rect">
            <a:avLst/>
          </a:prstGeom>
        </p:spPr>
      </p:pic>
      <p:sp>
        <p:nvSpPr>
          <p:cNvPr id="4" name="Text 2">
            <a:extLst>
              <a:ext uri="{FF2B5EF4-FFF2-40B4-BE49-F238E27FC236}">
                <a16:creationId xmlns:a16="http://schemas.microsoft.com/office/drawing/2014/main" id="{E33133FC-4D84-A454-6402-154AB207ECCE}"/>
              </a:ext>
            </a:extLst>
          </p:cNvPr>
          <p:cNvSpPr/>
          <p:nvPr/>
        </p:nvSpPr>
        <p:spPr>
          <a:xfrm>
            <a:off x="0" y="0"/>
            <a:ext cx="9144000" cy="543520"/>
          </a:xfrm>
          <a:prstGeom prst="rect">
            <a:avLst/>
          </a:prstGeom>
          <a:gradFill rotWithShape="1">
            <a:gsLst>
              <a:gs pos="0">
                <a:srgbClr val="1E3A2E">
                  <a:alpha val="95000"/>
                </a:srgbClr>
              </a:gs>
              <a:gs pos="100000">
                <a:srgbClr val="162821">
                  <a:alpha val="80000"/>
                </a:srgbClr>
              </a:gs>
            </a:gsLst>
            <a:lin ang="2700000" scaled="1"/>
          </a:gra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679D0D3D-E194-0FA4-0DEA-EFABFCC10307}"/>
              </a:ext>
            </a:extLst>
          </p:cNvPr>
          <p:cNvSpPr/>
          <p:nvPr/>
        </p:nvSpPr>
        <p:spPr>
          <a:xfrm>
            <a:off x="0" y="533995"/>
            <a:ext cx="9144000" cy="9525"/>
          </a:xfrm>
          <a:prstGeom prst="rect">
            <a:avLst/>
          </a:prstGeom>
          <a:solidFill>
            <a:srgbClr val="F4A636">
              <a:alpha val="2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0" descr="preencoded.png">
            <a:extLst>
              <a:ext uri="{FF2B5EF4-FFF2-40B4-BE49-F238E27FC236}">
                <a16:creationId xmlns:a16="http://schemas.microsoft.com/office/drawing/2014/main" id="{2167D54A-37C5-6525-285E-921605A6B1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2900" y="191691"/>
            <a:ext cx="150465" cy="150465"/>
          </a:xfrm>
          <a:prstGeom prst="rect">
            <a:avLst/>
          </a:prstGeom>
        </p:spPr>
      </p:pic>
      <p:sp>
        <p:nvSpPr>
          <p:cNvPr id="7" name="Text 4">
            <a:extLst>
              <a:ext uri="{FF2B5EF4-FFF2-40B4-BE49-F238E27FC236}">
                <a16:creationId xmlns:a16="http://schemas.microsoft.com/office/drawing/2014/main" id="{BE9A9B89-6AB4-E3FB-3BD7-E3398DE09540}"/>
              </a:ext>
            </a:extLst>
          </p:cNvPr>
          <p:cNvSpPr/>
          <p:nvPr/>
        </p:nvSpPr>
        <p:spPr>
          <a:xfrm>
            <a:off x="593675" y="116532"/>
            <a:ext cx="4513064" cy="300930"/>
          </a:xfrm>
          <a:prstGeom prst="rect">
            <a:avLst/>
          </a:prstGeom>
          <a:noFill/>
          <a:ln/>
        </p:spPr>
        <p:txBody>
          <a:bodyPr wrap="none" lIns="0" tIns="0" rIns="0" bIns="0" rtlCol="0" anchor="ctr"/>
          <a:lstStyle/>
          <a:p>
            <a:pPr marL="0" marR="0" lvl="0" indent="0" algn="l" defTabSz="914400" rtl="0" eaLnBrk="1" fontAlgn="auto" latinLnBrk="0" hangingPunct="1">
              <a:lnSpc>
                <a:spcPts val="2370"/>
              </a:lnSpc>
              <a:spcBef>
                <a:spcPts val="0"/>
              </a:spcBef>
              <a:spcAft>
                <a:spcPts val="0"/>
              </a:spcAft>
              <a:buClrTx/>
              <a:buSzTx/>
              <a:buFontTx/>
              <a:buNone/>
              <a:tabLst/>
              <a:defRPr/>
            </a:pPr>
            <a:r>
              <a:rPr kumimoji="0" lang="en-US" sz="1580" b="0" i="0" u="none" strike="noStrike" kern="0" cap="none" spc="32" normalizeH="0" baseline="0" noProof="0" dirty="0">
                <a:ln>
                  <a:noFill/>
                </a:ln>
                <a:solidFill>
                  <a:srgbClr val="F2EDE3"/>
                </a:solidFill>
                <a:effectLst/>
                <a:uLnTx/>
                <a:uFillTx/>
                <a:latin typeface="Calibri Light" pitchFamily="34" charset="0"/>
                <a:ea typeface="Calibri Light" pitchFamily="34" charset="-122"/>
                <a:cs typeface="Calibri Light" pitchFamily="34" charset="-120"/>
              </a:rPr>
              <a:t>⛰️ Activation Attempt — </a:t>
            </a:r>
            <a:r>
              <a:rPr kumimoji="0" lang="en-US" sz="1580" b="1" i="1" u="none" strike="noStrike" kern="0" cap="none" spc="32" normalizeH="0" baseline="0" noProof="0" dirty="0">
                <a:ln>
                  <a:noFill/>
                </a:ln>
                <a:solidFill>
                  <a:srgbClr val="F4A636"/>
                </a:solidFill>
                <a:effectLst/>
                <a:uLnTx/>
                <a:uFillTx/>
                <a:latin typeface="Calibri Light" pitchFamily="34" charset="0"/>
                <a:ea typeface="Calibri Light" pitchFamily="34" charset="-122"/>
                <a:cs typeface="Calibri Light" pitchFamily="34" charset="-120"/>
              </a:rPr>
              <a:t>Mt. </a:t>
            </a:r>
            <a:r>
              <a:rPr kumimoji="0" lang="en-US" sz="1580" b="1" i="1" u="none" strike="noStrike" kern="0" cap="none" spc="32" normalizeH="0" baseline="0" noProof="0">
                <a:ln>
                  <a:noFill/>
                </a:ln>
                <a:solidFill>
                  <a:srgbClr val="F4A636"/>
                </a:solidFill>
                <a:effectLst/>
                <a:uLnTx/>
                <a:uFillTx/>
                <a:latin typeface="Calibri Light" pitchFamily="34" charset="0"/>
                <a:ea typeface="Calibri Light" pitchFamily="34" charset="-122"/>
                <a:cs typeface="Calibri Light" pitchFamily="34" charset="-120"/>
              </a:rPr>
              <a:t>Iwaki </a:t>
            </a:r>
            <a:r>
              <a:rPr kumimoji="0" lang="en-US" sz="1580" b="1" i="1" u="none" strike="noStrike" kern="0" cap="none" spc="32" normalizeH="0" baseline="0" noProof="0" dirty="0">
                <a:ln>
                  <a:noFill/>
                </a:ln>
                <a:solidFill>
                  <a:srgbClr val="F4A636"/>
                </a:solidFill>
                <a:effectLst/>
                <a:uLnTx/>
                <a:uFillTx/>
                <a:latin typeface="Calibri Light" pitchFamily="34" charset="0"/>
                <a:ea typeface="Calibri Light" pitchFamily="34" charset="-122"/>
                <a:cs typeface="Calibri Light" pitchFamily="34" charset="-120"/>
              </a:rPr>
              <a:t>· </a:t>
            </a:r>
            <a:r>
              <a:rPr kumimoji="0" lang="ja-JP" altLang="en-US" sz="1580" b="1" i="1" u="none" strike="noStrike" kern="0" cap="none" spc="32" normalizeH="0" baseline="0" noProof="0">
                <a:ln>
                  <a:noFill/>
                </a:ln>
                <a:solidFill>
                  <a:srgbClr val="F4A636"/>
                </a:solidFill>
                <a:effectLst/>
                <a:uLnTx/>
                <a:uFillTx/>
                <a:latin typeface="Calibri Light" pitchFamily="34" charset="0"/>
                <a:ea typeface="Calibri Light" pitchFamily="34" charset="-122"/>
                <a:cs typeface="Calibri Light" pitchFamily="34" charset="-120"/>
              </a:rPr>
              <a:t>岩木山</a:t>
            </a:r>
            <a:endParaRPr kumimoji="0" lang="ja-JP" altLang="en-US" sz="1580" b="1" i="1" u="none" strike="noStrike" kern="0" cap="none" spc="32" normalizeH="0" baseline="0" noProof="0" dirty="0">
              <a:ln>
                <a:noFill/>
              </a:ln>
              <a:solidFill>
                <a:srgbClr val="F4A636"/>
              </a:solidFill>
              <a:effectLst/>
              <a:uLnTx/>
              <a:uFillTx/>
              <a:latin typeface="Calibri Light" pitchFamily="34" charset="0"/>
              <a:ea typeface="Calibri Light" pitchFamily="34" charset="-122"/>
              <a:cs typeface="Calibri Light" pitchFamily="34" charset="-120"/>
            </a:endParaRPr>
          </a:p>
        </p:txBody>
      </p:sp>
      <p:sp>
        <p:nvSpPr>
          <p:cNvPr id="8" name="Text 5">
            <a:extLst>
              <a:ext uri="{FF2B5EF4-FFF2-40B4-BE49-F238E27FC236}">
                <a16:creationId xmlns:a16="http://schemas.microsoft.com/office/drawing/2014/main" id="{4EC4CEC0-1961-14ED-E935-627DC72A8D12}"/>
              </a:ext>
            </a:extLst>
          </p:cNvPr>
          <p:cNvSpPr/>
          <p:nvPr/>
        </p:nvSpPr>
        <p:spPr>
          <a:xfrm>
            <a:off x="7270379" y="163562"/>
            <a:ext cx="1551000" cy="206871"/>
          </a:xfrm>
          <a:prstGeom prst="roundRect">
            <a:avLst>
              <a:gd name="adj" fmla="val 69372"/>
            </a:avLst>
          </a:prstGeom>
          <a:solidFill>
            <a:srgbClr val="F4A636">
              <a:alpha val="15000"/>
            </a:srgbClr>
          </a:solidFill>
          <a:ln w="9525">
            <a:solidFill>
              <a:srgbClr val="F4A636">
                <a:alpha val="30000"/>
              </a:srgbClr>
            </a:solidFill>
          </a:ln>
        </p:spPr>
        <p:txBody>
          <a:bodyPr wrap="none" lIns="100330" tIns="29210" rIns="100330" bIns="2921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0" u="none" strike="noStrike" kern="0" cap="none" spc="54" normalizeH="0" baseline="0" noProof="0" dirty="0">
                <a:ln>
                  <a:noFill/>
                </a:ln>
                <a:solidFill>
                  <a:srgbClr val="F4A636"/>
                </a:solidFill>
                <a:effectLst/>
                <a:uLnTx/>
                <a:uFillTx/>
                <a:latin typeface="Calibri" pitchFamily="34" charset="0"/>
                <a:ea typeface="Calibri" pitchFamily="34" charset="-122"/>
                <a:cs typeface="Calibri" pitchFamily="34" charset="-120"/>
              </a:rPr>
              <a:t>SOTA FIELD LOG</a:t>
            </a:r>
            <a:endParaRPr kumimoji="0" lang="en-US"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a:extLst>
              <a:ext uri="{FF2B5EF4-FFF2-40B4-BE49-F238E27FC236}">
                <a16:creationId xmlns:a16="http://schemas.microsoft.com/office/drawing/2014/main" id="{D7FDB9B7-C865-A2DD-773D-737F0237C2E8}"/>
              </a:ext>
            </a:extLst>
          </p:cNvPr>
          <p:cNvSpPr/>
          <p:nvPr/>
        </p:nvSpPr>
        <p:spPr>
          <a:xfrm>
            <a:off x="418207" y="820000"/>
            <a:ext cx="3714750" cy="527447"/>
          </a:xfrm>
          <a:prstGeom prst="roundRect">
            <a:avLst>
              <a:gd name="adj" fmla="val 10835"/>
            </a:avLst>
          </a:prstGeom>
          <a:solidFill>
            <a:srgbClr val="1E3A2E"/>
          </a:solidFill>
          <a:ln w="9525">
            <a:solidFill>
              <a:srgbClr val="7AAD94">
                <a:alpha val="15000"/>
              </a:srgbClr>
            </a:soli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7">
            <a:extLst>
              <a:ext uri="{FF2B5EF4-FFF2-40B4-BE49-F238E27FC236}">
                <a16:creationId xmlns:a16="http://schemas.microsoft.com/office/drawing/2014/main" id="{A011C5A6-1C72-3256-10D6-AD188109498F}"/>
              </a:ext>
            </a:extLst>
          </p:cNvPr>
          <p:cNvSpPr/>
          <p:nvPr/>
        </p:nvSpPr>
        <p:spPr>
          <a:xfrm>
            <a:off x="3901373" y="780114"/>
            <a:ext cx="152564" cy="106710"/>
          </a:xfrm>
          <a:prstGeom prst="roundRect">
            <a:avLst>
              <a:gd name="adj" fmla="val 20232"/>
            </a:avLst>
          </a:prstGeom>
          <a:solidFill>
            <a:srgbClr val="1E3A2E"/>
          </a:solid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 b="0" i="0" u="none" strike="noStrike" kern="1200" cap="none" spc="0" normalizeH="0" baseline="0" noProof="0" dirty="0">
                <a:ln>
                  <a:noFill/>
                </a:ln>
                <a:solidFill>
                  <a:srgbClr val="7AAD94"/>
                </a:solidFill>
                <a:effectLst/>
                <a:uLnTx/>
                <a:uFillTx/>
                <a:latin typeface="Consolas" pitchFamily="34" charset="0"/>
                <a:ea typeface="Consolas" pitchFamily="34" charset="-122"/>
                <a:cs typeface="Consolas" pitchFamily="34" charset="-120"/>
              </a:rPr>
              <a:t>01</a:t>
            </a:r>
            <a:endParaRPr kumimoji="0" lang="en-US" sz="5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8">
            <a:extLst>
              <a:ext uri="{FF2B5EF4-FFF2-40B4-BE49-F238E27FC236}">
                <a16:creationId xmlns:a16="http://schemas.microsoft.com/office/drawing/2014/main" id="{FC2DCBF4-D25E-8E98-AEFB-FB32C9256EBA}"/>
              </a:ext>
            </a:extLst>
          </p:cNvPr>
          <p:cNvSpPr/>
          <p:nvPr/>
        </p:nvSpPr>
        <p:spPr>
          <a:xfrm>
            <a:off x="514052" y="94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age 1" descr="preencoded.png">
            <a:extLst>
              <a:ext uri="{FF2B5EF4-FFF2-40B4-BE49-F238E27FC236}">
                <a16:creationId xmlns:a16="http://schemas.microsoft.com/office/drawing/2014/main" id="{FB0A29C5-F64D-2A71-0A64-B20F92BB9CA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3564" y="1017355"/>
            <a:ext cx="132588" cy="132588"/>
          </a:xfrm>
          <a:prstGeom prst="rect">
            <a:avLst/>
          </a:prstGeom>
        </p:spPr>
      </p:pic>
      <p:sp>
        <p:nvSpPr>
          <p:cNvPr id="13" name="Text 9">
            <a:extLst>
              <a:ext uri="{FF2B5EF4-FFF2-40B4-BE49-F238E27FC236}">
                <a16:creationId xmlns:a16="http://schemas.microsoft.com/office/drawing/2014/main" id="{B5B94102-3970-19CA-ED11-77D3933F4684}"/>
              </a:ext>
            </a:extLst>
          </p:cNvPr>
          <p:cNvSpPr/>
          <p:nvPr/>
        </p:nvSpPr>
        <p:spPr>
          <a:xfrm>
            <a:off x="867567" y="903790"/>
            <a:ext cx="1560673" cy="1135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 b="1" i="0" u="none" strike="noStrike" kern="1200" cap="none" spc="0" normalizeH="0" baseline="0" noProof="0">
                <a:ln>
                  <a:noFill/>
                </a:ln>
                <a:solidFill>
                  <a:srgbClr val="F4A636"/>
                </a:solidFill>
                <a:effectLst/>
                <a:uLnTx/>
                <a:uFillTx/>
                <a:latin typeface="Consolas" pitchFamily="34" charset="0"/>
                <a:ea typeface="Consolas" pitchFamily="34" charset="-122"/>
                <a:cs typeface="Consolas" pitchFamily="34" charset="-120"/>
              </a:rPr>
              <a:t>09:00 </a:t>
            </a:r>
            <a:r>
              <a:rPr kumimoji="0" lang="en-US" sz="680" b="1" i="0" u="none" strike="noStrike" kern="1200" cap="none" spc="0" normalizeH="0" baseline="0" noProof="0" dirty="0">
                <a:ln>
                  <a:noFill/>
                </a:ln>
                <a:solidFill>
                  <a:srgbClr val="F4A636"/>
                </a:solidFill>
                <a:effectLst/>
                <a:uLnTx/>
                <a:uFillTx/>
                <a:latin typeface="Consolas" pitchFamily="34" charset="0"/>
                <a:ea typeface="Consolas" pitchFamily="34" charset="-122"/>
                <a:cs typeface="Consolas" pitchFamily="34" charset="-120"/>
              </a:rPr>
              <a:t>Local</a:t>
            </a:r>
            <a:endParaRPr kumimoji="0" lang="en-US"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0">
            <a:extLst>
              <a:ext uri="{FF2B5EF4-FFF2-40B4-BE49-F238E27FC236}">
                <a16:creationId xmlns:a16="http://schemas.microsoft.com/office/drawing/2014/main" id="{D5A349F4-A6EA-642E-1A55-CC51B4E01F46}"/>
              </a:ext>
            </a:extLst>
          </p:cNvPr>
          <p:cNvSpPr/>
          <p:nvPr/>
        </p:nvSpPr>
        <p:spPr>
          <a:xfrm>
            <a:off x="872133" y="1006631"/>
            <a:ext cx="45660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1">
            <a:extLst>
              <a:ext uri="{FF2B5EF4-FFF2-40B4-BE49-F238E27FC236}">
                <a16:creationId xmlns:a16="http://schemas.microsoft.com/office/drawing/2014/main" id="{CFFB44E8-D66D-A418-E33D-9A222DA7F5A2}"/>
              </a:ext>
            </a:extLst>
          </p:cNvPr>
          <p:cNvSpPr/>
          <p:nvPr/>
        </p:nvSpPr>
        <p:spPr>
          <a:xfrm>
            <a:off x="872133" y="1037587"/>
            <a:ext cx="3466088" cy="120700"/>
          </a:xfrm>
          <a:prstGeom prst="rect">
            <a:avLst/>
          </a:prstGeom>
          <a:noFill/>
          <a:ln/>
        </p:spPr>
        <p:txBody>
          <a:bodyPr wrap="none" lIns="0" tIns="0" rIns="0" bIns="0" rtlCol="0" anchor="t"/>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760" b="1" i="0" u="none" strike="noStrike" kern="1200" cap="none" spc="0" normalizeH="0" baseline="0" noProof="0">
                <a:ln>
                  <a:noFill/>
                </a:ln>
                <a:solidFill>
                  <a:srgbClr val="F2EDE3"/>
                </a:solidFill>
                <a:effectLst/>
                <a:uLnTx/>
                <a:uFillTx/>
                <a:latin typeface="Calibri" pitchFamily="34" charset="0"/>
                <a:ea typeface="Calibri" pitchFamily="34" charset="-122"/>
                <a:cs typeface="Calibri" pitchFamily="34" charset="-120"/>
              </a:rPr>
              <a:t>Arrived at Ropeway Base</a:t>
            </a:r>
            <a:endParaRPr kumimoji="0" lang="en-US" sz="7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4">
            <a:extLst>
              <a:ext uri="{FF2B5EF4-FFF2-40B4-BE49-F238E27FC236}">
                <a16:creationId xmlns:a16="http://schemas.microsoft.com/office/drawing/2014/main" id="{DA699D11-F0C5-D71E-716A-8A6CEC0EBFBF}"/>
              </a:ext>
            </a:extLst>
          </p:cNvPr>
          <p:cNvSpPr/>
          <p:nvPr/>
        </p:nvSpPr>
        <p:spPr>
          <a:xfrm>
            <a:off x="938565" y="1165877"/>
            <a:ext cx="425509" cy="1123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Start of the ascent toward the Mt. Iwaki summit.</a:t>
            </a:r>
            <a:endParaRPr kumimoji="0" lang="en-US" sz="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5">
            <a:extLst>
              <a:ext uri="{FF2B5EF4-FFF2-40B4-BE49-F238E27FC236}">
                <a16:creationId xmlns:a16="http://schemas.microsoft.com/office/drawing/2014/main" id="{CD9A952E-059F-6523-0F72-C6164814A29A}"/>
              </a:ext>
            </a:extLst>
          </p:cNvPr>
          <p:cNvSpPr/>
          <p:nvPr/>
        </p:nvSpPr>
        <p:spPr>
          <a:xfrm>
            <a:off x="942737" y="1268717"/>
            <a:ext cx="41716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6">
            <a:extLst>
              <a:ext uri="{FF2B5EF4-FFF2-40B4-BE49-F238E27FC236}">
                <a16:creationId xmlns:a16="http://schemas.microsoft.com/office/drawing/2014/main" id="{BB9FC995-7BD9-58EE-444F-83A8575E5855}"/>
              </a:ext>
            </a:extLst>
          </p:cNvPr>
          <p:cNvSpPr/>
          <p:nvPr/>
        </p:nvSpPr>
        <p:spPr>
          <a:xfrm>
            <a:off x="5010894" y="1640000"/>
            <a:ext cx="3714750" cy="571574"/>
          </a:xfrm>
          <a:prstGeom prst="roundRect">
            <a:avLst>
              <a:gd name="adj" fmla="val 10835"/>
            </a:avLst>
          </a:prstGeom>
          <a:solidFill>
            <a:srgbClr val="1E3A2E"/>
          </a:solidFill>
          <a:ln w="9525">
            <a:solidFill>
              <a:srgbClr val="7AAD94">
                <a:alpha val="15000"/>
              </a:srgbClr>
            </a:soli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7">
            <a:extLst>
              <a:ext uri="{FF2B5EF4-FFF2-40B4-BE49-F238E27FC236}">
                <a16:creationId xmlns:a16="http://schemas.microsoft.com/office/drawing/2014/main" id="{4BCEE739-094D-9FC5-7F31-36B02C099D54}"/>
              </a:ext>
            </a:extLst>
          </p:cNvPr>
          <p:cNvSpPr/>
          <p:nvPr/>
        </p:nvSpPr>
        <p:spPr>
          <a:xfrm>
            <a:off x="8494060" y="1600114"/>
            <a:ext cx="152564" cy="106710"/>
          </a:xfrm>
          <a:prstGeom prst="roundRect">
            <a:avLst>
              <a:gd name="adj" fmla="val 20232"/>
            </a:avLst>
          </a:prstGeom>
          <a:solidFill>
            <a:srgbClr val="1E3A2E"/>
          </a:solid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 b="0" i="0" u="none" strike="noStrike" kern="1200" cap="none" spc="0" normalizeH="0" baseline="0" noProof="0" dirty="0">
                <a:ln>
                  <a:noFill/>
                </a:ln>
                <a:solidFill>
                  <a:srgbClr val="7AAD94"/>
                </a:solidFill>
                <a:effectLst/>
                <a:uLnTx/>
                <a:uFillTx/>
                <a:latin typeface="Consolas" pitchFamily="34" charset="0"/>
                <a:ea typeface="Consolas" pitchFamily="34" charset="-122"/>
                <a:cs typeface="Consolas" pitchFamily="34" charset="-120"/>
              </a:rPr>
              <a:t>02</a:t>
            </a:r>
            <a:endParaRPr kumimoji="0" lang="en-US" sz="5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18">
            <a:extLst>
              <a:ext uri="{FF2B5EF4-FFF2-40B4-BE49-F238E27FC236}">
                <a16:creationId xmlns:a16="http://schemas.microsoft.com/office/drawing/2014/main" id="{B26868FF-508B-7A8B-B147-F523ACF22E25}"/>
              </a:ext>
            </a:extLst>
          </p:cNvPr>
          <p:cNvSpPr/>
          <p:nvPr/>
        </p:nvSpPr>
        <p:spPr>
          <a:xfrm>
            <a:off x="5106739" y="176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Image 2" descr="Car outline">
            <a:extLst>
              <a:ext uri="{FF2B5EF4-FFF2-40B4-BE49-F238E27FC236}">
                <a16:creationId xmlns:a16="http://schemas.microsoft.com/office/drawing/2014/main" id="{CBD47D10-2A14-E1FA-A8FF-6B8CB8EF3D42}"/>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176251" y="1837355"/>
            <a:ext cx="132588" cy="132588"/>
          </a:xfrm>
          <a:prstGeom prst="rect">
            <a:avLst/>
          </a:prstGeom>
        </p:spPr>
      </p:pic>
      <p:sp>
        <p:nvSpPr>
          <p:cNvPr id="24" name="Text 19">
            <a:extLst>
              <a:ext uri="{FF2B5EF4-FFF2-40B4-BE49-F238E27FC236}">
                <a16:creationId xmlns:a16="http://schemas.microsoft.com/office/drawing/2014/main" id="{EE2BDE7D-DC18-7FCD-2606-FAE8ECD1570F}"/>
              </a:ext>
            </a:extLst>
          </p:cNvPr>
          <p:cNvSpPr/>
          <p:nvPr/>
        </p:nvSpPr>
        <p:spPr>
          <a:xfrm>
            <a:off x="5460254" y="1723790"/>
            <a:ext cx="465737" cy="1123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 b="1" i="0" u="none" strike="noStrike" kern="1200" cap="none" spc="0" normalizeH="0" baseline="0" noProof="0">
                <a:ln>
                  <a:noFill/>
                </a:ln>
                <a:solidFill>
                  <a:srgbClr val="F4A636"/>
                </a:solidFill>
                <a:effectLst/>
                <a:uLnTx/>
                <a:uFillTx/>
                <a:latin typeface="Consolas" pitchFamily="34" charset="0"/>
                <a:ea typeface="Consolas" pitchFamily="34" charset="-122"/>
                <a:cs typeface="Consolas" pitchFamily="34" charset="-120"/>
              </a:rPr>
              <a:t>10:00 Local</a:t>
            </a:r>
            <a:endParaRPr kumimoji="0" lang="en-US"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20">
            <a:extLst>
              <a:ext uri="{FF2B5EF4-FFF2-40B4-BE49-F238E27FC236}">
                <a16:creationId xmlns:a16="http://schemas.microsoft.com/office/drawing/2014/main" id="{0612E2B3-8D5C-B5A6-55F1-94E5C1F0D413}"/>
              </a:ext>
            </a:extLst>
          </p:cNvPr>
          <p:cNvSpPr/>
          <p:nvPr/>
        </p:nvSpPr>
        <p:spPr>
          <a:xfrm>
            <a:off x="5464820" y="1845681"/>
            <a:ext cx="45660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1">
            <a:extLst>
              <a:ext uri="{FF2B5EF4-FFF2-40B4-BE49-F238E27FC236}">
                <a16:creationId xmlns:a16="http://schemas.microsoft.com/office/drawing/2014/main" id="{AF50F4B9-00BB-B0D4-D89B-72876937AA28}"/>
              </a:ext>
            </a:extLst>
          </p:cNvPr>
          <p:cNvSpPr/>
          <p:nvPr/>
        </p:nvSpPr>
        <p:spPr>
          <a:xfrm>
            <a:off x="5464820" y="1857587"/>
            <a:ext cx="3466088" cy="120700"/>
          </a:xfrm>
          <a:prstGeom prst="rect">
            <a:avLst/>
          </a:prstGeom>
          <a:noFill/>
          <a:ln/>
        </p:spPr>
        <p:txBody>
          <a:bodyPr wrap="none" lIns="0" tIns="0" rIns="0" bIns="0" rtlCol="0" anchor="t"/>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760" b="1" i="0" u="none" strike="noStrike" kern="1200" cap="none" spc="0" normalizeH="0" baseline="0" noProof="0">
                <a:ln>
                  <a:noFill/>
                </a:ln>
                <a:solidFill>
                  <a:srgbClr val="F2EDE3"/>
                </a:solidFill>
                <a:effectLst/>
                <a:uLnTx/>
                <a:uFillTx/>
                <a:latin typeface="Calibri" pitchFamily="34" charset="0"/>
                <a:ea typeface="Calibri" pitchFamily="34" charset="-122"/>
                <a:cs typeface="Calibri" pitchFamily="34" charset="-120"/>
              </a:rPr>
              <a:t>Reached the Summit</a:t>
            </a:r>
            <a:endParaRPr kumimoji="0" lang="en-US" sz="7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 22">
            <a:extLst>
              <a:ext uri="{FF2B5EF4-FFF2-40B4-BE49-F238E27FC236}">
                <a16:creationId xmlns:a16="http://schemas.microsoft.com/office/drawing/2014/main" id="{E242FBC4-7A95-B67B-AC91-DE84F2C3182C}"/>
              </a:ext>
            </a:extLst>
          </p:cNvPr>
          <p:cNvSpPr/>
          <p:nvPr/>
        </p:nvSpPr>
        <p:spPr>
          <a:xfrm>
            <a:off x="5464820" y="1985877"/>
            <a:ext cx="1377940" cy="150175"/>
          </a:xfrm>
          <a:prstGeom prst="rect">
            <a:avLst/>
          </a:prstGeom>
          <a:noFill/>
          <a:ln/>
        </p:spPr>
        <p:txBody>
          <a:bodyPr wrap="none" lIns="0" tIns="0" rIns="0" bIns="0" rtlCol="0" anchor="ctr"/>
          <a:lstStyle/>
          <a:p>
            <a:pPr marL="0" marR="0" lvl="0" indent="0" algn="l" defTabSz="914400" rtl="0" eaLnBrk="1" fontAlgn="auto" latinLnBrk="0" hangingPunct="1">
              <a:lnSpc>
                <a:spcPts val="845"/>
              </a:lnSpc>
              <a:spcBef>
                <a:spcPts val="0"/>
              </a:spcBef>
              <a:spcAft>
                <a:spcPts val="0"/>
              </a:spcAft>
              <a:buClrTx/>
              <a:buSzTx/>
              <a:buFontTx/>
              <a:buNone/>
              <a:tabLst/>
              <a:defRPr/>
            </a:pP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Summited Mt. Iwaki (1,625 m) and set up </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the </a:t>
            </a: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station</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a:t>
            </a:r>
            <a:endParaRPr kumimoji="0" lang="en-US" sz="6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3">
            <a:extLst>
              <a:ext uri="{FF2B5EF4-FFF2-40B4-BE49-F238E27FC236}">
                <a16:creationId xmlns:a16="http://schemas.microsoft.com/office/drawing/2014/main" id="{069101BF-DF3B-BACC-658A-1ADAE4022B6C}"/>
              </a:ext>
            </a:extLst>
          </p:cNvPr>
          <p:cNvSpPr/>
          <p:nvPr/>
        </p:nvSpPr>
        <p:spPr>
          <a:xfrm>
            <a:off x="418207" y="2460000"/>
            <a:ext cx="3714750" cy="527447"/>
          </a:xfrm>
          <a:prstGeom prst="roundRect">
            <a:avLst>
              <a:gd name="adj" fmla="val 10835"/>
            </a:avLst>
          </a:prstGeom>
          <a:solidFill>
            <a:srgbClr val="1E3A2E"/>
          </a:solidFill>
          <a:ln w="9525">
            <a:solidFill>
              <a:srgbClr val="7AAD94">
                <a:alpha val="15000"/>
              </a:srgbClr>
            </a:soli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4">
            <a:extLst>
              <a:ext uri="{FF2B5EF4-FFF2-40B4-BE49-F238E27FC236}">
                <a16:creationId xmlns:a16="http://schemas.microsoft.com/office/drawing/2014/main" id="{8CC06075-11ED-1BFF-0905-DC8B1E1C804E}"/>
              </a:ext>
            </a:extLst>
          </p:cNvPr>
          <p:cNvSpPr/>
          <p:nvPr/>
        </p:nvSpPr>
        <p:spPr>
          <a:xfrm>
            <a:off x="3901373" y="2420114"/>
            <a:ext cx="152564" cy="106710"/>
          </a:xfrm>
          <a:prstGeom prst="roundRect">
            <a:avLst>
              <a:gd name="adj" fmla="val 20232"/>
            </a:avLst>
          </a:prstGeom>
          <a:solidFill>
            <a:srgbClr val="1E3A2E"/>
          </a:solid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 b="0" i="0" u="none" strike="noStrike" kern="1200" cap="none" spc="0" normalizeH="0" baseline="0" noProof="0" dirty="0">
                <a:ln>
                  <a:noFill/>
                </a:ln>
                <a:solidFill>
                  <a:srgbClr val="7AAD94"/>
                </a:solidFill>
                <a:effectLst/>
                <a:uLnTx/>
                <a:uFillTx/>
                <a:latin typeface="Consolas" pitchFamily="34" charset="0"/>
                <a:ea typeface="Consolas" pitchFamily="34" charset="-122"/>
                <a:cs typeface="Consolas" pitchFamily="34" charset="-120"/>
              </a:rPr>
              <a:t>03</a:t>
            </a:r>
            <a:endParaRPr kumimoji="0" lang="en-US" sz="5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 25">
            <a:extLst>
              <a:ext uri="{FF2B5EF4-FFF2-40B4-BE49-F238E27FC236}">
                <a16:creationId xmlns:a16="http://schemas.microsoft.com/office/drawing/2014/main" id="{F86E9B42-405B-92BA-BE65-EFC6E39403BB}"/>
              </a:ext>
            </a:extLst>
          </p:cNvPr>
          <p:cNvSpPr/>
          <p:nvPr/>
        </p:nvSpPr>
        <p:spPr>
          <a:xfrm>
            <a:off x="514052" y="258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 name="Image 3" descr="preencoded.png">
            <a:extLst>
              <a:ext uri="{FF2B5EF4-FFF2-40B4-BE49-F238E27FC236}">
                <a16:creationId xmlns:a16="http://schemas.microsoft.com/office/drawing/2014/main" id="{F2D03C43-BAE1-EDFA-F112-6C495E24B2A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3564" y="2657355"/>
            <a:ext cx="132588" cy="132588"/>
          </a:xfrm>
          <a:prstGeom prst="rect">
            <a:avLst/>
          </a:prstGeom>
        </p:spPr>
      </p:pic>
      <p:sp>
        <p:nvSpPr>
          <p:cNvPr id="32" name="Text 26">
            <a:extLst>
              <a:ext uri="{FF2B5EF4-FFF2-40B4-BE49-F238E27FC236}">
                <a16:creationId xmlns:a16="http://schemas.microsoft.com/office/drawing/2014/main" id="{729C4282-E2A2-EE2C-1DE7-F46BF5C8903C}"/>
              </a:ext>
            </a:extLst>
          </p:cNvPr>
          <p:cNvSpPr/>
          <p:nvPr/>
        </p:nvSpPr>
        <p:spPr>
          <a:xfrm>
            <a:off x="867567" y="2543791"/>
            <a:ext cx="465737" cy="1123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 b="1" i="0" u="none" strike="noStrike" kern="1200" cap="none" spc="0" normalizeH="0" baseline="0" noProof="0">
                <a:ln>
                  <a:noFill/>
                </a:ln>
                <a:solidFill>
                  <a:srgbClr val="F4A636"/>
                </a:solidFill>
                <a:effectLst/>
                <a:uLnTx/>
                <a:uFillTx/>
                <a:latin typeface="Consolas" pitchFamily="34" charset="0"/>
                <a:ea typeface="Consolas" pitchFamily="34" charset="-122"/>
                <a:cs typeface="Consolas" pitchFamily="34" charset="-120"/>
              </a:rPr>
              <a:t>10:15 Local</a:t>
            </a:r>
            <a:endParaRPr kumimoji="0" lang="en-US"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 27">
            <a:extLst>
              <a:ext uri="{FF2B5EF4-FFF2-40B4-BE49-F238E27FC236}">
                <a16:creationId xmlns:a16="http://schemas.microsoft.com/office/drawing/2014/main" id="{092FD76A-58C1-C795-D374-D04367849629}"/>
              </a:ext>
            </a:extLst>
          </p:cNvPr>
          <p:cNvSpPr/>
          <p:nvPr/>
        </p:nvSpPr>
        <p:spPr>
          <a:xfrm>
            <a:off x="872133" y="2646631"/>
            <a:ext cx="45660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 28">
            <a:extLst>
              <a:ext uri="{FF2B5EF4-FFF2-40B4-BE49-F238E27FC236}">
                <a16:creationId xmlns:a16="http://schemas.microsoft.com/office/drawing/2014/main" id="{D31EFECB-E877-B3C3-AEEA-2D2941404E00}"/>
              </a:ext>
            </a:extLst>
          </p:cNvPr>
          <p:cNvSpPr/>
          <p:nvPr/>
        </p:nvSpPr>
        <p:spPr>
          <a:xfrm>
            <a:off x="872133" y="2677587"/>
            <a:ext cx="3466088" cy="120700"/>
          </a:xfrm>
          <a:prstGeom prst="rect">
            <a:avLst/>
          </a:prstGeom>
          <a:noFill/>
          <a:ln/>
        </p:spPr>
        <p:txBody>
          <a:bodyPr wrap="none" lIns="0" tIns="0" rIns="0" bIns="0" rtlCol="0" anchor="t"/>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760" b="1" i="0" u="none" strike="noStrike" kern="1200" cap="none" spc="0" normalizeH="0" baseline="0" noProof="0">
                <a:ln>
                  <a:noFill/>
                </a:ln>
                <a:solidFill>
                  <a:srgbClr val="F2EDE3"/>
                </a:solidFill>
                <a:effectLst/>
                <a:uLnTx/>
                <a:uFillTx/>
                <a:latin typeface="Calibri" pitchFamily="34" charset="0"/>
                <a:ea typeface="Calibri" pitchFamily="34" charset="-122"/>
                <a:cs typeface="Calibri" pitchFamily="34" charset="-120"/>
              </a:rPr>
              <a:t>Began Operating</a:t>
            </a:r>
            <a:endParaRPr kumimoji="0" lang="en-US" sz="7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29">
            <a:extLst>
              <a:ext uri="{FF2B5EF4-FFF2-40B4-BE49-F238E27FC236}">
                <a16:creationId xmlns:a16="http://schemas.microsoft.com/office/drawing/2014/main" id="{A91853E0-BE2E-B154-C091-62A048E6234D}"/>
              </a:ext>
            </a:extLst>
          </p:cNvPr>
          <p:cNvSpPr/>
          <p:nvPr/>
        </p:nvSpPr>
        <p:spPr>
          <a:xfrm>
            <a:off x="872133" y="2805877"/>
            <a:ext cx="3466088" cy="107305"/>
          </a:xfrm>
          <a:prstGeom prst="rect">
            <a:avLst/>
          </a:prstGeom>
          <a:noFill/>
          <a:ln/>
        </p:spPr>
        <p:txBody>
          <a:bodyPr wrap="none" lIns="0" tIns="0" rIns="0" bIns="0" rtlCol="0" anchor="ctr"/>
          <a:lstStyle/>
          <a:p>
            <a:pPr marL="0" marR="0" lvl="0" indent="0" algn="l" defTabSz="914400" rtl="0" eaLnBrk="1" fontAlgn="auto" latinLnBrk="0" hangingPunct="1">
              <a:lnSpc>
                <a:spcPts val="845"/>
              </a:lnSpc>
              <a:spcBef>
                <a:spcPts val="0"/>
              </a:spcBef>
              <a:spcAft>
                <a:spcPts val="0"/>
              </a:spcAft>
              <a:buClrTx/>
              <a:buSzTx/>
              <a:buFontTx/>
              <a:buNone/>
              <a:tabLst/>
              <a:defRPr/>
            </a:pP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SOTA activation on the air from </a:t>
            </a:r>
            <a:r>
              <a:rPr kumimoji="0" lang="en-US" sz="650" b="0" i="0" u="none" strike="noStrike" kern="1200" cap="none" spc="0" normalizeH="0" baseline="0" noProof="0" dirty="0">
                <a:ln>
                  <a:noFill/>
                </a:ln>
                <a:solidFill>
                  <a:srgbClr val="7AAD94"/>
                </a:solidFill>
                <a:effectLst/>
                <a:uLnTx/>
                <a:uFillTx/>
                <a:latin typeface="Calibri" pitchFamily="34" charset="0"/>
                <a:ea typeface="Calibri" pitchFamily="34" charset="-122"/>
                <a:cs typeface="Calibri" pitchFamily="34" charset="-120"/>
              </a:rPr>
              <a:t>the </a:t>
            </a: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summit of Mt. Iwaki.</a:t>
            </a:r>
            <a:endParaRPr kumimoji="0" lang="en-US" sz="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 51">
            <a:extLst>
              <a:ext uri="{FF2B5EF4-FFF2-40B4-BE49-F238E27FC236}">
                <a16:creationId xmlns:a16="http://schemas.microsoft.com/office/drawing/2014/main" id="{133B7FAF-61FA-B27E-C1DE-AA4FA1B5467F}"/>
              </a:ext>
            </a:extLst>
          </p:cNvPr>
          <p:cNvSpPr/>
          <p:nvPr/>
        </p:nvSpPr>
        <p:spPr>
          <a:xfrm>
            <a:off x="2636044" y="5028605"/>
            <a:ext cx="29170" cy="29170"/>
          </a:xfrm>
          <a:prstGeom prst="ellipse">
            <a:avLst/>
          </a:prstGeom>
          <a:solidFill>
            <a:srgbClr val="F4A636">
              <a:alpha val="3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 52">
            <a:extLst>
              <a:ext uri="{FF2B5EF4-FFF2-40B4-BE49-F238E27FC236}">
                <a16:creationId xmlns:a16="http://schemas.microsoft.com/office/drawing/2014/main" id="{63E8D283-4037-F5D4-7A25-34C46C7C31C1}"/>
              </a:ext>
            </a:extLst>
          </p:cNvPr>
          <p:cNvSpPr/>
          <p:nvPr/>
        </p:nvSpPr>
        <p:spPr>
          <a:xfrm>
            <a:off x="2708374" y="4984105"/>
            <a:ext cx="4099813" cy="118021"/>
          </a:xfrm>
          <a:prstGeom prst="rect">
            <a:avLst/>
          </a:prstGeom>
          <a:noFill/>
          <a:ln/>
        </p:spPr>
        <p:txBody>
          <a:bodyPr wrap="none" lIns="0" tIns="0" rIns="0" bIns="0" rtlCol="0" anchor="ctr"/>
          <a:lstStyle/>
          <a:p>
            <a:pPr marL="0" marR="0" lvl="0" indent="0" algn="l" defTabSz="914400" rtl="0" eaLnBrk="1" fontAlgn="auto" latinLnBrk="0" hangingPunct="1">
              <a:lnSpc>
                <a:spcPts val="930"/>
              </a:lnSpc>
              <a:spcBef>
                <a:spcPts val="0"/>
              </a:spcBef>
              <a:spcAft>
                <a:spcPts val="0"/>
              </a:spcAft>
              <a:buClrTx/>
              <a:buSzTx/>
              <a:buFontTx/>
              <a:buNone/>
              <a:tabLst/>
              <a:defRPr/>
            </a:pPr>
            <a:r>
              <a:rPr kumimoji="0" lang="en-US" sz="620" b="0" i="1" u="none" strike="noStrike" kern="1200" cap="none" spc="0" normalizeH="0" baseline="0" noProof="0" dirty="0">
                <a:ln>
                  <a:noFill/>
                </a:ln>
                <a:solidFill>
                  <a:srgbClr val="7AAD94">
                    <a:alpha val="60000"/>
                  </a:srgbClr>
                </a:solidFill>
                <a:effectLst/>
                <a:uLnTx/>
                <a:uFillTx/>
                <a:latin typeface="Calibri" pitchFamily="34" charset="0"/>
                <a:ea typeface="Calibri" pitchFamily="34" charset="-122"/>
                <a:cs typeface="Calibri" pitchFamily="34" charset="-120"/>
              </a:rPr>
              <a:t>SOTA </a:t>
            </a:r>
            <a:r>
              <a:rPr kumimoji="0" lang="en-US" sz="620" b="0" i="1" u="none" strike="noStrike" kern="1200" cap="none" spc="0" normalizeH="0" baseline="0" noProof="0">
                <a:ln>
                  <a:noFill/>
                </a:ln>
                <a:solidFill>
                  <a:srgbClr val="7AAD94">
                    <a:alpha val="60000"/>
                  </a:srgbClr>
                </a:solidFill>
                <a:effectLst/>
                <a:uLnTx/>
                <a:uFillTx/>
                <a:latin typeface="Calibri" pitchFamily="34" charset="0"/>
                <a:ea typeface="Calibri" pitchFamily="34" charset="-122"/>
                <a:cs typeface="Calibri" pitchFamily="34" charset="-120"/>
              </a:rPr>
              <a:t>activation completed successfully</a:t>
            </a:r>
            <a:endParaRPr kumimoji="0" lang="en-US" sz="6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 53">
            <a:extLst>
              <a:ext uri="{FF2B5EF4-FFF2-40B4-BE49-F238E27FC236}">
                <a16:creationId xmlns:a16="http://schemas.microsoft.com/office/drawing/2014/main" id="{F13C55A4-2770-FBC2-EBE4-256C377CE3C9}"/>
              </a:ext>
            </a:extLst>
          </p:cNvPr>
          <p:cNvSpPr/>
          <p:nvPr/>
        </p:nvSpPr>
        <p:spPr>
          <a:xfrm>
            <a:off x="6478637" y="5028605"/>
            <a:ext cx="29170" cy="29170"/>
          </a:xfrm>
          <a:prstGeom prst="ellipse">
            <a:avLst/>
          </a:prstGeom>
          <a:solidFill>
            <a:srgbClr val="F4A636">
              <a:alpha val="3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 54">
            <a:extLst>
              <a:ext uri="{FF2B5EF4-FFF2-40B4-BE49-F238E27FC236}">
                <a16:creationId xmlns:a16="http://schemas.microsoft.com/office/drawing/2014/main" id="{A685DC28-FD5A-9E2E-9FDE-21E163491C98}"/>
              </a:ext>
            </a:extLst>
          </p:cNvPr>
          <p:cNvSpPr/>
          <p:nvPr/>
        </p:nvSpPr>
        <p:spPr>
          <a:xfrm>
            <a:off x="4165256" y="1079929"/>
            <a:ext cx="143470" cy="7590"/>
          </a:xfrm>
          <a:prstGeom prst="rect">
            <a:avLst/>
          </a:prstGeom>
          <a:solidFill>
            <a:srgbClr val="F4A636">
              <a:alpha val="3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Text 55">
            <a:extLst>
              <a:ext uri="{FF2B5EF4-FFF2-40B4-BE49-F238E27FC236}">
                <a16:creationId xmlns:a16="http://schemas.microsoft.com/office/drawing/2014/main" id="{F6593617-193B-0158-F6E3-04994347607B}"/>
              </a:ext>
            </a:extLst>
          </p:cNvPr>
          <p:cNvSpPr/>
          <p:nvPr/>
        </p:nvSpPr>
        <p:spPr>
          <a:xfrm>
            <a:off x="4834999" y="1899929"/>
            <a:ext cx="143470" cy="7590"/>
          </a:xfrm>
          <a:prstGeom prst="rect">
            <a:avLst/>
          </a:prstGeom>
          <a:solidFill>
            <a:srgbClr val="F4A636">
              <a:alpha val="3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 56">
            <a:extLst>
              <a:ext uri="{FF2B5EF4-FFF2-40B4-BE49-F238E27FC236}">
                <a16:creationId xmlns:a16="http://schemas.microsoft.com/office/drawing/2014/main" id="{616889AF-FB81-10D2-FE5A-D94C959826D2}"/>
              </a:ext>
            </a:extLst>
          </p:cNvPr>
          <p:cNvSpPr/>
          <p:nvPr/>
        </p:nvSpPr>
        <p:spPr>
          <a:xfrm>
            <a:off x="4165256" y="2719929"/>
            <a:ext cx="143470" cy="7590"/>
          </a:xfrm>
          <a:prstGeom prst="rect">
            <a:avLst/>
          </a:prstGeom>
          <a:solidFill>
            <a:srgbClr val="F4A636">
              <a:alpha val="3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 60">
            <a:extLst>
              <a:ext uri="{FF2B5EF4-FFF2-40B4-BE49-F238E27FC236}">
                <a16:creationId xmlns:a16="http://schemas.microsoft.com/office/drawing/2014/main" id="{5CD9D58C-ABFD-0E09-B3DD-B8CCA728E900}"/>
              </a:ext>
            </a:extLst>
          </p:cNvPr>
          <p:cNvSpPr/>
          <p:nvPr/>
        </p:nvSpPr>
        <p:spPr>
          <a:xfrm>
            <a:off x="4565078" y="1083649"/>
            <a:ext cx="18288" cy="2500000"/>
          </a:xfrm>
          <a:prstGeom prst="rect">
            <a:avLst/>
          </a:prstGeom>
          <a:gradFill rotWithShape="1">
            <a:gsLst>
              <a:gs pos="0">
                <a:srgbClr val="000000">
                  <a:alpha val="0"/>
                </a:srgbClr>
              </a:gs>
              <a:gs pos="6000">
                <a:srgbClr val="F4A636">
                  <a:alpha val="35000"/>
                </a:srgbClr>
              </a:gs>
              <a:gs pos="94000">
                <a:srgbClr val="F4A636">
                  <a:alpha val="35000"/>
                </a:srgbClr>
              </a:gs>
              <a:gs pos="100000">
                <a:srgbClr val="000000">
                  <a:alpha val="0"/>
                </a:srgbClr>
              </a:gs>
            </a:gsLst>
            <a:lin ang="5400000" scaled="1"/>
          </a:gra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 61">
            <a:extLst>
              <a:ext uri="{FF2B5EF4-FFF2-40B4-BE49-F238E27FC236}">
                <a16:creationId xmlns:a16="http://schemas.microsoft.com/office/drawing/2014/main" id="{9FE0746D-34EE-D31E-E54A-367D480C65C0}"/>
              </a:ext>
            </a:extLst>
          </p:cNvPr>
          <p:cNvSpPr/>
          <p:nvPr/>
        </p:nvSpPr>
        <p:spPr>
          <a:xfrm>
            <a:off x="4507929" y="101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Text 62">
            <a:extLst>
              <a:ext uri="{FF2B5EF4-FFF2-40B4-BE49-F238E27FC236}">
                <a16:creationId xmlns:a16="http://schemas.microsoft.com/office/drawing/2014/main" id="{E077D6FB-1BE5-F7B6-3E0A-6615EDC64AFF}"/>
              </a:ext>
            </a:extLst>
          </p:cNvPr>
          <p:cNvSpPr/>
          <p:nvPr/>
        </p:nvSpPr>
        <p:spPr>
          <a:xfrm>
            <a:off x="4507929" y="183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Text 63">
            <a:extLst>
              <a:ext uri="{FF2B5EF4-FFF2-40B4-BE49-F238E27FC236}">
                <a16:creationId xmlns:a16="http://schemas.microsoft.com/office/drawing/2014/main" id="{2F2310BF-B8AB-64BD-757C-ECFC0B0E38EA}"/>
              </a:ext>
            </a:extLst>
          </p:cNvPr>
          <p:cNvSpPr/>
          <p:nvPr/>
        </p:nvSpPr>
        <p:spPr>
          <a:xfrm>
            <a:off x="4507929" y="265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TL04-20"/>
          <p:cNvSpPr/>
          <p:nvPr/>
        </p:nvSpPr>
        <p:spPr>
          <a:xfrm>
            <a:off x="5010894" y="3280000"/>
            <a:ext cx="3714750" cy="571574"/>
          </a:xfrm>
          <a:prstGeom prst="roundRect">
            <a:avLst>
              <a:gd name="adj" fmla="val 10835"/>
            </a:avLst>
          </a:prstGeom>
          <a:solidFill>
            <a:srgbClr val="1E3A2E"/>
          </a:solidFill>
          <a:ln w="9525">
            <a:solidFill>
              <a:srgbClr val="7AAD94">
                <a:alpha val="15000"/>
              </a:srgbClr>
            </a:solidFill>
          </a:ln>
        </p:spPr>
        <p:txBody>
          <a:bodyPr wrap="squar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TL04-21"/>
          <p:cNvSpPr/>
          <p:nvPr/>
        </p:nvSpPr>
        <p:spPr>
          <a:xfrm>
            <a:off x="8494060" y="3240114"/>
            <a:ext cx="152564" cy="106710"/>
          </a:xfrm>
          <a:prstGeom prst="roundRect">
            <a:avLst>
              <a:gd name="adj" fmla="val 20232"/>
            </a:avLst>
          </a:prstGeom>
          <a:solidFill>
            <a:srgbClr val="1E3A2E"/>
          </a:solid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 b="0" i="0" u="none" strike="noStrike" kern="1200" cap="none" spc="0" normalizeH="0" baseline="0" noProof="0">
                <a:ln>
                  <a:noFill/>
                </a:ln>
                <a:solidFill>
                  <a:srgbClr val="7AAD94"/>
                </a:solidFill>
                <a:effectLst/>
                <a:uLnTx/>
                <a:uFillTx/>
                <a:latin typeface="Consolas" pitchFamily="34" charset="0"/>
                <a:ea typeface="Consolas" pitchFamily="34" charset="-122"/>
                <a:cs typeface="Consolas" pitchFamily="34" charset="-120"/>
              </a:rPr>
              <a:t>04</a:t>
            </a:r>
            <a:endParaRPr kumimoji="0" lang="en-US" sz="5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TL04-22"/>
          <p:cNvSpPr/>
          <p:nvPr/>
        </p:nvSpPr>
        <p:spPr>
          <a:xfrm>
            <a:off x="5106739" y="3407844"/>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3" name="TL04-23" descr="Car outline"/>
          <p:cNvPicPr>
            <a:picLocks noChangeAspect="1"/>
          </p:cNvPicPr>
          <p:nvPr/>
        </p:nvPicPr>
        <p:blipFill>
          <a:blip>
            <a:extLst>
              <a:ext uri="{96DAC541-7B7A-43D3-8B79-37D633B846F1}">
                <asvg:svgBlip xmlns:asvg="http://schemas.microsoft.com/office/drawing/2016/SVG/main" r:embed="rId7"/>
              </a:ext>
            </a:extLst>
          </a:blip>
          <a:srcRect/>
          <a:stretch/>
        </p:blipFill>
        <p:spPr>
          <a:xfrm>
            <a:off x="5176251" y="3477355"/>
            <a:ext cx="132588" cy="132588"/>
          </a:xfrm>
          <a:prstGeom prst="rect">
            <a:avLst/>
          </a:prstGeom>
        </p:spPr>
      </p:pic>
      <p:sp>
        <p:nvSpPr>
          <p:cNvPr id="124" name="TL04-24"/>
          <p:cNvSpPr/>
          <p:nvPr/>
        </p:nvSpPr>
        <p:spPr>
          <a:xfrm>
            <a:off x="5460254" y="3363790"/>
            <a:ext cx="465737" cy="112365"/>
          </a:xfrm>
          <a:prstGeom prst="rect">
            <a:avLst/>
          </a:prstGeom>
          <a:noFill/>
          <a:ln/>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 b="1" i="0" u="none" strike="noStrike" kern="1200" cap="none" spc="0" normalizeH="0" baseline="0" noProof="0">
                <a:ln>
                  <a:noFill/>
                </a:ln>
                <a:solidFill>
                  <a:srgbClr val="F4A636"/>
                </a:solidFill>
                <a:effectLst/>
                <a:uLnTx/>
                <a:uFillTx/>
                <a:latin typeface="Consolas" pitchFamily="34" charset="0"/>
                <a:ea typeface="Consolas" pitchFamily="34" charset="-122"/>
                <a:cs typeface="Consolas" pitchFamily="34" charset="-120"/>
              </a:rPr>
              <a:t>12:30 Local</a:t>
            </a:r>
            <a:endParaRPr kumimoji="0" lang="en-US" sz="68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TL04-25"/>
          <p:cNvSpPr/>
          <p:nvPr/>
        </p:nvSpPr>
        <p:spPr>
          <a:xfrm>
            <a:off x="5464820" y="3485681"/>
            <a:ext cx="456605" cy="9525"/>
          </a:xfrm>
          <a:prstGeom prst="rect">
            <a:avLst/>
          </a:prstGeom>
          <a:solidFill>
            <a:srgbClr val="F4A636">
              <a:alpha val="40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TL04-26"/>
          <p:cNvSpPr/>
          <p:nvPr/>
        </p:nvSpPr>
        <p:spPr>
          <a:xfrm>
            <a:off x="5464820" y="3497587"/>
            <a:ext cx="3466088" cy="120700"/>
          </a:xfrm>
          <a:prstGeom prst="rect">
            <a:avLst/>
          </a:prstGeom>
          <a:noFill/>
          <a:ln/>
        </p:spPr>
        <p:txBody>
          <a:bodyPr wrap="none" lIns="0" tIns="0" rIns="0" bIns="0" rtlCol="0" anchor="t"/>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760" b="1" i="0" u="none" strike="noStrike" kern="1200" cap="none" spc="0" normalizeH="0" baseline="0" noProof="0">
                <a:ln>
                  <a:noFill/>
                </a:ln>
                <a:solidFill>
                  <a:srgbClr val="F2EDE3"/>
                </a:solidFill>
                <a:effectLst/>
                <a:uLnTx/>
                <a:uFillTx/>
                <a:latin typeface="Calibri" pitchFamily="34" charset="0"/>
                <a:ea typeface="Calibri" pitchFamily="34" charset="-122"/>
                <a:cs typeface="Calibri" pitchFamily="34" charset="-120"/>
              </a:rPr>
              <a:t>Ended Operation</a:t>
            </a:r>
            <a:endParaRPr kumimoji="0" lang="en-US" sz="7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TL04-27"/>
          <p:cNvSpPr/>
          <p:nvPr/>
        </p:nvSpPr>
        <p:spPr>
          <a:xfrm>
            <a:off x="5464820" y="3625877"/>
            <a:ext cx="3466088" cy="150175"/>
          </a:xfrm>
          <a:prstGeom prst="rect">
            <a:avLst/>
          </a:prstGeom>
          <a:noFill/>
          <a:ln/>
        </p:spPr>
        <p:txBody>
          <a:bodyPr wrap="none" lIns="0" tIns="0" rIns="0" bIns="0" rtlCol="0" anchor="ctr"/>
          <a:lstStyle/>
          <a:p>
            <a:pPr marL="0" marR="0" lvl="0" indent="0" algn="l" defTabSz="914400" rtl="0" eaLnBrk="1" fontAlgn="auto" latinLnBrk="0" hangingPunct="1">
              <a:lnSpc>
                <a:spcPts val="845"/>
              </a:lnSpc>
              <a:spcBef>
                <a:spcPts val="0"/>
              </a:spcBef>
              <a:spcAft>
                <a:spcPts val="0"/>
              </a:spcAft>
              <a:buClrTx/>
              <a:buSzTx/>
              <a:buFontTx/>
              <a:buNone/>
              <a:tabLst/>
              <a:defRPr/>
            </a:pPr>
            <a:r>
              <a:rPr kumimoji="0" lang="en-US" sz="650" b="0" i="0" u="none" strike="noStrike" kern="1200" cap="none" spc="0" normalizeH="0" baseline="0" noProof="0">
                <a:ln>
                  <a:noFill/>
                </a:ln>
                <a:solidFill>
                  <a:srgbClr val="7AAD94"/>
                </a:solidFill>
                <a:effectLst/>
                <a:uLnTx/>
                <a:uFillTx/>
                <a:latin typeface="Calibri" pitchFamily="34" charset="0"/>
                <a:ea typeface="Calibri" pitchFamily="34" charset="-122"/>
                <a:cs typeface="Calibri" pitchFamily="34" charset="-120"/>
              </a:rPr>
              <a:t>Ended operation early as bad weather rolled in over the summit.</a:t>
            </a:r>
          </a:p>
        </p:txBody>
      </p:sp>
      <p:sp>
        <p:nvSpPr>
          <p:cNvPr id="128" name="TL04-71"/>
          <p:cNvSpPr/>
          <p:nvPr/>
        </p:nvSpPr>
        <p:spPr>
          <a:xfrm>
            <a:off x="4507929" y="3479579"/>
            <a:ext cx="128141" cy="128141"/>
          </a:xfrm>
          <a:prstGeom prst="ellipse">
            <a:avLst/>
          </a:prstGeom>
          <a:solidFill>
            <a:srgbClr val="F4A636"/>
          </a:solidFill>
          <a:ln w="19050">
            <a:solidFill>
              <a:srgbClr val="162821"/>
            </a:solidFill>
          </a:ln>
          <a:effectLst>
            <a:outerShdw blurRad="101600" dist="50800" dir="16200000" algn="bl" rotWithShape="0">
              <a:srgbClr val="F4A636">
                <a:alpha val="75000"/>
              </a:srgbClr>
            </a:outerShdw>
          </a:effectLst>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TL04-64"/>
          <p:cNvSpPr/>
          <p:nvPr/>
        </p:nvSpPr>
        <p:spPr>
          <a:xfrm>
            <a:off x="4834999" y="3539929"/>
            <a:ext cx="143470" cy="7590"/>
          </a:xfrm>
          <a:prstGeom prst="rect">
            <a:avLst/>
          </a:prstGeom>
          <a:solidFill>
            <a:srgbClr val="F4A636">
              <a:alpha val="35000"/>
            </a:srgbClr>
          </a:solidFill>
          <a:ln/>
        </p:spPr>
        <p:txBody>
          <a:bodyPr wrap="none"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23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1E3A2E">
                  <a:alpha val="70000"/>
                </a:srgbClr>
              </a:gs>
              <a:gs pos="60000">
                <a:srgbClr val="000000">
                  <a:alpha val="0"/>
                </a:srgbClr>
              </a:gs>
            </a:gsLst>
            <a:path path="circle">
              <a:fillToRect l="90000" t="50000" r="10000" b="50000"/>
            </a:path>
          </a:gradFill>
          <a:ln/>
        </p:spPr>
        <p:txBody>
          <a:bodyPr wrap="squar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F4A636">
                  <a:alpha val="4000"/>
                </a:srgbClr>
              </a:gs>
              <a:gs pos="50000">
                <a:srgbClr val="000000">
                  <a:alpha val="0"/>
                </a:srgbClr>
              </a:gs>
            </a:gsLst>
            <a:path path="circle">
              <a:fillToRect l="10000" t="80000" r="90000" b="20000"/>
            </a:path>
          </a:gradFill>
          <a:ln/>
        </p:spPr>
        <p:txBody>
          <a:bodyPr wrap="square" rtlCol="0" anchor="t"/>
          <a:lstStyle/>
          <a:p>
            <a:pPr marL="0" indent="0">
              <a:buNone/>
            </a:pPr>
            <a:endParaRPr lang="en-US" dirty="0"/>
          </a:p>
        </p:txBody>
      </p:sp>
      <p:sp>
        <p:nvSpPr>
          <p:cNvPr id="4" name="Text 2"/>
          <p:cNvSpPr/>
          <p:nvPr/>
        </p:nvSpPr>
        <p:spPr>
          <a:xfrm>
            <a:off x="0" y="0"/>
            <a:ext cx="35421" cy="5143500"/>
          </a:xfrm>
          <a:prstGeom prst="rect">
            <a:avLst/>
          </a:prstGeom>
          <a:gradFill rotWithShape="1">
            <a:gsLst>
              <a:gs pos="0">
                <a:srgbClr val="F4A636"/>
              </a:gs>
              <a:gs pos="100000">
                <a:srgbClr val="F4A636">
                  <a:alpha val="20000"/>
                </a:srgbClr>
              </a:gs>
            </a:gsLst>
            <a:lin ang="5400000" scaled="1"/>
          </a:gradFill>
          <a:ln/>
        </p:spPr>
        <p:txBody>
          <a:bodyPr wrap="square" rtlCol="0" anchor="t"/>
          <a:lstStyle/>
          <a:p>
            <a:pPr marL="0" indent="0">
              <a:buNone/>
            </a:pPr>
            <a:endParaRPr lang="en-US" dirty="0"/>
          </a:p>
        </p:txBody>
      </p:sp>
      <p:sp>
        <p:nvSpPr>
          <p:cNvPr id="5" name="Text 3"/>
          <p:cNvSpPr/>
          <p:nvPr/>
        </p:nvSpPr>
        <p:spPr>
          <a:xfrm>
            <a:off x="523875" y="1122908"/>
            <a:ext cx="21580" cy="557510"/>
          </a:xfrm>
          <a:custGeom>
            <a:avLst/>
            <a:gdLst/>
            <a:ahLst/>
            <a:cxnLst/>
            <a:rect l="l" t="t" r="r" b="b"/>
            <a:pathLst>
              <a:path w="21580" h="557510">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537418"/>
                </a:lnTo>
                <a:lnTo>
                  <a:pt x="18883" y="534652"/>
                </a:lnTo>
                <a:lnTo>
                  <a:pt x="16185" y="531558"/>
                </a:lnTo>
                <a:lnTo>
                  <a:pt x="13488" y="528062"/>
                </a:lnTo>
                <a:lnTo>
                  <a:pt x="10790" y="524051"/>
                </a:lnTo>
                <a:lnTo>
                  <a:pt x="8093" y="519338"/>
                </a:lnTo>
                <a:lnTo>
                  <a:pt x="5395" y="513561"/>
                </a:lnTo>
                <a:lnTo>
                  <a:pt x="2698" y="505791"/>
                </a:lnTo>
                <a:lnTo>
                  <a:pt x="0" y="486390"/>
                </a:lnTo>
                <a:close/>
              </a:path>
            </a:pathLst>
          </a:custGeom>
          <a:solidFill>
            <a:srgbClr val="F4A636"/>
          </a:solidFill>
          <a:ln/>
        </p:spPr>
        <p:txBody>
          <a:bodyPr wrap="square" rtlCol="0" anchor="t"/>
          <a:lstStyle/>
          <a:p>
            <a:pPr marL="0" indent="0">
              <a:buNone/>
            </a:pPr>
            <a:endParaRPr lang="en-US" dirty="0"/>
          </a:p>
        </p:txBody>
      </p:sp>
      <p:sp>
        <p:nvSpPr>
          <p:cNvPr id="6" name="Text 4"/>
          <p:cNvSpPr/>
          <p:nvPr/>
        </p:nvSpPr>
        <p:spPr>
          <a:xfrm>
            <a:off x="4660255" y="1122908"/>
            <a:ext cx="21580" cy="557510"/>
          </a:xfrm>
          <a:custGeom>
            <a:avLst/>
            <a:gdLst/>
            <a:ahLst/>
            <a:cxnLst/>
            <a:rect l="l" t="t" r="r" b="b"/>
            <a:pathLst>
              <a:path w="21580" h="557510">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537418"/>
                </a:lnTo>
                <a:lnTo>
                  <a:pt x="18883" y="534652"/>
                </a:lnTo>
                <a:lnTo>
                  <a:pt x="16185" y="531558"/>
                </a:lnTo>
                <a:lnTo>
                  <a:pt x="13488" y="528062"/>
                </a:lnTo>
                <a:lnTo>
                  <a:pt x="10790" y="524051"/>
                </a:lnTo>
                <a:lnTo>
                  <a:pt x="8093" y="519338"/>
                </a:lnTo>
                <a:lnTo>
                  <a:pt x="5395" y="513561"/>
                </a:lnTo>
                <a:lnTo>
                  <a:pt x="2698" y="505791"/>
                </a:lnTo>
                <a:lnTo>
                  <a:pt x="0" y="486390"/>
                </a:lnTo>
                <a:close/>
              </a:path>
            </a:pathLst>
          </a:custGeom>
          <a:solidFill>
            <a:srgbClr val="F4A636"/>
          </a:solidFill>
          <a:ln/>
        </p:spPr>
        <p:txBody>
          <a:bodyPr wrap="square" rtlCol="0" anchor="t"/>
          <a:lstStyle/>
          <a:p>
            <a:pPr marL="0" indent="0">
              <a:buNone/>
            </a:pPr>
            <a:endParaRPr lang="en-US" dirty="0"/>
          </a:p>
        </p:txBody>
      </p:sp>
      <p:sp>
        <p:nvSpPr>
          <p:cNvPr id="7" name="Text 5"/>
          <p:cNvSpPr/>
          <p:nvPr/>
        </p:nvSpPr>
        <p:spPr>
          <a:xfrm>
            <a:off x="523875" y="1799779"/>
            <a:ext cx="21580" cy="557510"/>
          </a:xfrm>
          <a:custGeom>
            <a:avLst/>
            <a:gdLst/>
            <a:ahLst/>
            <a:cxnLst/>
            <a:rect l="l" t="t" r="r" b="b"/>
            <a:pathLst>
              <a:path w="21580" h="557510">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537418"/>
                </a:lnTo>
                <a:lnTo>
                  <a:pt x="18883" y="534652"/>
                </a:lnTo>
                <a:lnTo>
                  <a:pt x="16185" y="531558"/>
                </a:lnTo>
                <a:lnTo>
                  <a:pt x="13488" y="528062"/>
                </a:lnTo>
                <a:lnTo>
                  <a:pt x="10790" y="524051"/>
                </a:lnTo>
                <a:lnTo>
                  <a:pt x="8093" y="519338"/>
                </a:lnTo>
                <a:lnTo>
                  <a:pt x="5395" y="513561"/>
                </a:lnTo>
                <a:lnTo>
                  <a:pt x="2698" y="505791"/>
                </a:lnTo>
                <a:lnTo>
                  <a:pt x="0" y="486390"/>
                </a:lnTo>
                <a:close/>
              </a:path>
            </a:pathLst>
          </a:custGeom>
          <a:solidFill>
            <a:srgbClr val="F4A636">
              <a:alpha val="60000"/>
            </a:srgbClr>
          </a:solidFill>
          <a:ln/>
        </p:spPr>
        <p:txBody>
          <a:bodyPr wrap="square" rtlCol="0" anchor="t"/>
          <a:lstStyle/>
          <a:p>
            <a:pPr marL="0" indent="0">
              <a:buNone/>
            </a:pPr>
            <a:endParaRPr lang="en-US" dirty="0"/>
          </a:p>
        </p:txBody>
      </p:sp>
      <p:sp>
        <p:nvSpPr>
          <p:cNvPr id="8" name="Text 6"/>
          <p:cNvSpPr/>
          <p:nvPr/>
        </p:nvSpPr>
        <p:spPr>
          <a:xfrm>
            <a:off x="4660255" y="1799779"/>
            <a:ext cx="21580" cy="557510"/>
          </a:xfrm>
          <a:custGeom>
            <a:avLst/>
            <a:gdLst/>
            <a:ahLst/>
            <a:cxnLst/>
            <a:rect l="l" t="t" r="r" b="b"/>
            <a:pathLst>
              <a:path w="21580" h="557510">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537418"/>
                </a:lnTo>
                <a:lnTo>
                  <a:pt x="18883" y="534652"/>
                </a:lnTo>
                <a:lnTo>
                  <a:pt x="16185" y="531558"/>
                </a:lnTo>
                <a:lnTo>
                  <a:pt x="13488" y="528062"/>
                </a:lnTo>
                <a:lnTo>
                  <a:pt x="10790" y="524051"/>
                </a:lnTo>
                <a:lnTo>
                  <a:pt x="8093" y="519338"/>
                </a:lnTo>
                <a:lnTo>
                  <a:pt x="5395" y="513561"/>
                </a:lnTo>
                <a:lnTo>
                  <a:pt x="2698" y="505791"/>
                </a:lnTo>
                <a:lnTo>
                  <a:pt x="0" y="486390"/>
                </a:lnTo>
                <a:close/>
              </a:path>
            </a:pathLst>
          </a:custGeom>
          <a:solidFill>
            <a:srgbClr val="F4A636">
              <a:alpha val="60000"/>
            </a:srgbClr>
          </a:solidFill>
          <a:ln/>
        </p:spPr>
        <p:txBody>
          <a:bodyPr wrap="square" rtlCol="0" anchor="t"/>
          <a:lstStyle/>
          <a:p>
            <a:pPr marL="0" indent="0">
              <a:buNone/>
            </a:pPr>
            <a:endParaRPr lang="en-US" dirty="0"/>
          </a:p>
        </p:txBody>
      </p:sp>
      <p:sp>
        <p:nvSpPr>
          <p:cNvPr id="9" name="Text 7"/>
          <p:cNvSpPr/>
          <p:nvPr/>
        </p:nvSpPr>
        <p:spPr>
          <a:xfrm>
            <a:off x="523875" y="2476649"/>
            <a:ext cx="21580" cy="557510"/>
          </a:xfrm>
          <a:custGeom>
            <a:avLst/>
            <a:gdLst/>
            <a:ahLst/>
            <a:cxnLst/>
            <a:rect l="l" t="t" r="r" b="b"/>
            <a:pathLst>
              <a:path w="21580" h="557510">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537418"/>
                </a:lnTo>
                <a:lnTo>
                  <a:pt x="18883" y="534652"/>
                </a:lnTo>
                <a:lnTo>
                  <a:pt x="16185" y="531558"/>
                </a:lnTo>
                <a:lnTo>
                  <a:pt x="13488" y="528062"/>
                </a:lnTo>
                <a:lnTo>
                  <a:pt x="10790" y="524051"/>
                </a:lnTo>
                <a:lnTo>
                  <a:pt x="8093" y="519338"/>
                </a:lnTo>
                <a:lnTo>
                  <a:pt x="5395" y="513561"/>
                </a:lnTo>
                <a:lnTo>
                  <a:pt x="2698" y="505791"/>
                </a:lnTo>
                <a:lnTo>
                  <a:pt x="0" y="486390"/>
                </a:lnTo>
                <a:close/>
              </a:path>
            </a:pathLst>
          </a:custGeom>
          <a:solidFill>
            <a:srgbClr val="F4A636">
              <a:alpha val="35000"/>
            </a:srgbClr>
          </a:solidFill>
          <a:ln/>
        </p:spPr>
        <p:txBody>
          <a:bodyPr wrap="square" rtlCol="0" anchor="t"/>
          <a:lstStyle/>
          <a:p>
            <a:pPr marL="0" indent="0">
              <a:buNone/>
            </a:pPr>
            <a:endParaRPr lang="en-US" dirty="0"/>
          </a:p>
        </p:txBody>
      </p:sp>
      <p:sp>
        <p:nvSpPr>
          <p:cNvPr id="10" name="Text 8"/>
          <p:cNvSpPr/>
          <p:nvPr/>
        </p:nvSpPr>
        <p:spPr>
          <a:xfrm>
            <a:off x="4660255" y="2476649"/>
            <a:ext cx="21580" cy="557510"/>
          </a:xfrm>
          <a:custGeom>
            <a:avLst/>
            <a:gdLst/>
            <a:ahLst/>
            <a:cxnLst/>
            <a:rect l="l" t="t" r="r" b="b"/>
            <a:pathLst>
              <a:path w="21580" h="557510">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537418"/>
                </a:lnTo>
                <a:lnTo>
                  <a:pt x="18883" y="534652"/>
                </a:lnTo>
                <a:lnTo>
                  <a:pt x="16185" y="531558"/>
                </a:lnTo>
                <a:lnTo>
                  <a:pt x="13488" y="528062"/>
                </a:lnTo>
                <a:lnTo>
                  <a:pt x="10790" y="524051"/>
                </a:lnTo>
                <a:lnTo>
                  <a:pt x="8093" y="519338"/>
                </a:lnTo>
                <a:lnTo>
                  <a:pt x="5395" y="513561"/>
                </a:lnTo>
                <a:lnTo>
                  <a:pt x="2698" y="505791"/>
                </a:lnTo>
                <a:lnTo>
                  <a:pt x="0" y="486390"/>
                </a:lnTo>
                <a:close/>
              </a:path>
            </a:pathLst>
          </a:custGeom>
          <a:solidFill>
            <a:srgbClr val="F4A636">
              <a:alpha val="35000"/>
            </a:srgbClr>
          </a:solidFill>
          <a:ln/>
        </p:spPr>
        <p:txBody>
          <a:bodyPr wrap="square" rtlCol="0" anchor="t"/>
          <a:lstStyle/>
          <a:p>
            <a:pPr marL="0" indent="0">
              <a:buNone/>
            </a:pPr>
            <a:endParaRPr lang="en-US" dirty="0"/>
          </a:p>
        </p:txBody>
      </p:sp>
      <p:sp>
        <p:nvSpPr>
          <p:cNvPr id="11" name="Text 9"/>
          <p:cNvSpPr/>
          <p:nvPr/>
        </p:nvSpPr>
        <p:spPr>
          <a:xfrm>
            <a:off x="154305" y="314920"/>
            <a:ext cx="8989695" cy="182880"/>
          </a:xfrm>
          <a:prstGeom prst="rect">
            <a:avLst/>
          </a:prstGeom>
          <a:noFill/>
          <a:ln/>
        </p:spPr>
        <p:txBody>
          <a:bodyPr wrap="none" lIns="0" tIns="0" rIns="0" bIns="0" rtlCol="0" anchor="t"/>
          <a:lstStyle/>
          <a:p>
            <a:pPr marL="0" indent="0" algn="l">
              <a:lnSpc>
                <a:spcPts val="1020"/>
              </a:lnSpc>
              <a:buNone/>
            </a:pPr>
            <a:r>
              <a:rPr lang="en-US" sz="680" b="1" kern="0" spc="170" dirty="0">
                <a:solidFill>
                  <a:srgbClr val="F4A636">
                    <a:alpha val="85000"/>
                  </a:srgbClr>
                </a:solidFill>
                <a:latin typeface="Calibri" pitchFamily="34" charset="0"/>
                <a:ea typeface="Calibri" pitchFamily="34" charset="-122"/>
                <a:cs typeface="Calibri" pitchFamily="34" charset="-120"/>
              </a:rPr>
              <a:t>AGENDA</a:t>
            </a:r>
            <a:endParaRPr lang="en-US" sz="680" dirty="0"/>
          </a:p>
        </p:txBody>
      </p:sp>
      <p:sp>
        <p:nvSpPr>
          <p:cNvPr id="12" name="Text 10"/>
          <p:cNvSpPr/>
          <p:nvPr/>
        </p:nvSpPr>
        <p:spPr>
          <a:xfrm>
            <a:off x="514350" y="487561"/>
            <a:ext cx="8581073" cy="361801"/>
          </a:xfrm>
          <a:prstGeom prst="rect">
            <a:avLst/>
          </a:prstGeom>
          <a:noFill/>
          <a:ln/>
        </p:spPr>
        <p:txBody>
          <a:bodyPr wrap="none" lIns="0" tIns="0" rIns="0" bIns="0" rtlCol="0" anchor="t"/>
          <a:lstStyle/>
          <a:p>
            <a:pPr marL="0" indent="0" algn="l">
              <a:lnSpc>
                <a:spcPts val="2849"/>
              </a:lnSpc>
              <a:buNone/>
            </a:pPr>
            <a:r>
              <a:rPr lang="en-US" sz="2590" kern="0" spc="-30" dirty="0">
                <a:solidFill>
                  <a:srgbClr val="F2EDE3"/>
                </a:solidFill>
                <a:latin typeface="Calibri Light" pitchFamily="34" charset="0"/>
                <a:ea typeface="Calibri Light" pitchFamily="34" charset="-122"/>
                <a:cs typeface="Calibri Light" pitchFamily="34" charset="-120"/>
              </a:rPr>
              <a:t>What I'll </a:t>
            </a:r>
            <a:r>
              <a:rPr lang="en-US" sz="2590" kern="0" spc="-30" dirty="0">
                <a:solidFill>
                  <a:srgbClr val="F4A636"/>
                </a:solidFill>
                <a:latin typeface="Calibri Light" pitchFamily="34" charset="0"/>
                <a:ea typeface="Calibri Light" pitchFamily="34" charset="-122"/>
                <a:cs typeface="Calibri Light" pitchFamily="34" charset="-120"/>
              </a:rPr>
              <a:t>Cover</a:t>
            </a:r>
            <a:endParaRPr lang="en-US" sz="2590" dirty="0"/>
          </a:p>
        </p:txBody>
      </p:sp>
      <p:sp>
        <p:nvSpPr>
          <p:cNvPr id="13" name="Text 11"/>
          <p:cNvSpPr/>
          <p:nvPr/>
        </p:nvSpPr>
        <p:spPr>
          <a:xfrm>
            <a:off x="514350" y="920353"/>
            <a:ext cx="514350" cy="21580"/>
          </a:xfrm>
          <a:prstGeom prst="roundRect">
            <a:avLst>
              <a:gd name="adj" fmla="val 64736"/>
            </a:avLst>
          </a:prstGeom>
          <a:gradFill rotWithShape="1">
            <a:gsLst>
              <a:gs pos="0">
                <a:srgbClr val="F4A636"/>
              </a:gs>
              <a:gs pos="100000">
                <a:srgbClr val="000000">
                  <a:alpha val="0"/>
                </a:srgbClr>
              </a:gs>
            </a:gsLst>
            <a:lin ang="0" scaled="1"/>
          </a:gradFill>
          <a:ln/>
        </p:spPr>
        <p:txBody>
          <a:bodyPr wrap="none" rtlCol="0" anchor="t"/>
          <a:lstStyle/>
          <a:p>
            <a:pPr marL="0" indent="0">
              <a:buNone/>
            </a:pPr>
            <a:endParaRPr lang="en-US" dirty="0"/>
          </a:p>
        </p:txBody>
      </p:sp>
      <p:sp>
        <p:nvSpPr>
          <p:cNvPr id="14" name="Text 12"/>
          <p:cNvSpPr/>
          <p:nvPr/>
        </p:nvSpPr>
        <p:spPr>
          <a:xfrm>
            <a:off x="514350" y="1113383"/>
            <a:ext cx="4036070" cy="576560"/>
          </a:xfrm>
          <a:prstGeom prst="roundRect">
            <a:avLst>
              <a:gd name="adj" fmla="val 1233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15" name="Text 13"/>
          <p:cNvSpPr/>
          <p:nvPr/>
        </p:nvSpPr>
        <p:spPr>
          <a:xfrm>
            <a:off x="667345" y="1237208"/>
            <a:ext cx="328910" cy="328910"/>
          </a:xfrm>
          <a:prstGeom prst="roundRect">
            <a:avLst>
              <a:gd name="adj" fmla="val 21623"/>
            </a:avLst>
          </a:prstGeom>
          <a:solidFill>
            <a:srgbClr val="F4A636">
              <a:alpha val="12000"/>
            </a:srgbClr>
          </a:solidFill>
          <a:ln w="9525">
            <a:solidFill>
              <a:srgbClr val="F4A636">
                <a:alpha val="22000"/>
              </a:srgbClr>
            </a:solidFill>
          </a:ln>
        </p:spPr>
        <p:txBody>
          <a:bodyPr wrap="square" rtlCol="0" anchor="t"/>
          <a:lstStyle/>
          <a:p>
            <a:pPr marL="0" indent="0">
              <a:buNone/>
            </a:pPr>
            <a:endParaRPr lang="en-US" dirty="0"/>
          </a:p>
        </p:txBody>
      </p:sp>
      <p:pic>
        <p:nvPicPr>
          <p:cNvPr id="1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5506" y="1335369"/>
            <a:ext cx="132588" cy="132588"/>
          </a:xfrm>
          <a:prstGeom prst="rect">
            <a:avLst/>
          </a:prstGeom>
        </p:spPr>
      </p:pic>
      <p:sp>
        <p:nvSpPr>
          <p:cNvPr id="17" name="Text 14"/>
          <p:cNvSpPr/>
          <p:nvPr/>
        </p:nvSpPr>
        <p:spPr>
          <a:xfrm>
            <a:off x="1110555" y="1237208"/>
            <a:ext cx="3615556" cy="146149"/>
          </a:xfrm>
          <a:prstGeom prst="rect">
            <a:avLst/>
          </a:prstGeom>
          <a:noFill/>
          <a:ln/>
        </p:spPr>
        <p:txBody>
          <a:bodyPr wrap="none" lIns="0" tIns="0" rIns="0" bIns="0" rtlCol="0" anchor="t"/>
          <a:lstStyle/>
          <a:p>
            <a:pPr marL="0" indent="0" algn="l">
              <a:lnSpc>
                <a:spcPts val="1152"/>
              </a:lnSpc>
              <a:buNone/>
            </a:pPr>
            <a:r>
              <a:rPr lang="en-US" sz="960" b="1">
                <a:solidFill>
                  <a:srgbClr val="F2EDE3"/>
                </a:solidFill>
                <a:latin typeface="Calibri" pitchFamily="34" charset="0"/>
                <a:ea typeface="Calibri" pitchFamily="34" charset="-122"/>
                <a:cs typeface="Calibri" pitchFamily="34" charset="-120"/>
              </a:rPr>
              <a:t>Getting Licensed to Operate in Japan</a:t>
            </a:r>
            <a:endParaRPr lang="en-US" sz="960" dirty="0"/>
          </a:p>
        </p:txBody>
      </p:sp>
      <p:sp>
        <p:nvSpPr>
          <p:cNvPr id="18" name="Text 15"/>
          <p:cNvSpPr/>
          <p:nvPr/>
        </p:nvSpPr>
        <p:spPr>
          <a:xfrm>
            <a:off x="1110555" y="1404938"/>
            <a:ext cx="3615556" cy="125462"/>
          </a:xfrm>
          <a:prstGeom prst="rect">
            <a:avLst/>
          </a:prstGeom>
          <a:noFill/>
          <a:ln/>
        </p:spPr>
        <p:txBody>
          <a:bodyPr wrap="none" lIns="0" tIns="0" rIns="0" bIns="0" rtlCol="0" anchor="t"/>
          <a:lstStyle/>
          <a:p>
            <a:pPr marL="0" indent="0" algn="l">
              <a:lnSpc>
                <a:spcPts val="988"/>
              </a:lnSpc>
              <a:buNone/>
            </a:pPr>
            <a:r>
              <a:rPr lang="en-US" sz="760">
                <a:solidFill>
                  <a:srgbClr val="7AAD94"/>
                </a:solidFill>
                <a:latin typeface="Calibri" pitchFamily="34" charset="0"/>
                <a:ea typeface="Calibri" pitchFamily="34" charset="-122"/>
                <a:cs typeface="Calibri" pitchFamily="34" charset="-120"/>
              </a:rPr>
              <a:t>JARL reciprocal license</a:t>
            </a:r>
            <a:r>
              <a:rPr lang="en-US" sz="760" dirty="0">
                <a:solidFill>
                  <a:srgbClr val="7AAD94"/>
                </a:solidFill>
                <a:latin typeface="Calibri" pitchFamily="34" charset="0"/>
                <a:ea typeface="Calibri" pitchFamily="34" charset="-122"/>
                <a:cs typeface="Calibri" pitchFamily="34" charset="-120"/>
              </a:rPr>
              <a:t>, </a:t>
            </a:r>
            <a:r>
              <a:rPr lang="en-US" sz="760">
                <a:solidFill>
                  <a:srgbClr val="7AAD94"/>
                </a:solidFill>
                <a:latin typeface="Calibri" pitchFamily="34" charset="0"/>
                <a:ea typeface="Calibri" pitchFamily="34" charset="-122"/>
                <a:cs typeface="Calibri" pitchFamily="34" charset="-120"/>
              </a:rPr>
              <a:t>permits </a:t>
            </a:r>
            <a:r>
              <a:rPr lang="en-US" sz="760" dirty="0">
                <a:solidFill>
                  <a:srgbClr val="7AAD94"/>
                </a:solidFill>
                <a:latin typeface="Calibri" pitchFamily="34" charset="0"/>
                <a:ea typeface="Calibri" pitchFamily="34" charset="-122"/>
                <a:cs typeface="Calibri" pitchFamily="34" charset="-120"/>
              </a:rPr>
              <a:t>&amp; </a:t>
            </a:r>
            <a:r>
              <a:rPr lang="en-US" sz="760">
                <a:solidFill>
                  <a:srgbClr val="7AAD94"/>
                </a:solidFill>
                <a:latin typeface="Calibri" pitchFamily="34" charset="0"/>
                <a:ea typeface="Calibri" pitchFamily="34" charset="-122"/>
                <a:cs typeface="Calibri" pitchFamily="34" charset="-120"/>
              </a:rPr>
              <a:t>pre-trip prep</a:t>
            </a:r>
            <a:endParaRPr lang="en-US" sz="760" dirty="0"/>
          </a:p>
        </p:txBody>
      </p:sp>
      <p:sp>
        <p:nvSpPr>
          <p:cNvPr id="19" name="Text 16"/>
          <p:cNvSpPr/>
          <p:nvPr/>
        </p:nvSpPr>
        <p:spPr>
          <a:xfrm>
            <a:off x="4249638" y="1193899"/>
            <a:ext cx="204313" cy="185440"/>
          </a:xfrm>
          <a:prstGeom prst="rect">
            <a:avLst/>
          </a:prstGeom>
          <a:noFill/>
          <a:ln/>
        </p:spPr>
        <p:txBody>
          <a:bodyPr wrap="none" lIns="0" tIns="0" rIns="0" bIns="0" rtlCol="0" anchor="t"/>
          <a:lstStyle/>
          <a:p>
            <a:pPr marL="0" indent="0" algn="l">
              <a:lnSpc>
                <a:spcPts val="1460"/>
              </a:lnSpc>
              <a:buNone/>
            </a:pPr>
            <a:r>
              <a:rPr lang="en-US" sz="1460" kern="0" spc="-60" dirty="0">
                <a:solidFill>
                  <a:srgbClr val="F4A636">
                    <a:alpha val="12000"/>
                  </a:srgbClr>
                </a:solidFill>
                <a:latin typeface="Calibri Light" pitchFamily="34" charset="0"/>
                <a:ea typeface="Calibri Light" pitchFamily="34" charset="-122"/>
                <a:cs typeface="Calibri Light" pitchFamily="34" charset="-120"/>
              </a:rPr>
              <a:t>01</a:t>
            </a:r>
            <a:endParaRPr lang="en-US" sz="1460" dirty="0"/>
          </a:p>
        </p:txBody>
      </p:sp>
      <p:sp>
        <p:nvSpPr>
          <p:cNvPr id="20" name="Text 17"/>
          <p:cNvSpPr/>
          <p:nvPr/>
        </p:nvSpPr>
        <p:spPr>
          <a:xfrm>
            <a:off x="4650730" y="1113383"/>
            <a:ext cx="4036070" cy="576560"/>
          </a:xfrm>
          <a:prstGeom prst="roundRect">
            <a:avLst>
              <a:gd name="adj" fmla="val 1233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21" name="Text 18"/>
          <p:cNvSpPr/>
          <p:nvPr/>
        </p:nvSpPr>
        <p:spPr>
          <a:xfrm>
            <a:off x="4803725" y="1237208"/>
            <a:ext cx="328910" cy="328910"/>
          </a:xfrm>
          <a:prstGeom prst="roundRect">
            <a:avLst>
              <a:gd name="adj" fmla="val 21623"/>
            </a:avLst>
          </a:prstGeom>
          <a:solidFill>
            <a:srgbClr val="F4A636">
              <a:alpha val="12000"/>
            </a:srgbClr>
          </a:solidFill>
          <a:ln w="9525">
            <a:solidFill>
              <a:srgbClr val="F4A636">
                <a:alpha val="22000"/>
              </a:srgbClr>
            </a:solidFill>
          </a:ln>
        </p:spPr>
        <p:txBody>
          <a:bodyPr wrap="square" rtlCol="0" anchor="t"/>
          <a:lstStyle/>
          <a:p>
            <a:pPr marL="0" indent="0">
              <a:buNone/>
            </a:pPr>
            <a:endParaRPr lang="en-US" dirty="0"/>
          </a:p>
        </p:txBody>
      </p:sp>
      <p:pic>
        <p:nvPicPr>
          <p:cNvPr id="2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01886" y="1335369"/>
            <a:ext cx="132588" cy="132588"/>
          </a:xfrm>
          <a:prstGeom prst="rect">
            <a:avLst/>
          </a:prstGeom>
        </p:spPr>
      </p:pic>
      <p:sp>
        <p:nvSpPr>
          <p:cNvPr id="23" name="Text 19"/>
          <p:cNvSpPr/>
          <p:nvPr/>
        </p:nvSpPr>
        <p:spPr>
          <a:xfrm>
            <a:off x="5246936" y="1237208"/>
            <a:ext cx="3615556" cy="146149"/>
          </a:xfrm>
          <a:prstGeom prst="rect">
            <a:avLst/>
          </a:prstGeom>
          <a:noFill/>
          <a:ln/>
        </p:spPr>
        <p:txBody>
          <a:bodyPr wrap="none" lIns="0" tIns="0" rIns="0" bIns="0" rtlCol="0" anchor="t"/>
          <a:lstStyle/>
          <a:p>
            <a:pPr marL="0" indent="0" algn="l">
              <a:lnSpc>
                <a:spcPts val="1152"/>
              </a:lnSpc>
              <a:buNone/>
            </a:pPr>
            <a:r>
              <a:rPr lang="en-US" sz="960" b="1">
                <a:solidFill>
                  <a:srgbClr val="F2EDE3"/>
                </a:solidFill>
                <a:latin typeface="Calibri" pitchFamily="34" charset="0"/>
                <a:ea typeface="Calibri" pitchFamily="34" charset="-122"/>
                <a:cs typeface="Calibri" pitchFamily="34" charset="-120"/>
              </a:rPr>
              <a:t>The Portable Station</a:t>
            </a:r>
            <a:r>
              <a:rPr lang="en-US" sz="960" b="1" dirty="0">
                <a:solidFill>
                  <a:srgbClr val="F2EDE3"/>
                </a:solidFill>
                <a:latin typeface="Calibri" pitchFamily="34" charset="0"/>
                <a:ea typeface="Calibri" pitchFamily="34" charset="-122"/>
                <a:cs typeface="Calibri" pitchFamily="34" charset="-120"/>
              </a:rPr>
              <a:t>: </a:t>
            </a:r>
            <a:r>
              <a:rPr lang="en-US" sz="960" b="1">
                <a:solidFill>
                  <a:srgbClr val="F2EDE3"/>
                </a:solidFill>
                <a:latin typeface="Calibri" pitchFamily="34" charset="0"/>
                <a:ea typeface="Calibri" pitchFamily="34" charset="-122"/>
                <a:cs typeface="Calibri" pitchFamily="34" charset="-120"/>
              </a:rPr>
              <a:t>Lab599 TX-500</a:t>
            </a:r>
            <a:endParaRPr lang="en-US" sz="960" dirty="0"/>
          </a:p>
        </p:txBody>
      </p:sp>
      <p:sp>
        <p:nvSpPr>
          <p:cNvPr id="24" name="Text 20"/>
          <p:cNvSpPr/>
          <p:nvPr/>
        </p:nvSpPr>
        <p:spPr>
          <a:xfrm>
            <a:off x="5246936" y="1404938"/>
            <a:ext cx="3615556" cy="125462"/>
          </a:xfrm>
          <a:prstGeom prst="rect">
            <a:avLst/>
          </a:prstGeom>
          <a:noFill/>
          <a:ln/>
        </p:spPr>
        <p:txBody>
          <a:bodyPr wrap="none" lIns="0" tIns="0" rIns="0" bIns="0" rtlCol="0" anchor="t"/>
          <a:lstStyle/>
          <a:p>
            <a:pPr marL="0" indent="0" algn="l">
              <a:lnSpc>
                <a:spcPts val="988"/>
              </a:lnSpc>
              <a:buNone/>
            </a:pPr>
            <a:r>
              <a:rPr lang="en-US" sz="760">
                <a:solidFill>
                  <a:srgbClr val="7AAD94"/>
                </a:solidFill>
                <a:latin typeface="Calibri" pitchFamily="34" charset="0"/>
                <a:ea typeface="Calibri" pitchFamily="34" charset="-122"/>
                <a:cs typeface="Calibri" pitchFamily="34" charset="-120"/>
              </a:rPr>
              <a:t>HF radio</a:t>
            </a:r>
            <a:r>
              <a:rPr lang="en-US" sz="760" dirty="0">
                <a:solidFill>
                  <a:srgbClr val="7AAD94"/>
                </a:solidFill>
                <a:latin typeface="Calibri" pitchFamily="34" charset="0"/>
                <a:ea typeface="Calibri" pitchFamily="34" charset="-122"/>
                <a:cs typeface="Calibri" pitchFamily="34" charset="-120"/>
              </a:rPr>
              <a:t>, </a:t>
            </a:r>
            <a:r>
              <a:rPr lang="en-US" sz="760">
                <a:solidFill>
                  <a:srgbClr val="7AAD94"/>
                </a:solidFill>
                <a:latin typeface="Calibri" pitchFamily="34" charset="0"/>
                <a:ea typeface="Calibri" pitchFamily="34" charset="-122"/>
                <a:cs typeface="Calibri" pitchFamily="34" charset="-120"/>
              </a:rPr>
              <a:t>antennas </a:t>
            </a:r>
            <a:r>
              <a:rPr lang="en-US" sz="760" dirty="0">
                <a:solidFill>
                  <a:srgbClr val="7AAD94"/>
                </a:solidFill>
                <a:latin typeface="Calibri" pitchFamily="34" charset="0"/>
                <a:ea typeface="Calibri" pitchFamily="34" charset="-122"/>
                <a:cs typeface="Calibri" pitchFamily="34" charset="-120"/>
              </a:rPr>
              <a:t>&amp; </a:t>
            </a:r>
            <a:r>
              <a:rPr lang="en-US" sz="760">
                <a:solidFill>
                  <a:srgbClr val="7AAD94"/>
                </a:solidFill>
                <a:latin typeface="Calibri" pitchFamily="34" charset="0"/>
                <a:ea typeface="Calibri" pitchFamily="34" charset="-122"/>
                <a:cs typeface="Calibri" pitchFamily="34" charset="-120"/>
              </a:rPr>
              <a:t>power packed for the field</a:t>
            </a:r>
            <a:endParaRPr lang="en-US" sz="760" dirty="0"/>
          </a:p>
        </p:txBody>
      </p:sp>
      <p:sp>
        <p:nvSpPr>
          <p:cNvPr id="25" name="Text 21"/>
          <p:cNvSpPr/>
          <p:nvPr/>
        </p:nvSpPr>
        <p:spPr>
          <a:xfrm>
            <a:off x="8386018" y="1193899"/>
            <a:ext cx="204313" cy="185440"/>
          </a:xfrm>
          <a:prstGeom prst="rect">
            <a:avLst/>
          </a:prstGeom>
          <a:noFill/>
          <a:ln/>
        </p:spPr>
        <p:txBody>
          <a:bodyPr wrap="none" lIns="0" tIns="0" rIns="0" bIns="0" rtlCol="0" anchor="t"/>
          <a:lstStyle/>
          <a:p>
            <a:pPr marL="0" indent="0" algn="l">
              <a:lnSpc>
                <a:spcPts val="1460"/>
              </a:lnSpc>
              <a:buNone/>
            </a:pPr>
            <a:r>
              <a:rPr lang="en-US" sz="1460" kern="0" spc="-60" dirty="0">
                <a:solidFill>
                  <a:srgbClr val="F4A636">
                    <a:alpha val="12000"/>
                  </a:srgbClr>
                </a:solidFill>
                <a:latin typeface="Calibri Light" pitchFamily="34" charset="0"/>
                <a:ea typeface="Calibri Light" pitchFamily="34" charset="-122"/>
                <a:cs typeface="Calibri Light" pitchFamily="34" charset="-120"/>
              </a:rPr>
              <a:t>02</a:t>
            </a:r>
            <a:endParaRPr lang="en-US" sz="1460" dirty="0"/>
          </a:p>
        </p:txBody>
      </p:sp>
      <p:sp>
        <p:nvSpPr>
          <p:cNvPr id="26" name="Text 22"/>
          <p:cNvSpPr/>
          <p:nvPr/>
        </p:nvSpPr>
        <p:spPr>
          <a:xfrm>
            <a:off x="514350" y="1790254"/>
            <a:ext cx="4036070" cy="576560"/>
          </a:xfrm>
          <a:prstGeom prst="roundRect">
            <a:avLst>
              <a:gd name="adj" fmla="val 1233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27" name="Text 23"/>
          <p:cNvSpPr/>
          <p:nvPr/>
        </p:nvSpPr>
        <p:spPr>
          <a:xfrm>
            <a:off x="667345" y="1914079"/>
            <a:ext cx="328910" cy="328910"/>
          </a:xfrm>
          <a:prstGeom prst="roundRect">
            <a:avLst>
              <a:gd name="adj" fmla="val 21623"/>
            </a:avLst>
          </a:prstGeom>
          <a:solidFill>
            <a:srgbClr val="F4A636">
              <a:alpha val="12000"/>
            </a:srgbClr>
          </a:solidFill>
          <a:ln w="9525">
            <a:solidFill>
              <a:srgbClr val="F4A636">
                <a:alpha val="22000"/>
              </a:srgbClr>
            </a:solidFill>
          </a:ln>
        </p:spPr>
        <p:txBody>
          <a:bodyPr wrap="square" rtlCol="0" anchor="t"/>
          <a:lstStyle/>
          <a:p>
            <a:pPr marL="0" indent="0">
              <a:buNone/>
            </a:pPr>
            <a:endParaRPr lang="en-US" dirty="0"/>
          </a:p>
        </p:txBody>
      </p:sp>
      <p:pic>
        <p:nvPicPr>
          <p:cNvPr id="28"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5506" y="2012240"/>
            <a:ext cx="132588" cy="132588"/>
          </a:xfrm>
          <a:prstGeom prst="rect">
            <a:avLst/>
          </a:prstGeom>
        </p:spPr>
      </p:pic>
      <p:sp>
        <p:nvSpPr>
          <p:cNvPr id="29" name="Text 24"/>
          <p:cNvSpPr/>
          <p:nvPr/>
        </p:nvSpPr>
        <p:spPr>
          <a:xfrm>
            <a:off x="1110555" y="1914079"/>
            <a:ext cx="3615556" cy="146149"/>
          </a:xfrm>
          <a:prstGeom prst="rect">
            <a:avLst/>
          </a:prstGeom>
          <a:noFill/>
          <a:ln/>
        </p:spPr>
        <p:txBody>
          <a:bodyPr wrap="none" lIns="0" tIns="0" rIns="0" bIns="0" rtlCol="0" anchor="t"/>
          <a:lstStyle/>
          <a:p>
            <a:pPr marL="0" indent="0" algn="l">
              <a:lnSpc>
                <a:spcPts val="1152"/>
              </a:lnSpc>
              <a:buNone/>
            </a:pPr>
            <a:r>
              <a:rPr lang="en-US" sz="960" b="1">
                <a:solidFill>
                  <a:srgbClr val="F2EDE3"/>
                </a:solidFill>
                <a:latin typeface="Calibri" pitchFamily="34" charset="0"/>
                <a:ea typeface="Calibri" pitchFamily="34" charset="-122"/>
                <a:cs typeface="Calibri" pitchFamily="34" charset="-120"/>
              </a:rPr>
              <a:t>Aomori Prefecture</a:t>
            </a:r>
            <a:r>
              <a:rPr lang="en-US" sz="960" b="1" dirty="0">
                <a:solidFill>
                  <a:srgbClr val="F2EDE3"/>
                </a:solidFill>
                <a:latin typeface="Calibri" pitchFamily="34" charset="0"/>
                <a:ea typeface="Calibri" pitchFamily="34" charset="-122"/>
                <a:cs typeface="Calibri" pitchFamily="34" charset="-120"/>
              </a:rPr>
              <a:t>: </a:t>
            </a:r>
            <a:r>
              <a:rPr lang="en-US" sz="960" b="1">
                <a:solidFill>
                  <a:srgbClr val="F2EDE3"/>
                </a:solidFill>
                <a:latin typeface="Calibri" pitchFamily="34" charset="0"/>
                <a:ea typeface="Calibri" pitchFamily="34" charset="-122"/>
                <a:cs typeface="Calibri" pitchFamily="34" charset="-120"/>
              </a:rPr>
              <a:t>Geography &amp; Culture</a:t>
            </a:r>
            <a:endParaRPr lang="en-US" sz="960" dirty="0"/>
          </a:p>
        </p:txBody>
      </p:sp>
      <p:sp>
        <p:nvSpPr>
          <p:cNvPr id="30" name="Text 25"/>
          <p:cNvSpPr/>
          <p:nvPr/>
        </p:nvSpPr>
        <p:spPr>
          <a:xfrm>
            <a:off x="1110555" y="2081808"/>
            <a:ext cx="3615556" cy="125462"/>
          </a:xfrm>
          <a:prstGeom prst="rect">
            <a:avLst/>
          </a:prstGeom>
          <a:noFill/>
          <a:ln/>
        </p:spPr>
        <p:txBody>
          <a:bodyPr wrap="none" lIns="0" tIns="0" rIns="0" bIns="0" rtlCol="0" anchor="t"/>
          <a:lstStyle/>
          <a:p>
            <a:pPr marL="0" indent="0" algn="l">
              <a:lnSpc>
                <a:spcPts val="988"/>
              </a:lnSpc>
              <a:buNone/>
            </a:pPr>
            <a:r>
              <a:rPr lang="en-US" sz="760">
                <a:solidFill>
                  <a:srgbClr val="7AAD94"/>
                </a:solidFill>
                <a:latin typeface="Calibri" pitchFamily="34" charset="0"/>
                <a:ea typeface="Calibri" pitchFamily="34" charset="-122"/>
                <a:cs typeface="Calibri" pitchFamily="34" charset="-120"/>
              </a:rPr>
              <a:t>Location, terrain</a:t>
            </a:r>
            <a:r>
              <a:rPr lang="en-US" sz="760" dirty="0">
                <a:solidFill>
                  <a:srgbClr val="7AAD94"/>
                </a:solidFill>
                <a:latin typeface="Calibri" pitchFamily="34" charset="0"/>
                <a:ea typeface="Calibri" pitchFamily="34" charset="-122"/>
                <a:cs typeface="Calibri" pitchFamily="34" charset="-120"/>
              </a:rPr>
              <a:t>, </a:t>
            </a:r>
            <a:r>
              <a:rPr lang="en-US" sz="760">
                <a:solidFill>
                  <a:srgbClr val="7AAD94"/>
                </a:solidFill>
                <a:latin typeface="Calibri" pitchFamily="34" charset="0"/>
                <a:ea typeface="Calibri" pitchFamily="34" charset="-122"/>
                <a:cs typeface="Calibri" pitchFamily="34" charset="-120"/>
              </a:rPr>
              <a:t>climate </a:t>
            </a:r>
            <a:r>
              <a:rPr lang="en-US" sz="760" dirty="0">
                <a:solidFill>
                  <a:srgbClr val="7AAD94"/>
                </a:solidFill>
                <a:latin typeface="Calibri" pitchFamily="34" charset="0"/>
                <a:ea typeface="Calibri" pitchFamily="34" charset="-122"/>
                <a:cs typeface="Calibri" pitchFamily="34" charset="-120"/>
              </a:rPr>
              <a:t>&amp; </a:t>
            </a:r>
            <a:r>
              <a:rPr lang="en-US" sz="760">
                <a:solidFill>
                  <a:srgbClr val="7AAD94"/>
                </a:solidFill>
                <a:latin typeface="Calibri" pitchFamily="34" charset="0"/>
                <a:ea typeface="Calibri" pitchFamily="34" charset="-122"/>
                <a:cs typeface="Calibri" pitchFamily="34" charset="-120"/>
              </a:rPr>
              <a:t>heritage of Aomori-ken</a:t>
            </a:r>
            <a:endParaRPr lang="en-US" sz="760" dirty="0"/>
          </a:p>
        </p:txBody>
      </p:sp>
      <p:sp>
        <p:nvSpPr>
          <p:cNvPr id="31" name="Text 26"/>
          <p:cNvSpPr/>
          <p:nvPr/>
        </p:nvSpPr>
        <p:spPr>
          <a:xfrm>
            <a:off x="4249638" y="1870770"/>
            <a:ext cx="204313" cy="185440"/>
          </a:xfrm>
          <a:prstGeom prst="rect">
            <a:avLst/>
          </a:prstGeom>
          <a:noFill/>
          <a:ln/>
        </p:spPr>
        <p:txBody>
          <a:bodyPr wrap="none" lIns="0" tIns="0" rIns="0" bIns="0" rtlCol="0" anchor="t"/>
          <a:lstStyle/>
          <a:p>
            <a:pPr marL="0" indent="0" algn="l">
              <a:lnSpc>
                <a:spcPts val="1460"/>
              </a:lnSpc>
              <a:buNone/>
            </a:pPr>
            <a:r>
              <a:rPr lang="en-US" sz="1460" kern="0" spc="-60" dirty="0">
                <a:solidFill>
                  <a:srgbClr val="F4A636">
                    <a:alpha val="12000"/>
                  </a:srgbClr>
                </a:solidFill>
                <a:latin typeface="Calibri Light" pitchFamily="34" charset="0"/>
                <a:ea typeface="Calibri Light" pitchFamily="34" charset="-122"/>
                <a:cs typeface="Calibri Light" pitchFamily="34" charset="-120"/>
              </a:rPr>
              <a:t>03</a:t>
            </a:r>
            <a:endParaRPr lang="en-US" sz="1460" dirty="0"/>
          </a:p>
        </p:txBody>
      </p:sp>
      <p:sp>
        <p:nvSpPr>
          <p:cNvPr id="32" name="Text 27"/>
          <p:cNvSpPr/>
          <p:nvPr/>
        </p:nvSpPr>
        <p:spPr>
          <a:xfrm>
            <a:off x="4650730" y="1790254"/>
            <a:ext cx="4036070" cy="576560"/>
          </a:xfrm>
          <a:prstGeom prst="roundRect">
            <a:avLst>
              <a:gd name="adj" fmla="val 1233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33" name="Text 28"/>
          <p:cNvSpPr/>
          <p:nvPr/>
        </p:nvSpPr>
        <p:spPr>
          <a:xfrm>
            <a:off x="4803725" y="1914079"/>
            <a:ext cx="328910" cy="328910"/>
          </a:xfrm>
          <a:prstGeom prst="roundRect">
            <a:avLst>
              <a:gd name="adj" fmla="val 21623"/>
            </a:avLst>
          </a:prstGeom>
          <a:solidFill>
            <a:srgbClr val="F4A636">
              <a:alpha val="12000"/>
            </a:srgbClr>
          </a:solidFill>
          <a:ln w="9525">
            <a:solidFill>
              <a:srgbClr val="F4A636">
                <a:alpha val="22000"/>
              </a:srgbClr>
            </a:solidFill>
          </a:ln>
        </p:spPr>
        <p:txBody>
          <a:bodyPr wrap="square" rtlCol="0" anchor="t"/>
          <a:lstStyle/>
          <a:p>
            <a:pPr marL="0" indent="0">
              <a:buNone/>
            </a:pPr>
            <a:endParaRPr lang="en-US" dirty="0"/>
          </a:p>
        </p:txBody>
      </p:sp>
      <p:pic>
        <p:nvPicPr>
          <p:cNvPr id="3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01886" y="2012240"/>
            <a:ext cx="132588" cy="132588"/>
          </a:xfrm>
          <a:prstGeom prst="rect">
            <a:avLst/>
          </a:prstGeom>
        </p:spPr>
      </p:pic>
      <p:sp>
        <p:nvSpPr>
          <p:cNvPr id="35" name="Text 29"/>
          <p:cNvSpPr/>
          <p:nvPr/>
        </p:nvSpPr>
        <p:spPr>
          <a:xfrm>
            <a:off x="5246936" y="1914079"/>
            <a:ext cx="3615556" cy="146149"/>
          </a:xfrm>
          <a:prstGeom prst="rect">
            <a:avLst/>
          </a:prstGeom>
          <a:noFill/>
          <a:ln/>
        </p:spPr>
        <p:txBody>
          <a:bodyPr wrap="none" lIns="0" tIns="0" rIns="0" bIns="0" rtlCol="0" anchor="t"/>
          <a:lstStyle/>
          <a:p>
            <a:pPr marL="0" indent="0" algn="l">
              <a:lnSpc>
                <a:spcPts val="1152"/>
              </a:lnSpc>
              <a:buNone/>
            </a:pPr>
            <a:r>
              <a:rPr lang="en-US" sz="960" b="1" dirty="0">
                <a:solidFill>
                  <a:srgbClr val="F2EDE3"/>
                </a:solidFill>
                <a:latin typeface="Calibri" pitchFamily="34" charset="0"/>
                <a:ea typeface="Calibri" pitchFamily="34" charset="-122"/>
                <a:cs typeface="Calibri" pitchFamily="34" charset="-120"/>
              </a:rPr>
              <a:t>POTA &amp; SOTA</a:t>
            </a:r>
            <a:r>
              <a:rPr lang="en-US" sz="960" b="1">
                <a:solidFill>
                  <a:srgbClr val="F2EDE3"/>
                </a:solidFill>
                <a:latin typeface="Calibri" pitchFamily="34" charset="0"/>
                <a:ea typeface="Calibri" pitchFamily="34" charset="-122"/>
                <a:cs typeface="Calibri" pitchFamily="34" charset="-120"/>
              </a:rPr>
              <a:t>: How the Programs Work</a:t>
            </a:r>
            <a:endParaRPr lang="en-US" sz="960" dirty="0"/>
          </a:p>
        </p:txBody>
      </p:sp>
      <p:sp>
        <p:nvSpPr>
          <p:cNvPr id="36" name="Text 30"/>
          <p:cNvSpPr/>
          <p:nvPr/>
        </p:nvSpPr>
        <p:spPr>
          <a:xfrm>
            <a:off x="5246936" y="2081808"/>
            <a:ext cx="3615556" cy="125462"/>
          </a:xfrm>
          <a:prstGeom prst="rect">
            <a:avLst/>
          </a:prstGeom>
          <a:noFill/>
          <a:ln/>
        </p:spPr>
        <p:txBody>
          <a:bodyPr wrap="none" lIns="0" tIns="0" rIns="0" bIns="0" rtlCol="0" anchor="t"/>
          <a:lstStyle/>
          <a:p>
            <a:pPr marL="0" indent="0" algn="l">
              <a:lnSpc>
                <a:spcPts val="988"/>
              </a:lnSpc>
              <a:buNone/>
            </a:pPr>
            <a:r>
              <a:rPr lang="en-US" sz="760" dirty="0">
                <a:solidFill>
                  <a:srgbClr val="7AAD94"/>
                </a:solidFill>
                <a:latin typeface="Calibri" pitchFamily="34" charset="0"/>
                <a:ea typeface="Calibri" pitchFamily="34" charset="-122"/>
                <a:cs typeface="Calibri" pitchFamily="34" charset="-120"/>
              </a:rPr>
              <a:t>JP- park &amp; JA/AM summit </a:t>
            </a:r>
            <a:r>
              <a:rPr lang="en-US" sz="760">
                <a:solidFill>
                  <a:srgbClr val="7AAD94"/>
                </a:solidFill>
                <a:latin typeface="Calibri" pitchFamily="34" charset="0"/>
                <a:ea typeface="Calibri" pitchFamily="34" charset="-122"/>
                <a:cs typeface="Calibri" pitchFamily="34" charset="-120"/>
              </a:rPr>
              <a:t>refs, rules &amp; points</a:t>
            </a:r>
            <a:endParaRPr lang="en-US" sz="760" dirty="0"/>
          </a:p>
        </p:txBody>
      </p:sp>
      <p:sp>
        <p:nvSpPr>
          <p:cNvPr id="37" name="Text 31"/>
          <p:cNvSpPr/>
          <p:nvPr/>
        </p:nvSpPr>
        <p:spPr>
          <a:xfrm>
            <a:off x="8386018" y="1870770"/>
            <a:ext cx="204313" cy="185440"/>
          </a:xfrm>
          <a:prstGeom prst="rect">
            <a:avLst/>
          </a:prstGeom>
          <a:noFill/>
          <a:ln/>
        </p:spPr>
        <p:txBody>
          <a:bodyPr wrap="none" lIns="0" tIns="0" rIns="0" bIns="0" rtlCol="0" anchor="t"/>
          <a:lstStyle/>
          <a:p>
            <a:pPr marL="0" indent="0" algn="l">
              <a:lnSpc>
                <a:spcPts val="1460"/>
              </a:lnSpc>
              <a:buNone/>
            </a:pPr>
            <a:r>
              <a:rPr lang="en-US" sz="1460" kern="0" spc="-60" dirty="0">
                <a:solidFill>
                  <a:srgbClr val="F4A636">
                    <a:alpha val="12000"/>
                  </a:srgbClr>
                </a:solidFill>
                <a:latin typeface="Calibri Light" pitchFamily="34" charset="0"/>
                <a:ea typeface="Calibri Light" pitchFamily="34" charset="-122"/>
                <a:cs typeface="Calibri Light" pitchFamily="34" charset="-120"/>
              </a:rPr>
              <a:t>04</a:t>
            </a:r>
            <a:endParaRPr lang="en-US" sz="1460" dirty="0"/>
          </a:p>
        </p:txBody>
      </p:sp>
      <p:sp>
        <p:nvSpPr>
          <p:cNvPr id="38" name="Text 32"/>
          <p:cNvSpPr/>
          <p:nvPr/>
        </p:nvSpPr>
        <p:spPr>
          <a:xfrm>
            <a:off x="514350" y="2467124"/>
            <a:ext cx="4036070" cy="576560"/>
          </a:xfrm>
          <a:prstGeom prst="roundRect">
            <a:avLst>
              <a:gd name="adj" fmla="val 1233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39" name="Text 33"/>
          <p:cNvSpPr/>
          <p:nvPr/>
        </p:nvSpPr>
        <p:spPr>
          <a:xfrm>
            <a:off x="667345" y="2590949"/>
            <a:ext cx="328910" cy="328910"/>
          </a:xfrm>
          <a:prstGeom prst="roundRect">
            <a:avLst>
              <a:gd name="adj" fmla="val 21623"/>
            </a:avLst>
          </a:prstGeom>
          <a:solidFill>
            <a:srgbClr val="F4A636">
              <a:alpha val="12000"/>
            </a:srgbClr>
          </a:solidFill>
          <a:ln w="9525">
            <a:solidFill>
              <a:srgbClr val="F4A636">
                <a:alpha val="22000"/>
              </a:srgbClr>
            </a:solidFill>
          </a:ln>
        </p:spPr>
        <p:txBody>
          <a:bodyPr wrap="square" rtlCol="0" anchor="t"/>
          <a:lstStyle/>
          <a:p>
            <a:pPr marL="0" indent="0">
              <a:buNone/>
            </a:pPr>
            <a:endParaRPr lang="en-US" dirty="0"/>
          </a:p>
        </p:txBody>
      </p:sp>
      <p:pic>
        <p:nvPicPr>
          <p:cNvPr id="40"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5506" y="2689110"/>
            <a:ext cx="132588" cy="132588"/>
          </a:xfrm>
          <a:prstGeom prst="rect">
            <a:avLst/>
          </a:prstGeom>
        </p:spPr>
      </p:pic>
      <p:sp>
        <p:nvSpPr>
          <p:cNvPr id="41" name="Text 34"/>
          <p:cNvSpPr/>
          <p:nvPr/>
        </p:nvSpPr>
        <p:spPr>
          <a:xfrm>
            <a:off x="1110555" y="2590949"/>
            <a:ext cx="3615556" cy="146149"/>
          </a:xfrm>
          <a:prstGeom prst="rect">
            <a:avLst/>
          </a:prstGeom>
          <a:noFill/>
          <a:ln/>
        </p:spPr>
        <p:txBody>
          <a:bodyPr wrap="none" lIns="0" tIns="0" rIns="0" bIns="0" rtlCol="0" anchor="t"/>
          <a:lstStyle/>
          <a:p>
            <a:pPr marL="0" indent="0" algn="l">
              <a:lnSpc>
                <a:spcPts val="1152"/>
              </a:lnSpc>
              <a:buNone/>
            </a:pPr>
            <a:r>
              <a:rPr lang="en-US" sz="960" b="1">
                <a:solidFill>
                  <a:srgbClr val="F2EDE3"/>
                </a:solidFill>
                <a:latin typeface="Calibri" pitchFamily="34" charset="0"/>
                <a:ea typeface="Calibri" pitchFamily="34" charset="-122"/>
                <a:cs typeface="Calibri" pitchFamily="34" charset="-120"/>
              </a:rPr>
              <a:t>Targets </a:t>
            </a:r>
            <a:r>
              <a:rPr lang="en-US" sz="960" b="1" dirty="0">
                <a:solidFill>
                  <a:srgbClr val="F2EDE3"/>
                </a:solidFill>
                <a:latin typeface="Calibri" pitchFamily="34" charset="0"/>
                <a:ea typeface="Calibri" pitchFamily="34" charset="-122"/>
                <a:cs typeface="Calibri" pitchFamily="34" charset="-120"/>
              </a:rPr>
              <a:t>&amp; </a:t>
            </a:r>
            <a:r>
              <a:rPr lang="en-US" sz="960" b="1">
                <a:solidFill>
                  <a:srgbClr val="F2EDE3"/>
                </a:solidFill>
                <a:latin typeface="Calibri" pitchFamily="34" charset="0"/>
                <a:ea typeface="Calibri" pitchFamily="34" charset="-122"/>
                <a:cs typeface="Calibri" pitchFamily="34" charset="-120"/>
              </a:rPr>
              <a:t>Activations Across Aomori</a:t>
            </a:r>
            <a:endParaRPr lang="en-US" sz="960" dirty="0"/>
          </a:p>
        </p:txBody>
      </p:sp>
      <p:sp>
        <p:nvSpPr>
          <p:cNvPr id="42" name="Text 35"/>
          <p:cNvSpPr/>
          <p:nvPr/>
        </p:nvSpPr>
        <p:spPr>
          <a:xfrm>
            <a:off x="1110555" y="2758678"/>
            <a:ext cx="3615556" cy="125462"/>
          </a:xfrm>
          <a:prstGeom prst="rect">
            <a:avLst/>
          </a:prstGeom>
          <a:noFill/>
          <a:ln/>
        </p:spPr>
        <p:txBody>
          <a:bodyPr wrap="none" lIns="0" tIns="0" rIns="0" bIns="0" rtlCol="0" anchor="t"/>
          <a:lstStyle/>
          <a:p>
            <a:pPr marL="0" indent="0" algn="l">
              <a:lnSpc>
                <a:spcPts val="988"/>
              </a:lnSpc>
              <a:buNone/>
            </a:pPr>
            <a:r>
              <a:rPr lang="en-US" sz="760">
                <a:solidFill>
                  <a:srgbClr val="7AAD94"/>
                </a:solidFill>
                <a:latin typeface="Calibri" pitchFamily="34" charset="0"/>
                <a:ea typeface="Calibri" pitchFamily="34" charset="-122"/>
                <a:cs typeface="Calibri" pitchFamily="34" charset="-120"/>
              </a:rPr>
              <a:t>Five goals</a:t>
            </a:r>
            <a:r>
              <a:rPr lang="en-US" sz="760" dirty="0">
                <a:solidFill>
                  <a:srgbClr val="7AAD94"/>
                </a:solidFill>
                <a:latin typeface="Calibri" pitchFamily="34" charset="0"/>
                <a:ea typeface="Calibri" pitchFamily="34" charset="-122"/>
                <a:cs typeface="Calibri" pitchFamily="34" charset="-120"/>
              </a:rPr>
              <a:t>, </a:t>
            </a:r>
            <a:r>
              <a:rPr lang="en-US" sz="760">
                <a:solidFill>
                  <a:srgbClr val="7AAD94"/>
                </a:solidFill>
                <a:latin typeface="Calibri" pitchFamily="34" charset="0"/>
                <a:ea typeface="Calibri" pitchFamily="34" charset="-122"/>
                <a:cs typeface="Calibri" pitchFamily="34" charset="-120"/>
              </a:rPr>
              <a:t>three 2-fers </a:t>
            </a:r>
            <a:r>
              <a:rPr lang="en-US" sz="760" dirty="0">
                <a:solidFill>
                  <a:srgbClr val="7AAD94"/>
                </a:solidFill>
                <a:latin typeface="Calibri" pitchFamily="34" charset="0"/>
                <a:ea typeface="Calibri" pitchFamily="34" charset="-122"/>
                <a:cs typeface="Calibri" pitchFamily="34" charset="-120"/>
              </a:rPr>
              <a:t>&amp; </a:t>
            </a:r>
            <a:r>
              <a:rPr lang="en-US" sz="760">
                <a:solidFill>
                  <a:srgbClr val="7AAD94"/>
                </a:solidFill>
                <a:latin typeface="Calibri" pitchFamily="34" charset="0"/>
                <a:ea typeface="Calibri" pitchFamily="34" charset="-122"/>
                <a:cs typeface="Calibri" pitchFamily="34" charset="-120"/>
              </a:rPr>
              <a:t>on-air field logs</a:t>
            </a:r>
            <a:endParaRPr lang="en-US" sz="760" dirty="0"/>
          </a:p>
        </p:txBody>
      </p:sp>
      <p:sp>
        <p:nvSpPr>
          <p:cNvPr id="43" name="Text 36"/>
          <p:cNvSpPr/>
          <p:nvPr/>
        </p:nvSpPr>
        <p:spPr>
          <a:xfrm>
            <a:off x="4249638" y="2547640"/>
            <a:ext cx="204313" cy="185440"/>
          </a:xfrm>
          <a:prstGeom prst="rect">
            <a:avLst/>
          </a:prstGeom>
          <a:noFill/>
          <a:ln/>
        </p:spPr>
        <p:txBody>
          <a:bodyPr wrap="none" lIns="0" tIns="0" rIns="0" bIns="0" rtlCol="0" anchor="t"/>
          <a:lstStyle/>
          <a:p>
            <a:pPr marL="0" indent="0" algn="l">
              <a:lnSpc>
                <a:spcPts val="1460"/>
              </a:lnSpc>
              <a:buNone/>
            </a:pPr>
            <a:r>
              <a:rPr lang="en-US" sz="1460" kern="0" spc="-60" dirty="0">
                <a:solidFill>
                  <a:srgbClr val="F4A636">
                    <a:alpha val="12000"/>
                  </a:srgbClr>
                </a:solidFill>
                <a:latin typeface="Calibri Light" pitchFamily="34" charset="0"/>
                <a:ea typeface="Calibri Light" pitchFamily="34" charset="-122"/>
                <a:cs typeface="Calibri Light" pitchFamily="34" charset="-120"/>
              </a:rPr>
              <a:t>05</a:t>
            </a:r>
            <a:endParaRPr lang="en-US" sz="1460" dirty="0"/>
          </a:p>
        </p:txBody>
      </p:sp>
      <p:sp>
        <p:nvSpPr>
          <p:cNvPr id="44" name="Text 37"/>
          <p:cNvSpPr/>
          <p:nvPr/>
        </p:nvSpPr>
        <p:spPr>
          <a:xfrm>
            <a:off x="4650730" y="2467124"/>
            <a:ext cx="4036070" cy="576560"/>
          </a:xfrm>
          <a:prstGeom prst="roundRect">
            <a:avLst>
              <a:gd name="adj" fmla="val 1233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45" name="Text 38"/>
          <p:cNvSpPr/>
          <p:nvPr/>
        </p:nvSpPr>
        <p:spPr>
          <a:xfrm>
            <a:off x="4803725" y="2590949"/>
            <a:ext cx="328910" cy="328910"/>
          </a:xfrm>
          <a:prstGeom prst="roundRect">
            <a:avLst>
              <a:gd name="adj" fmla="val 21623"/>
            </a:avLst>
          </a:prstGeom>
          <a:solidFill>
            <a:srgbClr val="F4A636">
              <a:alpha val="12000"/>
            </a:srgbClr>
          </a:solidFill>
          <a:ln w="9525">
            <a:solidFill>
              <a:srgbClr val="F4A636">
                <a:alpha val="22000"/>
              </a:srgbClr>
            </a:solidFill>
          </a:ln>
        </p:spPr>
        <p:txBody>
          <a:bodyPr wrap="square" rtlCol="0" anchor="t"/>
          <a:lstStyle/>
          <a:p>
            <a:pPr marL="0" indent="0">
              <a:buNone/>
            </a:pPr>
            <a:endParaRPr lang="en-US" dirty="0"/>
          </a:p>
        </p:txBody>
      </p:sp>
      <p:pic>
        <p:nvPicPr>
          <p:cNvPr id="46"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901886" y="2689110"/>
            <a:ext cx="132588" cy="132588"/>
          </a:xfrm>
          <a:prstGeom prst="rect">
            <a:avLst/>
          </a:prstGeom>
        </p:spPr>
      </p:pic>
      <p:sp>
        <p:nvSpPr>
          <p:cNvPr id="47" name="Text 39"/>
          <p:cNvSpPr/>
          <p:nvPr/>
        </p:nvSpPr>
        <p:spPr>
          <a:xfrm>
            <a:off x="5246936" y="2590949"/>
            <a:ext cx="3615556" cy="146149"/>
          </a:xfrm>
          <a:prstGeom prst="rect">
            <a:avLst/>
          </a:prstGeom>
          <a:noFill/>
          <a:ln/>
        </p:spPr>
        <p:txBody>
          <a:bodyPr wrap="none" lIns="0" tIns="0" rIns="0" bIns="0" rtlCol="0" anchor="t"/>
          <a:lstStyle/>
          <a:p>
            <a:pPr marL="0" indent="0" algn="l">
              <a:lnSpc>
                <a:spcPts val="1152"/>
              </a:lnSpc>
              <a:buNone/>
            </a:pPr>
            <a:r>
              <a:rPr lang="en-US" sz="960" b="1">
                <a:solidFill>
                  <a:srgbClr val="F2EDE3"/>
                </a:solidFill>
                <a:latin typeface="Calibri" pitchFamily="34" charset="0"/>
                <a:ea typeface="Calibri" pitchFamily="34" charset="-122"/>
                <a:cs typeface="Calibri" pitchFamily="34" charset="-120"/>
              </a:rPr>
              <a:t>Results, Contacts </a:t>
            </a:r>
            <a:r>
              <a:rPr lang="en-US" sz="960" b="1" dirty="0">
                <a:solidFill>
                  <a:srgbClr val="F2EDE3"/>
                </a:solidFill>
                <a:latin typeface="Calibri" pitchFamily="34" charset="0"/>
                <a:ea typeface="Calibri" pitchFamily="34" charset="-122"/>
                <a:cs typeface="Calibri" pitchFamily="34" charset="-120"/>
              </a:rPr>
              <a:t>&amp; </a:t>
            </a:r>
            <a:r>
              <a:rPr lang="en-US" sz="960" b="1">
                <a:solidFill>
                  <a:srgbClr val="F2EDE3"/>
                </a:solidFill>
                <a:latin typeface="Calibri" pitchFamily="34" charset="0"/>
                <a:ea typeface="Calibri" pitchFamily="34" charset="-122"/>
                <a:cs typeface="Calibri" pitchFamily="34" charset="-120"/>
              </a:rPr>
              <a:t>Takeaways</a:t>
            </a:r>
            <a:endParaRPr lang="en-US" sz="960" dirty="0"/>
          </a:p>
        </p:txBody>
      </p:sp>
      <p:sp>
        <p:nvSpPr>
          <p:cNvPr id="48" name="Text 40"/>
          <p:cNvSpPr/>
          <p:nvPr/>
        </p:nvSpPr>
        <p:spPr>
          <a:xfrm>
            <a:off x="5246936" y="2758678"/>
            <a:ext cx="3615556" cy="125462"/>
          </a:xfrm>
          <a:prstGeom prst="rect">
            <a:avLst/>
          </a:prstGeom>
          <a:noFill/>
          <a:ln/>
        </p:spPr>
        <p:txBody>
          <a:bodyPr wrap="none" lIns="0" tIns="0" rIns="0" bIns="0" rtlCol="0" anchor="t"/>
          <a:lstStyle/>
          <a:p>
            <a:pPr marL="0" indent="0" algn="l">
              <a:lnSpc>
                <a:spcPts val="988"/>
              </a:lnSpc>
              <a:buNone/>
            </a:pPr>
            <a:r>
              <a:rPr lang="en-US" sz="760">
                <a:solidFill>
                  <a:srgbClr val="7AAD94"/>
                </a:solidFill>
                <a:latin typeface="Calibri" pitchFamily="34" charset="0"/>
                <a:ea typeface="Calibri" pitchFamily="34" charset="-122"/>
                <a:cs typeface="Calibri" pitchFamily="34" charset="-120"/>
              </a:rPr>
              <a:t>Stations worked, QSO totals </a:t>
            </a:r>
            <a:r>
              <a:rPr lang="en-US" sz="760" dirty="0">
                <a:solidFill>
                  <a:srgbClr val="7AAD94"/>
                </a:solidFill>
                <a:latin typeface="Calibri" pitchFamily="34" charset="0"/>
                <a:ea typeface="Calibri" pitchFamily="34" charset="-122"/>
                <a:cs typeface="Calibri" pitchFamily="34" charset="-120"/>
              </a:rPr>
              <a:t>&amp; lessons learned</a:t>
            </a:r>
            <a:endParaRPr lang="en-US" sz="760" dirty="0"/>
          </a:p>
        </p:txBody>
      </p:sp>
      <p:sp>
        <p:nvSpPr>
          <p:cNvPr id="49" name="Text 41"/>
          <p:cNvSpPr/>
          <p:nvPr/>
        </p:nvSpPr>
        <p:spPr>
          <a:xfrm>
            <a:off x="8386018" y="2547640"/>
            <a:ext cx="204313" cy="185440"/>
          </a:xfrm>
          <a:prstGeom prst="rect">
            <a:avLst/>
          </a:prstGeom>
          <a:noFill/>
          <a:ln/>
        </p:spPr>
        <p:txBody>
          <a:bodyPr wrap="none" lIns="0" tIns="0" rIns="0" bIns="0" rtlCol="0" anchor="t"/>
          <a:lstStyle/>
          <a:p>
            <a:pPr marL="0" indent="0" algn="l">
              <a:lnSpc>
                <a:spcPts val="1460"/>
              </a:lnSpc>
              <a:buNone/>
            </a:pPr>
            <a:r>
              <a:rPr lang="en-US" sz="1460" kern="0" spc="-60" dirty="0">
                <a:solidFill>
                  <a:srgbClr val="F4A636">
                    <a:alpha val="12000"/>
                  </a:srgbClr>
                </a:solidFill>
                <a:latin typeface="Calibri Light" pitchFamily="34" charset="0"/>
                <a:ea typeface="Calibri Light" pitchFamily="34" charset="-122"/>
                <a:cs typeface="Calibri Light" pitchFamily="34" charset="-120"/>
              </a:rPr>
              <a:t>06</a:t>
            </a:r>
            <a:endParaRPr lang="en-US" sz="1460" dirty="0"/>
          </a:p>
        </p:txBody>
      </p:sp>
      <p:sp>
        <p:nvSpPr>
          <p:cNvPr id="50" name="Text 42"/>
          <p:cNvSpPr/>
          <p:nvPr/>
        </p:nvSpPr>
        <p:spPr>
          <a:xfrm>
            <a:off x="0" y="4857750"/>
            <a:ext cx="9144000" cy="285750"/>
          </a:xfrm>
          <a:prstGeom prst="rect">
            <a:avLst/>
          </a:prstGeom>
          <a:solidFill>
            <a:srgbClr val="1E3A2E">
              <a:alpha val="80000"/>
            </a:srgbClr>
          </a:solidFill>
          <a:ln/>
        </p:spPr>
        <p:txBody>
          <a:bodyPr wrap="square" rtlCol="0" anchor="t"/>
          <a:lstStyle/>
          <a:p>
            <a:pPr marL="0" indent="0">
              <a:buNone/>
            </a:pPr>
            <a:endParaRPr lang="en-US" dirty="0"/>
          </a:p>
        </p:txBody>
      </p:sp>
      <p:sp>
        <p:nvSpPr>
          <p:cNvPr id="51" name="Text 43"/>
          <p:cNvSpPr/>
          <p:nvPr/>
        </p:nvSpPr>
        <p:spPr>
          <a:xfrm>
            <a:off x="0" y="4857750"/>
            <a:ext cx="9144000" cy="9525"/>
          </a:xfrm>
          <a:prstGeom prst="rect">
            <a:avLst/>
          </a:prstGeom>
          <a:solidFill>
            <a:srgbClr val="7AAD94">
              <a:alpha val="15000"/>
            </a:srgbClr>
          </a:solidFill>
          <a:ln/>
        </p:spPr>
        <p:txBody>
          <a:bodyPr wrap="none" rtlCol="0" anchor="t"/>
          <a:lstStyle/>
          <a:p>
            <a:pPr marL="0" indent="0">
              <a:buNone/>
            </a:pPr>
            <a:endParaRPr lang="en-US" dirty="0"/>
          </a:p>
        </p:txBody>
      </p:sp>
      <p:sp>
        <p:nvSpPr>
          <p:cNvPr id="52" name="Text 44"/>
          <p:cNvSpPr/>
          <p:nvPr/>
        </p:nvSpPr>
        <p:spPr>
          <a:xfrm>
            <a:off x="514350" y="4940647"/>
            <a:ext cx="1582594"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AOMORI-KEN FIELD REPORT</a:t>
            </a:r>
            <a:endParaRPr lang="en-US" sz="680" dirty="0"/>
          </a:p>
        </p:txBody>
      </p:sp>
      <p:sp>
        <p:nvSpPr>
          <p:cNvPr id="53" name="Text 45"/>
          <p:cNvSpPr/>
          <p:nvPr/>
        </p:nvSpPr>
        <p:spPr>
          <a:xfrm>
            <a:off x="2039392" y="4990802"/>
            <a:ext cx="29170" cy="29170"/>
          </a:xfrm>
          <a:prstGeom prst="ellipse">
            <a:avLst/>
          </a:prstGeom>
          <a:solidFill>
            <a:srgbClr val="F4A636">
              <a:alpha val="60000"/>
            </a:srgbClr>
          </a:solidFill>
          <a:ln/>
        </p:spPr>
        <p:txBody>
          <a:bodyPr wrap="none" rtlCol="0" anchor="t"/>
          <a:lstStyle/>
          <a:p>
            <a:pPr marL="0" indent="0">
              <a:buNone/>
            </a:pPr>
            <a:endParaRPr lang="en-US" dirty="0"/>
          </a:p>
        </p:txBody>
      </p:sp>
      <p:sp>
        <p:nvSpPr>
          <p:cNvPr id="54" name="Text 46"/>
          <p:cNvSpPr/>
          <p:nvPr/>
        </p:nvSpPr>
        <p:spPr>
          <a:xfrm>
            <a:off x="2154882" y="4940647"/>
            <a:ext cx="2643277"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POTA &amp; SOTA — JAPAN'S NORTHERN FRONTIER</a:t>
            </a:r>
            <a:endParaRPr lang="en-US" sz="68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62821"/>
        </a:solidFill>
        <a:effectLst/>
      </p:bgPr>
    </p:bg>
    <p:spTree>
      <p:nvGrpSpPr>
        <p:cNvPr id="1" name=""/>
        <p:cNvGrpSpPr/>
        <p:nvPr/>
      </p:nvGrpSpPr>
      <p:grpSpPr>
        <a:xfrm>
          <a:off x="0" y="0"/>
          <a:ext cx="0" cy="0"/>
          <a:chOff x="0" y="0"/>
          <a:chExt cx="0" cy="0"/>
        </a:xfrm>
      </p:grpSpPr>
      <p:sp>
        <p:nvSpPr>
          <p:cNvPr id="4" name="Top Accent"/>
          <p:cNvSpPr/>
          <p:nvPr/>
        </p:nvSpPr>
        <p:spPr>
          <a:xfrm>
            <a:off x="0" y="0"/>
            <a:ext cx="9144000" cy="20000"/>
          </a:xfrm>
          <a:prstGeom prst="rect">
            <a:avLst/>
          </a:prstGeom>
          <a:solidFill>
            <a:srgbClr val="F4A636"/>
          </a:solidFill>
          <a:ln>
            <a:noFill/>
          </a:ln>
        </p:spPr>
        <p:txBody>
          <a:bodyPr/>
          <a:lstStyle/>
          <a:p>
            <a:endParaRPr lang="en-US"/>
          </a:p>
        </p:txBody>
      </p:sp>
      <p:sp>
        <p:nvSpPr>
          <p:cNvPr id="5" name="Eyebrow"/>
          <p:cNvSpPr txBox="1">
            <a:spLocks/>
          </p:cNvSpPr>
          <p:nvPr/>
        </p:nvSpPr>
        <p:spPr>
          <a:xfrm>
            <a:off x="372070" y="360000"/>
            <a:ext cx="5600000" cy="277000"/>
          </a:xfrm>
          <a:prstGeom prst="rect">
            <a:avLst/>
          </a:prstGeom>
        </p:spPr>
        <p:txBody>
          <a:bodyPr wrap="square" lIns="0" tIns="0" rIns="0" bIns="0" rtlCol="0">
            <a:spAutoFit/>
          </a:bodyPr>
          <a:lstStyle/>
          <a:p>
            <a:r>
              <a:rPr lang="en-US" sz="1200" b="1" spc="300">
                <a:solidFill>
                  <a:srgbClr val="F4A636"/>
                </a:solidFill>
                <a:latin typeface="Calibri"/>
              </a:rPr>
              <a:t>SOTA PHOTO GALLERY</a:t>
            </a:r>
          </a:p>
        </p:txBody>
      </p:sp>
      <p:sp>
        <p:nvSpPr>
          <p:cNvPr id="6" name="Title"/>
          <p:cNvSpPr txBox="1"/>
          <p:nvPr/>
        </p:nvSpPr>
        <p:spPr>
          <a:xfrm>
            <a:off x="372070" y="620000"/>
            <a:ext cx="5600000" cy="560000"/>
          </a:xfrm>
          <a:prstGeom prst="rect">
            <a:avLst/>
          </a:prstGeom>
        </p:spPr>
        <p:txBody>
          <a:bodyPr wrap="square" lIns="0" tIns="0" rIns="0" bIns="0" rtlCol="0">
            <a:noAutofit/>
          </a:bodyPr>
          <a:lstStyle/>
          <a:p>
            <a:r>
              <a:rPr lang="en-US" sz="3200" b="1">
                <a:solidFill>
                  <a:srgbClr val="F2EDE3"/>
                </a:solidFill>
                <a:latin typeface="Calibri"/>
                <a:ea typeface="Calibri"/>
              </a:rPr>
              <a:t>Mt. Iwaki · 岩木山</a:t>
            </a:r>
          </a:p>
        </p:txBody>
      </p:sp>
      <p:sp>
        <p:nvSpPr>
          <p:cNvPr id="7" name="Reference"/>
          <p:cNvSpPr txBox="1">
            <a:spLocks/>
          </p:cNvSpPr>
          <p:nvPr/>
        </p:nvSpPr>
        <p:spPr>
          <a:xfrm>
            <a:off x="4200000" y="470000"/>
            <a:ext cx="4571930" cy="640000"/>
          </a:xfrm>
          <a:prstGeom prst="rect">
            <a:avLst/>
          </a:prstGeom>
        </p:spPr>
        <p:txBody>
          <a:bodyPr wrap="square" lIns="0" tIns="0" rIns="0" bIns="0" rtlCol="0">
            <a:noAutofit/>
          </a:bodyPr>
          <a:lstStyle/>
          <a:p>
            <a:pPr algn="r"/>
            <a:r>
              <a:rPr lang="en-US" sz="1200" b="1" spc="100">
                <a:solidFill>
                  <a:srgbClr val="F4A636"/>
                </a:solidFill>
                <a:latin typeface="Calibri"/>
              </a:rPr>
              <a:t>SOTA </a:t>
            </a:r>
            <a:r>
              <a:rPr lang="en-US" sz="1200">
                <a:solidFill>
                  <a:srgbClr val="7AAD94"/>
                </a:solidFill>
                <a:latin typeface="Calibri"/>
              </a:rPr>
              <a:t>JA/AM-001 · 1,625 m</a:t>
            </a:r>
          </a:p>
          <a:p>
            <a:pPr algn="r"/>
            <a:r>
              <a:rPr lang="en-US" sz="1200" b="1" spc="100">
                <a:solidFill>
                  <a:srgbClr val="F4A636"/>
                </a:solidFill>
                <a:latin typeface="Calibri"/>
              </a:rPr>
              <a:t>DATE </a:t>
            </a:r>
            <a:r>
              <a:rPr lang="en-US" sz="1200">
                <a:solidFill>
                  <a:srgbClr val="7AAD94"/>
                </a:solidFill>
                <a:latin typeface="Calibri"/>
              </a:rPr>
              <a:t>2026-06-18 · Aomori-ken, Japan</a:t>
            </a:r>
          </a:p>
        </p:txBody>
      </p:sp>
      <p:pic>
        <p:nvPicPr>
          <p:cNvPr id="10" name="Summit Marker"/>
          <p:cNvPicPr>
            <a:picLocks noChangeAspect="1"/>
          </p:cNvPicPr>
          <p:nvPr/>
        </p:nvPicPr>
        <p:blipFill>
          <a:blip r:embed="rId3"/>
          <a:srcRect t="12200" b="12200"/>
          <a:stretch>
            <a:fillRect/>
          </a:stretch>
        </p:blipFill>
        <p:spPr>
          <a:xfrm>
            <a:off x="372070" y="2740000"/>
            <a:ext cx="2680000" cy="1520000"/>
          </a:xfrm>
          <a:prstGeom prst="rect">
            <a:avLst/>
          </a:prstGeom>
          <a:ln>
            <a:noFill/>
          </a:ln>
          <a:effectLst>
            <a:outerShdw blurRad="90000" dist="38000" dir="5400000" rotWithShape="0">
              <a:srgbClr val="000000">
                <a:alpha val="38000"/>
              </a:srgbClr>
            </a:outerShdw>
          </a:effectLst>
        </p:spPr>
      </p:pic>
      <p:pic>
        <p:nvPicPr>
          <p:cNvPr id="11" name="Ridge Snowfield"/>
          <p:cNvPicPr>
            <a:picLocks noChangeAspect="1"/>
          </p:cNvPicPr>
          <p:nvPr/>
        </p:nvPicPr>
        <p:blipFill>
          <a:blip r:embed="rId4"/>
          <a:srcRect t="12200" b="12200"/>
          <a:stretch>
            <a:fillRect/>
          </a:stretch>
        </p:blipFill>
        <p:spPr>
          <a:xfrm>
            <a:off x="3232070" y="2740000"/>
            <a:ext cx="2680000" cy="1520000"/>
          </a:xfrm>
          <a:prstGeom prst="rect">
            <a:avLst/>
          </a:prstGeom>
          <a:ln>
            <a:noFill/>
          </a:ln>
          <a:effectLst>
            <a:outerShdw blurRad="90000" dist="38000" dir="5400000" rotWithShape="0">
              <a:srgbClr val="000000">
                <a:alpha val="38000"/>
              </a:srgbClr>
            </a:outerShdw>
          </a:effectLst>
        </p:spPr>
      </p:pic>
      <p:pic>
        <p:nvPicPr>
          <p:cNvPr id="12" name="The Descent"/>
          <p:cNvPicPr>
            <a:picLocks noChangeAspect="1"/>
          </p:cNvPicPr>
          <p:nvPr/>
        </p:nvPicPr>
        <p:blipFill>
          <a:blip r:embed="rId5"/>
          <a:srcRect t="12200" b="12200"/>
          <a:stretch>
            <a:fillRect/>
          </a:stretch>
        </p:blipFill>
        <p:spPr>
          <a:xfrm>
            <a:off x="6092070" y="2740000"/>
            <a:ext cx="2680000" cy="1520000"/>
          </a:xfrm>
          <a:prstGeom prst="rect">
            <a:avLst/>
          </a:prstGeom>
          <a:ln>
            <a:noFill/>
          </a:ln>
          <a:effectLst>
            <a:outerShdw blurRad="90000" dist="38000" dir="5400000" rotWithShape="0">
              <a:srgbClr val="000000">
                <a:alpha val="38000"/>
              </a:srgbClr>
            </a:outerShdw>
          </a:effectLst>
        </p:spPr>
      </p:pic>
      <p:sp>
        <p:nvSpPr>
          <p:cNvPr id="14" name="Caption"/>
          <p:cNvSpPr txBox="1">
            <a:spLocks/>
          </p:cNvSpPr>
          <p:nvPr/>
        </p:nvSpPr>
        <p:spPr>
          <a:xfrm>
            <a:off x="372070" y="4380000"/>
            <a:ext cx="8399860" cy="240000"/>
          </a:xfrm>
          <a:prstGeom prst="rect">
            <a:avLst/>
          </a:prstGeom>
        </p:spPr>
        <p:txBody>
          <a:bodyPr wrap="square" lIns="0" tIns="0" rIns="0" bIns="0" rtlCol="0">
            <a:noAutofit/>
          </a:bodyPr>
          <a:lstStyle/>
          <a:p>
            <a:r>
              <a:rPr lang="en-US" sz="1000" dirty="0">
                <a:solidFill>
                  <a:srgbClr val="7AAD94"/>
                </a:solidFill>
                <a:latin typeface="Calibri"/>
              </a:rPr>
              <a:t>Summit marker at 1,625 m · lingering snowfield along the ridge · descent as the weather began to move in.</a:t>
            </a:r>
          </a:p>
        </p:txBody>
      </p:sp>
      <p:pic>
        <p:nvPicPr>
          <p:cNvPr id="3" name="Summit Panorama">
            <a:extLst>
              <a:ext uri="{FF2B5EF4-FFF2-40B4-BE49-F238E27FC236}">
                <a16:creationId xmlns:a16="http://schemas.microsoft.com/office/drawing/2014/main" id="{1E39215D-DF0D-DA98-6D71-DAA4C8DD1643}"/>
              </a:ext>
            </a:extLst>
          </p:cNvPr>
          <p:cNvPicPr>
            <a:picLocks noChangeAspect="1"/>
          </p:cNvPicPr>
          <p:nvPr/>
        </p:nvPicPr>
        <p:blipFill>
          <a:blip r:embed="rId6"/>
          <a:stretch>
            <a:fillRect/>
          </a:stretch>
        </p:blipFill>
        <p:spPr>
          <a:xfrm>
            <a:off x="372070" y="1240000"/>
            <a:ext cx="8399860" cy="1378000"/>
          </a:xfrm>
          <a:prstGeom prst="rect">
            <a:avLst/>
          </a:prstGeom>
          <a:ln>
            <a:noFill/>
          </a:ln>
          <a:effectLst>
            <a:outerShdw blurRad="90000" dist="38000" dir="5400000" rotWithShape="0">
              <a:srgbClr val="000000">
                <a:alpha val="38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62821"/>
        </a:solidFill>
        <a:effectLst/>
      </p:bgPr>
    </p:bg>
    <p:spTree>
      <p:nvGrpSpPr>
        <p:cNvPr id="1" name=""/>
        <p:cNvGrpSpPr/>
        <p:nvPr/>
      </p:nvGrpSpPr>
      <p:grpSpPr>
        <a:xfrm>
          <a:off x="0" y="0"/>
          <a:ext cx="0" cy="0"/>
          <a:chOff x="0" y="0"/>
          <a:chExt cx="0" cy="0"/>
        </a:xfrm>
      </p:grpSpPr>
      <p:sp>
        <p:nvSpPr>
          <p:cNvPr id="2" name="Top Accent"/>
          <p:cNvSpPr/>
          <p:nvPr/>
        </p:nvSpPr>
        <p:spPr>
          <a:xfrm>
            <a:off x="0" y="0"/>
            <a:ext cx="9144000" cy="20000"/>
          </a:xfrm>
          <a:prstGeom prst="rect">
            <a:avLst/>
          </a:prstGeom>
          <a:solidFill>
            <a:srgbClr val="F4A636"/>
          </a:solidFill>
          <a:ln>
            <a:noFill/>
          </a:ln>
        </p:spPr>
        <p:txBody>
          <a:bodyPr/>
          <a:lstStyle/>
          <a:p>
            <a:endParaRPr lang="en-US"/>
          </a:p>
        </p:txBody>
      </p:sp>
      <p:sp>
        <p:nvSpPr>
          <p:cNvPr id="3" name="Eyebrow"/>
          <p:cNvSpPr txBox="1"/>
          <p:nvPr/>
        </p:nvSpPr>
        <p:spPr>
          <a:xfrm>
            <a:off x="372070" y="300000"/>
            <a:ext cx="5200000" cy="240000"/>
          </a:xfrm>
          <a:prstGeom prst="rect">
            <a:avLst/>
          </a:prstGeom>
        </p:spPr>
        <p:txBody>
          <a:bodyPr wrap="square" lIns="0" tIns="0" rIns="0" bIns="0" rtlCol="0">
            <a:spAutoFit/>
          </a:bodyPr>
          <a:lstStyle/>
          <a:p>
            <a:r>
              <a:rPr lang="en-US" sz="1100" b="1" spc="300">
                <a:solidFill>
                  <a:srgbClr val="F4A636"/>
                </a:solidFill>
                <a:latin typeface="Calibri"/>
              </a:rPr>
              <a:t>SOTA FIELD LOG · ATTEMPT 05</a:t>
            </a:r>
          </a:p>
        </p:txBody>
      </p:sp>
      <p:sp>
        <p:nvSpPr>
          <p:cNvPr id="4" name="Title"/>
          <p:cNvSpPr txBox="1"/>
          <p:nvPr/>
        </p:nvSpPr>
        <p:spPr>
          <a:xfrm>
            <a:off x="372070" y="560000"/>
            <a:ext cx="5200000" cy="560000"/>
          </a:xfrm>
          <a:prstGeom prst="rect">
            <a:avLst/>
          </a:prstGeom>
        </p:spPr>
        <p:txBody>
          <a:bodyPr wrap="square" lIns="0" tIns="0" rIns="0" bIns="0" rtlCol="0">
            <a:noAutofit/>
          </a:bodyPr>
          <a:lstStyle/>
          <a:p>
            <a:r>
              <a:rPr lang="en-US" sz="2800" b="1">
                <a:solidFill>
                  <a:srgbClr val="F2EDE3"/>
                </a:solidFill>
                <a:latin typeface="Calibri"/>
                <a:ea typeface="Calibri"/>
              </a:rPr>
              <a:t>Mt. Ozaki · 尾崎山</a:t>
            </a:r>
          </a:p>
        </p:txBody>
      </p:sp>
      <p:sp>
        <p:nvSpPr>
          <p:cNvPr id="5" name="Reference"/>
          <p:cNvSpPr txBox="1"/>
          <p:nvPr/>
        </p:nvSpPr>
        <p:spPr>
          <a:xfrm>
            <a:off x="5300000" y="470000"/>
            <a:ext cx="3471930" cy="640000"/>
          </a:xfrm>
          <a:prstGeom prst="rect">
            <a:avLst/>
          </a:prstGeom>
        </p:spPr>
        <p:txBody>
          <a:bodyPr wrap="square" lIns="0" tIns="0" rIns="0" bIns="0" rtlCol="0">
            <a:noAutofit/>
          </a:bodyPr>
          <a:lstStyle/>
          <a:p>
            <a:pPr algn="r"/>
            <a:r>
              <a:rPr lang="en-US" sz="1200" b="1" spc="100" dirty="0">
                <a:solidFill>
                  <a:srgbClr val="F4A636"/>
                </a:solidFill>
                <a:latin typeface="Calibri"/>
              </a:rPr>
              <a:t>SOTA </a:t>
            </a:r>
            <a:r>
              <a:rPr lang="en-US" sz="1200" dirty="0">
                <a:solidFill>
                  <a:srgbClr val="7AAD94"/>
                </a:solidFill>
                <a:latin typeface="Calibri"/>
              </a:rPr>
              <a:t>JA/AM-087 · 230 m</a:t>
            </a:r>
          </a:p>
          <a:p>
            <a:pPr algn="r"/>
            <a:r>
              <a:rPr lang="en-US" sz="1200" b="1" spc="100" dirty="0">
                <a:solidFill>
                  <a:srgbClr val="F4A636"/>
                </a:solidFill>
                <a:latin typeface="Calibri"/>
              </a:rPr>
              <a:t>PARK </a:t>
            </a:r>
            <a:r>
              <a:rPr lang="en-US" sz="1200" dirty="0">
                <a:solidFill>
                  <a:srgbClr val="7AAD94"/>
                </a:solidFill>
                <a:latin typeface="Calibri"/>
              </a:rPr>
              <a:t>JP-0107 · Tsugaru Quasi-</a:t>
            </a:r>
            <a:r>
              <a:rPr lang="en-US" sz="1200" dirty="0" err="1">
                <a:solidFill>
                  <a:srgbClr val="7AAD94"/>
                </a:solidFill>
                <a:latin typeface="Calibri"/>
              </a:rPr>
              <a:t>Nat'l</a:t>
            </a:r>
            <a:r>
              <a:rPr lang="en-US" sz="1200" dirty="0">
                <a:solidFill>
                  <a:srgbClr val="7AAD94"/>
                </a:solidFill>
                <a:latin typeface="Calibri"/>
              </a:rPr>
              <a:t> Park</a:t>
            </a:r>
          </a:p>
        </p:txBody>
      </p:sp>
      <p:sp>
        <p:nvSpPr>
          <p:cNvPr id="6" name="Status Banner"/>
          <p:cNvSpPr/>
          <p:nvPr/>
        </p:nvSpPr>
        <p:spPr>
          <a:xfrm>
            <a:off x="372070" y="1210000"/>
            <a:ext cx="8399860" cy="450000"/>
          </a:xfrm>
          <a:prstGeom prst="roundRect">
            <a:avLst>
              <a:gd name="adj" fmla="val 8000"/>
            </a:avLst>
          </a:prstGeom>
          <a:solidFill>
            <a:srgbClr val="0E1F18"/>
          </a:solidFill>
          <a:ln w="9525">
            <a:solidFill>
              <a:srgbClr val="F4A636">
                <a:alpha val="55000"/>
              </a:srgbClr>
            </a:solidFill>
          </a:ln>
        </p:spPr>
        <p:txBody>
          <a:bodyPr wrap="square" lIns="180000" tIns="0" rIns="120000" bIns="0" rtlCol="0" anchor="ctr"/>
          <a:lstStyle/>
          <a:p>
            <a:r>
              <a:rPr lang="en-US" sz="1200" b="1" spc="100">
                <a:solidFill>
                  <a:srgbClr val="F4A636"/>
                </a:solidFill>
                <a:latin typeface="Calibri"/>
              </a:rPr>
              <a:t>✕ TARGET 5 INACCESSIBLE — </a:t>
            </a:r>
            <a:r>
              <a:rPr lang="en-US" sz="1200">
                <a:solidFill>
                  <a:srgbClr val="F2EDE3"/>
                </a:solidFill>
                <a:latin typeface="Calibri"/>
              </a:rPr>
              <a:t>no viable route to the Mt. Ozaki summit; SOTA activation stood down.</a:t>
            </a:r>
          </a:p>
        </p:txBody>
      </p:sp>
      <p:sp>
        <p:nvSpPr>
          <p:cNvPr id="8" name="Left Label 1"/>
          <p:cNvSpPr txBox="1"/>
          <p:nvPr/>
        </p:nvSpPr>
        <p:spPr>
          <a:xfrm>
            <a:off x="372070" y="1880000"/>
            <a:ext cx="3800000" cy="220000"/>
          </a:xfrm>
          <a:prstGeom prst="rect">
            <a:avLst/>
          </a:prstGeom>
        </p:spPr>
        <p:txBody>
          <a:bodyPr wrap="square" lIns="0" tIns="0" rIns="0" bIns="0" rtlCol="0">
            <a:noAutofit/>
          </a:bodyPr>
          <a:lstStyle/>
          <a:p>
            <a:r>
              <a:rPr lang="en-US" sz="1000" b="1" spc="200">
                <a:solidFill>
                  <a:srgbClr val="7AAD94"/>
                </a:solidFill>
                <a:latin typeface="Calibri"/>
              </a:rPr>
              <a:t>WHAT HAPPENED</a:t>
            </a:r>
          </a:p>
        </p:txBody>
      </p:sp>
      <p:sp>
        <p:nvSpPr>
          <p:cNvPr id="9" name="Left Body"/>
          <p:cNvSpPr txBox="1"/>
          <p:nvPr/>
        </p:nvSpPr>
        <p:spPr>
          <a:xfrm>
            <a:off x="372070" y="2140000"/>
            <a:ext cx="3800000" cy="1000000"/>
          </a:xfrm>
          <a:prstGeom prst="rect">
            <a:avLst/>
          </a:prstGeom>
        </p:spPr>
        <p:txBody>
          <a:bodyPr wrap="square" lIns="0" tIns="0" rIns="0" bIns="0" rtlCol="0">
            <a:noAutofit/>
          </a:bodyPr>
          <a:lstStyle/>
          <a:p>
            <a:pPr>
              <a:lnSpc>
                <a:spcPct val="118000"/>
              </a:lnSpc>
            </a:pPr>
            <a:r>
              <a:rPr lang="en-US" sz="1150">
                <a:solidFill>
                  <a:srgbClr val="F2EDE3"/>
                </a:solidFill>
                <a:latin typeface="Calibri"/>
              </a:rPr>
              <a:t>The approach to Mt. Ozaki (JA/AM-087) was completely inaccessible — no safe route into the activation zone. The SOTA attempt was called off, and the summit remains unactivated in the database.</a:t>
            </a:r>
          </a:p>
        </p:txBody>
      </p:sp>
      <p:sp>
        <p:nvSpPr>
          <p:cNvPr id="10" name="Divider"/>
          <p:cNvSpPr/>
          <p:nvPr/>
        </p:nvSpPr>
        <p:spPr>
          <a:xfrm>
            <a:off x="372070" y="3260000"/>
            <a:ext cx="3800000" cy="12700"/>
          </a:xfrm>
          <a:prstGeom prst="rect">
            <a:avLst/>
          </a:prstGeom>
          <a:solidFill>
            <a:srgbClr val="F4A636">
              <a:alpha val="35000"/>
            </a:srgbClr>
          </a:solidFill>
          <a:ln>
            <a:noFill/>
          </a:ln>
        </p:spPr>
        <p:txBody>
          <a:bodyPr/>
          <a:lstStyle/>
          <a:p>
            <a:endParaRPr lang="en-US"/>
          </a:p>
        </p:txBody>
      </p:sp>
      <p:sp>
        <p:nvSpPr>
          <p:cNvPr id="11" name="Left Label 2"/>
          <p:cNvSpPr txBox="1"/>
          <p:nvPr/>
        </p:nvSpPr>
        <p:spPr>
          <a:xfrm>
            <a:off x="372070" y="3380000"/>
            <a:ext cx="3800000" cy="220000"/>
          </a:xfrm>
          <a:prstGeom prst="rect">
            <a:avLst/>
          </a:prstGeom>
        </p:spPr>
        <p:txBody>
          <a:bodyPr wrap="square" lIns="0" tIns="0" rIns="0" bIns="0" rtlCol="0">
            <a:noAutofit/>
          </a:bodyPr>
          <a:lstStyle/>
          <a:p>
            <a:r>
              <a:rPr lang="en-US" sz="1000" b="1" spc="200">
                <a:solidFill>
                  <a:srgbClr val="F4A636"/>
                </a:solidFill>
                <a:latin typeface="Calibri"/>
              </a:rPr>
              <a:t>PLAN B — POTA PIVOT</a:t>
            </a:r>
          </a:p>
        </p:txBody>
      </p:sp>
      <p:sp>
        <p:nvSpPr>
          <p:cNvPr id="12" name="Park Name"/>
          <p:cNvSpPr txBox="1"/>
          <p:nvPr/>
        </p:nvSpPr>
        <p:spPr>
          <a:xfrm>
            <a:off x="372070" y="3640000"/>
            <a:ext cx="3800000" cy="440000"/>
          </a:xfrm>
          <a:prstGeom prst="rect">
            <a:avLst/>
          </a:prstGeom>
        </p:spPr>
        <p:txBody>
          <a:bodyPr wrap="square" lIns="0" tIns="0" rIns="0" bIns="0" rtlCol="0">
            <a:noAutofit/>
          </a:bodyPr>
          <a:lstStyle/>
          <a:p>
            <a:pPr>
              <a:lnSpc>
                <a:spcPct val="104000"/>
              </a:lnSpc>
            </a:pPr>
            <a:r>
              <a:rPr lang="en-US" sz="1250" b="1">
                <a:solidFill>
                  <a:srgbClr val="F2EDE3"/>
                </a:solidFill>
                <a:latin typeface="Calibri"/>
              </a:rPr>
              <a:t>Ashino Chishōgun Prefectural Natural Park</a:t>
            </a:r>
          </a:p>
          <a:p>
            <a:pPr>
              <a:spcBef>
                <a:spcPts val="200"/>
              </a:spcBef>
            </a:pPr>
            <a:r>
              <a:rPr lang="en-US" sz="900" b="1" spc="60">
                <a:solidFill>
                  <a:srgbClr val="7AAD94"/>
                </a:solidFill>
                <a:latin typeface="Calibri"/>
              </a:rPr>
              <a:t>芝野池沼群県立自然公園 · JP-1027 · POTA</a:t>
            </a:r>
          </a:p>
        </p:txBody>
      </p:sp>
      <p:sp>
        <p:nvSpPr>
          <p:cNvPr id="14" name="Park Details"/>
          <p:cNvSpPr txBox="1"/>
          <p:nvPr/>
        </p:nvSpPr>
        <p:spPr>
          <a:xfrm>
            <a:off x="372070" y="4120000"/>
            <a:ext cx="3800000" cy="900000"/>
          </a:xfrm>
          <a:prstGeom prst="rect">
            <a:avLst/>
          </a:prstGeom>
        </p:spPr>
        <p:txBody>
          <a:bodyPr wrap="square" lIns="0" tIns="0" rIns="0" bIns="0" rtlCol="0">
            <a:noAutofit/>
          </a:bodyPr>
          <a:lstStyle/>
          <a:p>
            <a:pPr>
              <a:lnSpc>
                <a:spcPct val="128000"/>
              </a:lnSpc>
            </a:pPr>
            <a:r>
              <a:rPr lang="en-US" sz="950">
                <a:solidFill>
                  <a:srgbClr val="F2EDE3"/>
                </a:solidFill>
                <a:latin typeface="Calibri"/>
              </a:rPr>
              <a:t>Tsugaru Peninsula · Goshogawara &amp; Nakadomari</a:t>
            </a:r>
          </a:p>
          <a:p>
            <a:pPr>
              <a:lnSpc>
                <a:spcPct val="128000"/>
              </a:lnSpc>
            </a:pPr>
            <a:r>
              <a:rPr lang="en-US" sz="950">
                <a:solidFill>
                  <a:srgbClr val="F2EDE3"/>
                </a:solidFill>
                <a:latin typeface="Calibri"/>
              </a:rPr>
              <a:t>Est. 1958 · 612 ha · Lake Ashino &amp; Osawanai reservoir</a:t>
            </a:r>
          </a:p>
          <a:p>
            <a:pPr>
              <a:lnSpc>
                <a:spcPct val="128000"/>
              </a:lnSpc>
            </a:pPr>
            <a:r>
              <a:rPr lang="en-US" sz="950">
                <a:solidFill>
                  <a:srgbClr val="F2EDE3"/>
                </a:solidFill>
                <a:latin typeface="Calibri"/>
              </a:rPr>
              <a:t>One of Japan’s 100 Best Sakura spots · Tsugaru Railway</a:t>
            </a:r>
          </a:p>
        </p:txBody>
      </p:sp>
      <p:pic>
        <p:nvPicPr>
          <p:cNvPr id="15" name="Plan B Photo"/>
          <p:cNvPicPr>
            <a:picLocks noChangeAspect="1"/>
          </p:cNvPicPr>
          <p:nvPr/>
        </p:nvPicPr>
        <p:blipFill>
          <a:blip r:embed="rId3"/>
          <a:srcRect t="22405" b="22405"/>
          <a:stretch>
            <a:fillRect/>
          </a:stretch>
        </p:blipFill>
        <p:spPr>
          <a:xfrm>
            <a:off x="4472070" y="1880000"/>
            <a:ext cx="3800000" cy="1573074"/>
          </a:xfrm>
          <a:prstGeom prst="rect">
            <a:avLst/>
          </a:prstGeom>
          <a:ln>
            <a:noFill/>
          </a:ln>
          <a:effectLst>
            <a:outerShdw blurRad="90000" dist="38000" dir="5400000" rotWithShape="0">
              <a:srgbClr val="000000">
                <a:alpha val="38000"/>
              </a:srgbClr>
            </a:outerShdw>
          </a:effectLst>
        </p:spPr>
      </p:pic>
      <p:pic>
        <p:nvPicPr>
          <p:cNvPr id="17" name="Target Map"/>
          <p:cNvPicPr>
            <a:picLocks noChangeAspect="1"/>
          </p:cNvPicPr>
          <p:nvPr/>
        </p:nvPicPr>
        <p:blipFill>
          <a:blip r:embed="rId4"/>
          <a:stretch>
            <a:fillRect/>
          </a:stretch>
        </p:blipFill>
        <p:spPr>
          <a:xfrm>
            <a:off x="3287439" y="3066927"/>
            <a:ext cx="2397501" cy="1753074"/>
          </a:xfrm>
          <a:prstGeom prst="rect">
            <a:avLst/>
          </a:prstGeom>
          <a:ln>
            <a:noFill/>
          </a:ln>
          <a:effectLst>
            <a:outerShdw blurRad="90000" dist="38000" dir="5400000" rotWithShape="0">
              <a:srgbClr val="000000">
                <a:alpha val="38000"/>
              </a:srgbClr>
            </a:outerShdw>
          </a:effectLst>
        </p:spPr>
      </p:pic>
      <p:pic>
        <p:nvPicPr>
          <p:cNvPr id="18" name="SOTA Database"/>
          <p:cNvPicPr>
            <a:picLocks noChangeAspect="1"/>
          </p:cNvPicPr>
          <p:nvPr/>
        </p:nvPicPr>
        <p:blipFill>
          <a:blip r:embed="rId5"/>
          <a:srcRect t="5857"/>
          <a:stretch>
            <a:fillRect/>
          </a:stretch>
        </p:blipFill>
        <p:spPr>
          <a:xfrm>
            <a:off x="5922297" y="3600000"/>
            <a:ext cx="2849633" cy="1180000"/>
          </a:xfrm>
          <a:prstGeom prst="rect">
            <a:avLst/>
          </a:prstGeom>
          <a:ln>
            <a:noFill/>
          </a:ln>
          <a:effectLst>
            <a:outerShdw blurRad="90000" dist="38000" dir="5400000" rotWithShape="0">
              <a:srgbClr val="000000">
                <a:alpha val="38000"/>
              </a:srgbClr>
            </a:outerShdw>
          </a:effectLst>
        </p:spPr>
      </p:pic>
      <p:sp>
        <p:nvSpPr>
          <p:cNvPr id="19" name="Thumb Labels"/>
          <p:cNvSpPr txBox="1"/>
          <p:nvPr/>
        </p:nvSpPr>
        <p:spPr>
          <a:xfrm>
            <a:off x="4046220" y="4860000"/>
            <a:ext cx="4725710" cy="160000"/>
          </a:xfrm>
          <a:prstGeom prst="rect">
            <a:avLst/>
          </a:prstGeom>
        </p:spPr>
        <p:txBody>
          <a:bodyPr wrap="square" lIns="0" tIns="0" rIns="0" bIns="0" rtlCol="0">
            <a:noAutofit/>
          </a:bodyPr>
          <a:lstStyle/>
          <a:p>
            <a:r>
              <a:rPr lang="en-US" sz="800" dirty="0">
                <a:solidFill>
                  <a:srgbClr val="7AAD94"/>
                </a:solidFill>
                <a:latin typeface="Calibri"/>
              </a:rPr>
              <a:t>Target location (Tsugaru)                                        SOTA log: not yet activated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162821"/>
        </a:solidFill>
        <a:effectLst/>
      </p:bgPr>
    </p:bg>
    <p:spTree>
      <p:nvGrpSpPr>
        <p:cNvPr id="1" name=""/>
        <p:cNvGrpSpPr/>
        <p:nvPr/>
      </p:nvGrpSpPr>
      <p:grpSpPr>
        <a:xfrm>
          <a:off x="0" y="0"/>
          <a:ext cx="0" cy="0"/>
          <a:chOff x="0" y="0"/>
          <a:chExt cx="0" cy="0"/>
        </a:xfrm>
      </p:grpSpPr>
      <p:sp>
        <p:nvSpPr>
          <p:cNvPr id="4" name="Top Accent"/>
          <p:cNvSpPr/>
          <p:nvPr/>
        </p:nvSpPr>
        <p:spPr>
          <a:xfrm>
            <a:off x="0" y="0"/>
            <a:ext cx="9144000" cy="20000"/>
          </a:xfrm>
          <a:prstGeom prst="rect">
            <a:avLst/>
          </a:prstGeom>
          <a:solidFill>
            <a:srgbClr val="F4A636"/>
          </a:solidFill>
          <a:ln>
            <a:noFill/>
          </a:ln>
        </p:spPr>
        <p:txBody>
          <a:bodyPr/>
          <a:lstStyle/>
          <a:p>
            <a:endParaRPr lang="en-US"/>
          </a:p>
        </p:txBody>
      </p:sp>
      <p:sp>
        <p:nvSpPr>
          <p:cNvPr id="5" name="Eyebrow"/>
          <p:cNvSpPr txBox="1"/>
          <p:nvPr/>
        </p:nvSpPr>
        <p:spPr>
          <a:xfrm>
            <a:off x="372070" y="360000"/>
            <a:ext cx="5600000" cy="277000"/>
          </a:xfrm>
          <a:prstGeom prst="rect">
            <a:avLst/>
          </a:prstGeom>
        </p:spPr>
        <p:txBody>
          <a:bodyPr wrap="square" lIns="0" tIns="0" rIns="0" bIns="0" rtlCol="0">
            <a:spAutoFit/>
          </a:bodyPr>
          <a:lstStyle/>
          <a:p>
            <a:r>
              <a:rPr lang="en-US" sz="1200" b="1" spc="300">
                <a:solidFill>
                  <a:srgbClr val="F4A636"/>
                </a:solidFill>
                <a:latin typeface="Calibri"/>
              </a:rPr>
              <a:t>POTA PHOTO GALLERY</a:t>
            </a:r>
          </a:p>
        </p:txBody>
      </p:sp>
      <p:sp>
        <p:nvSpPr>
          <p:cNvPr id="6" name="Title"/>
          <p:cNvSpPr txBox="1"/>
          <p:nvPr/>
        </p:nvSpPr>
        <p:spPr>
          <a:xfrm>
            <a:off x="372070" y="620000"/>
            <a:ext cx="5600000" cy="560000"/>
          </a:xfrm>
          <a:prstGeom prst="rect">
            <a:avLst/>
          </a:prstGeom>
        </p:spPr>
        <p:txBody>
          <a:bodyPr wrap="square" lIns="0" tIns="0" rIns="0" bIns="0" rtlCol="0">
            <a:noAutofit/>
          </a:bodyPr>
          <a:lstStyle/>
          <a:p>
            <a:r>
              <a:rPr lang="en-US" sz="3200" b="1">
                <a:solidFill>
                  <a:srgbClr val="F2EDE3"/>
                </a:solidFill>
                <a:latin typeface="Calibri"/>
                <a:ea typeface="Calibri"/>
              </a:rPr>
              <a:t>Tsugaru · 津軍</a:t>
            </a:r>
          </a:p>
        </p:txBody>
      </p:sp>
      <p:sp>
        <p:nvSpPr>
          <p:cNvPr id="7" name="Reference"/>
          <p:cNvSpPr txBox="1"/>
          <p:nvPr/>
        </p:nvSpPr>
        <p:spPr>
          <a:xfrm>
            <a:off x="4200000" y="470000"/>
            <a:ext cx="4571930" cy="640000"/>
          </a:xfrm>
          <a:prstGeom prst="rect">
            <a:avLst/>
          </a:prstGeom>
        </p:spPr>
        <p:txBody>
          <a:bodyPr wrap="square" lIns="0" tIns="0" rIns="0" bIns="0" rtlCol="0">
            <a:noAutofit/>
          </a:bodyPr>
          <a:lstStyle/>
          <a:p>
            <a:pPr algn="r"/>
            <a:r>
              <a:rPr lang="en-US" sz="1200" b="1" spc="100">
                <a:solidFill>
                  <a:srgbClr val="F4A636"/>
                </a:solidFill>
                <a:latin typeface="Calibri"/>
              </a:rPr>
              <a:t>POTA </a:t>
            </a:r>
            <a:r>
              <a:rPr lang="en-US" sz="1200">
                <a:solidFill>
                  <a:srgbClr val="7AAD94"/>
                </a:solidFill>
                <a:latin typeface="Calibri"/>
              </a:rPr>
              <a:t>JP-0107 · Quasi-National Park</a:t>
            </a:r>
          </a:p>
          <a:p>
            <a:pPr algn="r"/>
            <a:r>
              <a:rPr lang="en-US" sz="1200" b="1" spc="100">
                <a:solidFill>
                  <a:srgbClr val="F4A636"/>
                </a:solidFill>
                <a:latin typeface="Calibri"/>
              </a:rPr>
              <a:t>DATE </a:t>
            </a:r>
            <a:r>
              <a:rPr lang="en-US" sz="1200">
                <a:solidFill>
                  <a:srgbClr val="7AAD94"/>
                </a:solidFill>
                <a:latin typeface="Calibri"/>
              </a:rPr>
              <a:t>2026-06-17 · Aomori-ken, Japan</a:t>
            </a:r>
          </a:p>
        </p:txBody>
      </p:sp>
      <p:pic>
        <p:nvPicPr>
          <p:cNvPr id="10" name="Park Setting"/>
          <p:cNvPicPr>
            <a:picLocks noChangeAspect="1"/>
          </p:cNvPicPr>
          <p:nvPr/>
        </p:nvPicPr>
        <p:blipFill>
          <a:blip r:embed="rId3"/>
          <a:stretch>
            <a:fillRect/>
          </a:stretch>
        </p:blipFill>
        <p:spPr>
          <a:xfrm>
            <a:off x="372070" y="1440000"/>
            <a:ext cx="1970000" cy="2626667"/>
          </a:xfrm>
          <a:prstGeom prst="rect">
            <a:avLst/>
          </a:prstGeom>
          <a:ln>
            <a:noFill/>
          </a:ln>
          <a:effectLst>
            <a:outerShdw blurRad="90000" dist="38000" dir="5400000" rotWithShape="0">
              <a:srgbClr val="000000">
                <a:alpha val="38000"/>
              </a:srgbClr>
            </a:outerShdw>
          </a:effectLst>
        </p:spPr>
      </p:pic>
      <p:pic>
        <p:nvPicPr>
          <p:cNvPr id="11" name="Antenna on Car"/>
          <p:cNvPicPr>
            <a:picLocks noChangeAspect="1"/>
          </p:cNvPicPr>
          <p:nvPr/>
        </p:nvPicPr>
        <p:blipFill>
          <a:blip r:embed="rId4"/>
          <a:stretch>
            <a:fillRect/>
          </a:stretch>
        </p:blipFill>
        <p:spPr>
          <a:xfrm>
            <a:off x="2515357" y="1440000"/>
            <a:ext cx="1970000" cy="2626667"/>
          </a:xfrm>
          <a:prstGeom prst="rect">
            <a:avLst/>
          </a:prstGeom>
          <a:ln>
            <a:noFill/>
          </a:ln>
          <a:effectLst>
            <a:outerShdw blurRad="90000" dist="38000" dir="5400000" rotWithShape="0">
              <a:srgbClr val="000000">
                <a:alpha val="38000"/>
              </a:srgbClr>
            </a:outerShdw>
          </a:effectLst>
        </p:spPr>
      </p:pic>
      <p:sp>
        <p:nvSpPr>
          <p:cNvPr id="14" name="Caption"/>
          <p:cNvSpPr txBox="1"/>
          <p:nvPr/>
        </p:nvSpPr>
        <p:spPr>
          <a:xfrm>
            <a:off x="372070" y="4260000"/>
            <a:ext cx="8399860" cy="240000"/>
          </a:xfrm>
          <a:prstGeom prst="rect">
            <a:avLst/>
          </a:prstGeom>
        </p:spPr>
        <p:txBody>
          <a:bodyPr wrap="square" lIns="0" tIns="0" rIns="0" bIns="0" rtlCol="0">
            <a:noAutofit/>
          </a:bodyPr>
          <a:lstStyle/>
          <a:p>
            <a:r>
              <a:rPr lang="en-US" sz="1000">
                <a:solidFill>
                  <a:srgbClr val="7AAD94"/>
                </a:solidFill>
                <a:latin typeface="Calibri"/>
              </a:rPr>
              <a:t>Evening light in the park · vertical antenna on the car · clamp mount on the rail fence · operating from inside the vehicle.</a:t>
            </a:r>
          </a:p>
        </p:txBody>
      </p:sp>
      <p:pic>
        <p:nvPicPr>
          <p:cNvPr id="3" name="Picture 2">
            <a:extLst>
              <a:ext uri="{FF2B5EF4-FFF2-40B4-BE49-F238E27FC236}">
                <a16:creationId xmlns:a16="http://schemas.microsoft.com/office/drawing/2014/main" id="{14115FD7-6E7C-43FD-2E58-2C55E984ACA9}"/>
              </a:ext>
            </a:extLst>
          </p:cNvPr>
          <p:cNvPicPr>
            <a:picLocks noChangeAspect="1"/>
          </p:cNvPicPr>
          <p:nvPr/>
        </p:nvPicPr>
        <p:blipFill>
          <a:blip r:embed="rId5"/>
          <a:stretch>
            <a:fillRect/>
          </a:stretch>
        </p:blipFill>
        <p:spPr>
          <a:xfrm>
            <a:off x="5021580" y="1425832"/>
            <a:ext cx="3526050" cy="26445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3">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F4A636">
                  <a:alpha val="4000"/>
                </a:srgbClr>
              </a:gs>
              <a:gs pos="100000">
                <a:srgbClr val="000000">
                  <a:alpha val="0"/>
                </a:srgbClr>
              </a:gs>
            </a:gsLst>
            <a:lin ang="5400000" scaled="1"/>
          </a:gradFill>
          <a:ln/>
        </p:spPr>
        <p:txBody>
          <a:bodyPr wrap="squar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F4A636">
                  <a:alpha val="4000"/>
                </a:srgbClr>
              </a:gs>
              <a:gs pos="100000">
                <a:srgbClr val="000000">
                  <a:alpha val="0"/>
                </a:srgbClr>
              </a:gs>
            </a:gsLst>
            <a:lin ang="0" scaled="1"/>
          </a:gradFill>
          <a:ln/>
        </p:spPr>
        <p:txBody>
          <a:bodyPr wrap="square" rtlCol="0" anchor="t"/>
          <a:lstStyle/>
          <a:p>
            <a:pPr marL="0" indent="0">
              <a:buNone/>
            </a:pPr>
            <a:endParaRPr lang="en-US" dirty="0"/>
          </a:p>
        </p:txBody>
      </p:sp>
      <p:pic>
        <p:nvPicPr>
          <p:cNvPr id="4" name="Image 0" descr="preencoded.png"/>
          <p:cNvPicPr>
            <a:picLocks noChangeAspect="1"/>
          </p:cNvPicPr>
          <p:nvPr/>
        </p:nvPicPr>
        <p:blipFill>
          <a:blip r:embed="rId3"/>
          <a:srcRect t="1800" b="1757"/>
          <a:stretch>
            <a:fillRect/>
          </a:stretch>
        </p:blipFill>
        <p:spPr>
          <a:xfrm>
            <a:off x="0" y="0"/>
            <a:ext cx="4000500" cy="3858220"/>
          </a:xfrm>
          <a:prstGeom prst="rect">
            <a:avLst/>
          </a:prstGeom>
        </p:spPr>
      </p:pic>
      <p:pic>
        <p:nvPicPr>
          <p:cNvPr id="5" name="Image 1" descr="preencoded.png"/>
          <p:cNvPicPr>
            <a:picLocks noChangeAspect="1"/>
          </p:cNvPicPr>
          <p:nvPr/>
        </p:nvPicPr>
        <p:blipFill>
          <a:blip r:embed="rId4"/>
          <a:srcRect t="1915" b="1915"/>
          <a:stretch>
            <a:fillRect/>
          </a:stretch>
        </p:blipFill>
        <p:spPr>
          <a:xfrm>
            <a:off x="5429250" y="1571030"/>
            <a:ext cx="3714750" cy="3572470"/>
          </a:xfrm>
          <a:prstGeom prst="rect">
            <a:avLst/>
          </a:prstGeom>
        </p:spPr>
      </p:pic>
      <p:pic>
        <p:nvPicPr>
          <p:cNvPr id="6" name="Image 2" descr="preencoded.png"/>
          <p:cNvPicPr>
            <a:picLocks noChangeAspect="1"/>
          </p:cNvPicPr>
          <p:nvPr/>
        </p:nvPicPr>
        <p:blipFill>
          <a:blip r:embed="rId5"/>
          <a:stretch>
            <a:fillRect/>
          </a:stretch>
        </p:blipFill>
        <p:spPr>
          <a:xfrm>
            <a:off x="4143375" y="0"/>
            <a:ext cx="4857750" cy="4857750"/>
          </a:xfrm>
          <a:prstGeom prst="rect">
            <a:avLst/>
          </a:prstGeom>
        </p:spPr>
      </p:pic>
      <p:sp>
        <p:nvSpPr>
          <p:cNvPr id="7" name="Text 2"/>
          <p:cNvSpPr/>
          <p:nvPr/>
        </p:nvSpPr>
        <p:spPr>
          <a:xfrm>
            <a:off x="994469" y="1108472"/>
            <a:ext cx="1583236" cy="13841"/>
          </a:xfrm>
          <a:custGeom>
            <a:avLst/>
            <a:gdLst/>
            <a:ahLst/>
            <a:cxnLst/>
            <a:rect l="l" t="t" r="r" b="b"/>
            <a:pathLst>
              <a:path w="1583236" h="13841">
                <a:moveTo>
                  <a:pt x="0" y="0"/>
                </a:moveTo>
                <a:lnTo>
                  <a:pt x="1583236" y="0"/>
                </a:lnTo>
                <a:lnTo>
                  <a:pt x="1583236" y="0"/>
                </a:lnTo>
                <a:lnTo>
                  <a:pt x="1583236" y="0"/>
                </a:lnTo>
                <a:lnTo>
                  <a:pt x="1582675" y="0"/>
                </a:lnTo>
                <a:lnTo>
                  <a:pt x="1581012" y="0"/>
                </a:lnTo>
                <a:lnTo>
                  <a:pt x="1578313" y="859"/>
                </a:lnTo>
                <a:lnTo>
                  <a:pt x="1574681" y="5286"/>
                </a:lnTo>
                <a:lnTo>
                  <a:pt x="1570254" y="8918"/>
                </a:lnTo>
                <a:lnTo>
                  <a:pt x="1565204" y="11617"/>
                </a:lnTo>
                <a:lnTo>
                  <a:pt x="1559725" y="13280"/>
                </a:lnTo>
                <a:lnTo>
                  <a:pt x="1554026" y="13841"/>
                </a:lnTo>
                <a:lnTo>
                  <a:pt x="29210" y="13841"/>
                </a:lnTo>
                <a:lnTo>
                  <a:pt x="0" y="0"/>
                </a:lnTo>
                <a:lnTo>
                  <a:pt x="561" y="0"/>
                </a:lnTo>
                <a:lnTo>
                  <a:pt x="2223" y="0"/>
                </a:lnTo>
                <a:lnTo>
                  <a:pt x="4923" y="859"/>
                </a:lnTo>
                <a:lnTo>
                  <a:pt x="8555" y="5286"/>
                </a:lnTo>
                <a:lnTo>
                  <a:pt x="12982" y="8918"/>
                </a:lnTo>
                <a:lnTo>
                  <a:pt x="18032" y="11617"/>
                </a:lnTo>
                <a:lnTo>
                  <a:pt x="23511" y="13280"/>
                </a:lnTo>
                <a:lnTo>
                  <a:pt x="29210" y="13841"/>
                </a:lnTo>
                <a:close/>
              </a:path>
            </a:pathLst>
          </a:custGeom>
          <a:gradFill rotWithShape="1">
            <a:gsLst>
              <a:gs pos="0">
                <a:srgbClr val="000000">
                  <a:alpha val="0"/>
                </a:srgbClr>
              </a:gs>
              <a:gs pos="50000">
                <a:srgbClr val="F4A636">
                  <a:alpha val="55000"/>
                </a:srgbClr>
              </a:gs>
              <a:gs pos="100000">
                <a:srgbClr val="000000">
                  <a:alpha val="0"/>
                </a:srgbClr>
              </a:gs>
            </a:gsLst>
            <a:lin ang="0" scaled="1"/>
          </a:gradFill>
          <a:ln/>
        </p:spPr>
        <p:txBody>
          <a:bodyPr wrap="none" rtlCol="0" anchor="t"/>
          <a:lstStyle/>
          <a:p>
            <a:pPr marL="0" indent="0">
              <a:buNone/>
            </a:pPr>
            <a:endParaRPr lang="en-US" dirty="0"/>
          </a:p>
        </p:txBody>
      </p:sp>
      <p:sp>
        <p:nvSpPr>
          <p:cNvPr id="8" name="Text 3"/>
          <p:cNvSpPr/>
          <p:nvPr/>
        </p:nvSpPr>
        <p:spPr>
          <a:xfrm>
            <a:off x="2677563" y="893842"/>
            <a:ext cx="642491" cy="642491"/>
          </a:xfrm>
          <a:prstGeom prst="rect">
            <a:avLst/>
          </a:prstGeom>
          <a:gradFill rotWithShape="1">
            <a:gsLst>
              <a:gs pos="0">
                <a:srgbClr val="F4A636">
                  <a:alpha val="18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9" name="Text 4"/>
          <p:cNvSpPr/>
          <p:nvPr/>
        </p:nvSpPr>
        <p:spPr>
          <a:xfrm>
            <a:off x="3780383" y="1108472"/>
            <a:ext cx="1583236" cy="13841"/>
          </a:xfrm>
          <a:custGeom>
            <a:avLst/>
            <a:gdLst/>
            <a:ahLst/>
            <a:cxnLst/>
            <a:rect l="l" t="t" r="r" b="b"/>
            <a:pathLst>
              <a:path w="1583236" h="13841">
                <a:moveTo>
                  <a:pt x="0" y="0"/>
                </a:moveTo>
                <a:lnTo>
                  <a:pt x="1583236" y="0"/>
                </a:lnTo>
                <a:lnTo>
                  <a:pt x="1583236" y="0"/>
                </a:lnTo>
                <a:lnTo>
                  <a:pt x="1583236" y="0"/>
                </a:lnTo>
                <a:lnTo>
                  <a:pt x="1582675" y="0"/>
                </a:lnTo>
                <a:lnTo>
                  <a:pt x="1581012" y="0"/>
                </a:lnTo>
                <a:lnTo>
                  <a:pt x="1578313" y="859"/>
                </a:lnTo>
                <a:lnTo>
                  <a:pt x="1574681" y="5286"/>
                </a:lnTo>
                <a:lnTo>
                  <a:pt x="1570254" y="8918"/>
                </a:lnTo>
                <a:lnTo>
                  <a:pt x="1565204" y="11617"/>
                </a:lnTo>
                <a:lnTo>
                  <a:pt x="1559725" y="13280"/>
                </a:lnTo>
                <a:lnTo>
                  <a:pt x="1554026" y="13841"/>
                </a:lnTo>
                <a:lnTo>
                  <a:pt x="29210" y="13841"/>
                </a:lnTo>
                <a:lnTo>
                  <a:pt x="0" y="0"/>
                </a:lnTo>
                <a:lnTo>
                  <a:pt x="561" y="0"/>
                </a:lnTo>
                <a:lnTo>
                  <a:pt x="2223" y="0"/>
                </a:lnTo>
                <a:lnTo>
                  <a:pt x="4923" y="859"/>
                </a:lnTo>
                <a:lnTo>
                  <a:pt x="8555" y="5286"/>
                </a:lnTo>
                <a:lnTo>
                  <a:pt x="12982" y="8918"/>
                </a:lnTo>
                <a:lnTo>
                  <a:pt x="18032" y="11617"/>
                </a:lnTo>
                <a:lnTo>
                  <a:pt x="23511" y="13280"/>
                </a:lnTo>
                <a:lnTo>
                  <a:pt x="29210" y="13841"/>
                </a:lnTo>
                <a:close/>
              </a:path>
            </a:pathLst>
          </a:custGeom>
          <a:gradFill rotWithShape="1">
            <a:gsLst>
              <a:gs pos="0">
                <a:srgbClr val="000000">
                  <a:alpha val="0"/>
                </a:srgbClr>
              </a:gs>
              <a:gs pos="50000">
                <a:srgbClr val="F4A636">
                  <a:alpha val="55000"/>
                </a:srgbClr>
              </a:gs>
              <a:gs pos="100000">
                <a:srgbClr val="000000">
                  <a:alpha val="0"/>
                </a:srgbClr>
              </a:gs>
            </a:gsLst>
            <a:lin ang="0" scaled="1"/>
          </a:gradFill>
          <a:ln/>
        </p:spPr>
        <p:txBody>
          <a:bodyPr wrap="none" rtlCol="0" anchor="t"/>
          <a:lstStyle/>
          <a:p>
            <a:pPr marL="0" indent="0">
              <a:buNone/>
            </a:pPr>
            <a:endParaRPr lang="en-US" dirty="0"/>
          </a:p>
        </p:txBody>
      </p:sp>
      <p:sp>
        <p:nvSpPr>
          <p:cNvPr id="10" name="Text 5"/>
          <p:cNvSpPr/>
          <p:nvPr/>
        </p:nvSpPr>
        <p:spPr>
          <a:xfrm>
            <a:off x="5463477" y="893842"/>
            <a:ext cx="642491" cy="642491"/>
          </a:xfrm>
          <a:prstGeom prst="rect">
            <a:avLst/>
          </a:prstGeom>
          <a:gradFill rotWithShape="1">
            <a:gsLst>
              <a:gs pos="0">
                <a:srgbClr val="F4A636">
                  <a:alpha val="18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11" name="Text 6"/>
          <p:cNvSpPr/>
          <p:nvPr/>
        </p:nvSpPr>
        <p:spPr>
          <a:xfrm>
            <a:off x="6566296" y="1108472"/>
            <a:ext cx="1583236" cy="13841"/>
          </a:xfrm>
          <a:custGeom>
            <a:avLst/>
            <a:gdLst/>
            <a:ahLst/>
            <a:cxnLst/>
            <a:rect l="l" t="t" r="r" b="b"/>
            <a:pathLst>
              <a:path w="1583236" h="13841">
                <a:moveTo>
                  <a:pt x="0" y="0"/>
                </a:moveTo>
                <a:lnTo>
                  <a:pt x="1583236" y="0"/>
                </a:lnTo>
                <a:lnTo>
                  <a:pt x="1583236" y="0"/>
                </a:lnTo>
                <a:lnTo>
                  <a:pt x="1583236" y="0"/>
                </a:lnTo>
                <a:lnTo>
                  <a:pt x="1582675" y="0"/>
                </a:lnTo>
                <a:lnTo>
                  <a:pt x="1581012" y="0"/>
                </a:lnTo>
                <a:lnTo>
                  <a:pt x="1578313" y="859"/>
                </a:lnTo>
                <a:lnTo>
                  <a:pt x="1574681" y="5286"/>
                </a:lnTo>
                <a:lnTo>
                  <a:pt x="1570254" y="8918"/>
                </a:lnTo>
                <a:lnTo>
                  <a:pt x="1565204" y="11617"/>
                </a:lnTo>
                <a:lnTo>
                  <a:pt x="1559725" y="13280"/>
                </a:lnTo>
                <a:lnTo>
                  <a:pt x="1554026" y="13841"/>
                </a:lnTo>
                <a:lnTo>
                  <a:pt x="29210" y="13841"/>
                </a:lnTo>
                <a:lnTo>
                  <a:pt x="0" y="0"/>
                </a:lnTo>
                <a:lnTo>
                  <a:pt x="561" y="0"/>
                </a:lnTo>
                <a:lnTo>
                  <a:pt x="2223" y="0"/>
                </a:lnTo>
                <a:lnTo>
                  <a:pt x="4923" y="859"/>
                </a:lnTo>
                <a:lnTo>
                  <a:pt x="8555" y="5286"/>
                </a:lnTo>
                <a:lnTo>
                  <a:pt x="12982" y="8918"/>
                </a:lnTo>
                <a:lnTo>
                  <a:pt x="18032" y="11617"/>
                </a:lnTo>
                <a:lnTo>
                  <a:pt x="23511" y="13280"/>
                </a:lnTo>
                <a:lnTo>
                  <a:pt x="29210" y="13841"/>
                </a:lnTo>
                <a:close/>
              </a:path>
            </a:pathLst>
          </a:custGeom>
          <a:gradFill rotWithShape="1">
            <a:gsLst>
              <a:gs pos="0">
                <a:srgbClr val="000000">
                  <a:alpha val="0"/>
                </a:srgbClr>
              </a:gs>
              <a:gs pos="50000">
                <a:srgbClr val="F4A636">
                  <a:alpha val="55000"/>
                </a:srgbClr>
              </a:gs>
              <a:gs pos="100000">
                <a:srgbClr val="000000">
                  <a:alpha val="0"/>
                </a:srgbClr>
              </a:gs>
            </a:gsLst>
            <a:lin ang="0" scaled="1"/>
          </a:gradFill>
          <a:ln/>
        </p:spPr>
        <p:txBody>
          <a:bodyPr wrap="none" rtlCol="0" anchor="t"/>
          <a:lstStyle/>
          <a:p>
            <a:pPr marL="0" indent="0">
              <a:buNone/>
            </a:pPr>
            <a:endParaRPr lang="en-US" dirty="0"/>
          </a:p>
        </p:txBody>
      </p:sp>
      <p:sp>
        <p:nvSpPr>
          <p:cNvPr id="12" name="Text 7"/>
          <p:cNvSpPr/>
          <p:nvPr/>
        </p:nvSpPr>
        <p:spPr>
          <a:xfrm>
            <a:off x="8249391" y="893842"/>
            <a:ext cx="642491" cy="642491"/>
          </a:xfrm>
          <a:prstGeom prst="rect">
            <a:avLst/>
          </a:prstGeom>
          <a:gradFill rotWithShape="1">
            <a:gsLst>
              <a:gs pos="0">
                <a:srgbClr val="F4A636">
                  <a:alpha val="18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13" name="Text 8"/>
          <p:cNvSpPr/>
          <p:nvPr/>
        </p:nvSpPr>
        <p:spPr>
          <a:xfrm>
            <a:off x="994469" y="2967782"/>
            <a:ext cx="1583236" cy="13841"/>
          </a:xfrm>
          <a:custGeom>
            <a:avLst/>
            <a:gdLst/>
            <a:ahLst/>
            <a:cxnLst/>
            <a:rect l="l" t="t" r="r" b="b"/>
            <a:pathLst>
              <a:path w="1583236" h="13841">
                <a:moveTo>
                  <a:pt x="0" y="0"/>
                </a:moveTo>
                <a:lnTo>
                  <a:pt x="1583236" y="0"/>
                </a:lnTo>
                <a:lnTo>
                  <a:pt x="1583236" y="0"/>
                </a:lnTo>
                <a:lnTo>
                  <a:pt x="1583236" y="0"/>
                </a:lnTo>
                <a:lnTo>
                  <a:pt x="1582675" y="0"/>
                </a:lnTo>
                <a:lnTo>
                  <a:pt x="1581012" y="0"/>
                </a:lnTo>
                <a:lnTo>
                  <a:pt x="1578313" y="859"/>
                </a:lnTo>
                <a:lnTo>
                  <a:pt x="1574681" y="5286"/>
                </a:lnTo>
                <a:lnTo>
                  <a:pt x="1570254" y="8918"/>
                </a:lnTo>
                <a:lnTo>
                  <a:pt x="1565204" y="11617"/>
                </a:lnTo>
                <a:lnTo>
                  <a:pt x="1559725" y="13280"/>
                </a:lnTo>
                <a:lnTo>
                  <a:pt x="1554026" y="13841"/>
                </a:lnTo>
                <a:lnTo>
                  <a:pt x="29210" y="13841"/>
                </a:lnTo>
                <a:lnTo>
                  <a:pt x="0" y="0"/>
                </a:lnTo>
                <a:lnTo>
                  <a:pt x="561" y="0"/>
                </a:lnTo>
                <a:lnTo>
                  <a:pt x="2223" y="0"/>
                </a:lnTo>
                <a:lnTo>
                  <a:pt x="4923" y="859"/>
                </a:lnTo>
                <a:lnTo>
                  <a:pt x="8555" y="5286"/>
                </a:lnTo>
                <a:lnTo>
                  <a:pt x="12982" y="8918"/>
                </a:lnTo>
                <a:lnTo>
                  <a:pt x="18032" y="11617"/>
                </a:lnTo>
                <a:lnTo>
                  <a:pt x="23511" y="13280"/>
                </a:lnTo>
                <a:lnTo>
                  <a:pt x="29210" y="13841"/>
                </a:lnTo>
                <a:close/>
              </a:path>
            </a:pathLst>
          </a:custGeom>
          <a:gradFill rotWithShape="1">
            <a:gsLst>
              <a:gs pos="0">
                <a:srgbClr val="000000">
                  <a:alpha val="0"/>
                </a:srgbClr>
              </a:gs>
              <a:gs pos="50000">
                <a:srgbClr val="F4A636">
                  <a:alpha val="55000"/>
                </a:srgbClr>
              </a:gs>
              <a:gs pos="100000">
                <a:srgbClr val="000000">
                  <a:alpha val="0"/>
                </a:srgbClr>
              </a:gs>
            </a:gsLst>
            <a:lin ang="0" scaled="1"/>
          </a:gradFill>
          <a:ln/>
        </p:spPr>
        <p:txBody>
          <a:bodyPr wrap="none" rtlCol="0" anchor="t"/>
          <a:lstStyle/>
          <a:p>
            <a:pPr marL="0" indent="0">
              <a:buNone/>
            </a:pPr>
            <a:endParaRPr lang="en-US" dirty="0"/>
          </a:p>
        </p:txBody>
      </p:sp>
      <p:sp>
        <p:nvSpPr>
          <p:cNvPr id="14" name="Text 9"/>
          <p:cNvSpPr/>
          <p:nvPr/>
        </p:nvSpPr>
        <p:spPr>
          <a:xfrm>
            <a:off x="2677563" y="2753152"/>
            <a:ext cx="642491" cy="642491"/>
          </a:xfrm>
          <a:prstGeom prst="rect">
            <a:avLst/>
          </a:prstGeom>
          <a:gradFill rotWithShape="1">
            <a:gsLst>
              <a:gs pos="0">
                <a:srgbClr val="F4A636">
                  <a:alpha val="18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15" name="Text 10"/>
          <p:cNvSpPr/>
          <p:nvPr/>
        </p:nvSpPr>
        <p:spPr>
          <a:xfrm>
            <a:off x="3780383" y="2967782"/>
            <a:ext cx="1583236" cy="13841"/>
          </a:xfrm>
          <a:custGeom>
            <a:avLst/>
            <a:gdLst/>
            <a:ahLst/>
            <a:cxnLst/>
            <a:rect l="l" t="t" r="r" b="b"/>
            <a:pathLst>
              <a:path w="1583236" h="13841">
                <a:moveTo>
                  <a:pt x="0" y="0"/>
                </a:moveTo>
                <a:lnTo>
                  <a:pt x="1583236" y="0"/>
                </a:lnTo>
                <a:lnTo>
                  <a:pt x="1583236" y="0"/>
                </a:lnTo>
                <a:lnTo>
                  <a:pt x="1583236" y="0"/>
                </a:lnTo>
                <a:lnTo>
                  <a:pt x="1582675" y="0"/>
                </a:lnTo>
                <a:lnTo>
                  <a:pt x="1581012" y="0"/>
                </a:lnTo>
                <a:lnTo>
                  <a:pt x="1578313" y="859"/>
                </a:lnTo>
                <a:lnTo>
                  <a:pt x="1574681" y="5286"/>
                </a:lnTo>
                <a:lnTo>
                  <a:pt x="1570254" y="8918"/>
                </a:lnTo>
                <a:lnTo>
                  <a:pt x="1565204" y="11617"/>
                </a:lnTo>
                <a:lnTo>
                  <a:pt x="1559725" y="13280"/>
                </a:lnTo>
                <a:lnTo>
                  <a:pt x="1554026" y="13841"/>
                </a:lnTo>
                <a:lnTo>
                  <a:pt x="29210" y="13841"/>
                </a:lnTo>
                <a:lnTo>
                  <a:pt x="0" y="0"/>
                </a:lnTo>
                <a:lnTo>
                  <a:pt x="561" y="0"/>
                </a:lnTo>
                <a:lnTo>
                  <a:pt x="2223" y="0"/>
                </a:lnTo>
                <a:lnTo>
                  <a:pt x="4923" y="859"/>
                </a:lnTo>
                <a:lnTo>
                  <a:pt x="8555" y="5286"/>
                </a:lnTo>
                <a:lnTo>
                  <a:pt x="12982" y="8918"/>
                </a:lnTo>
                <a:lnTo>
                  <a:pt x="18032" y="11617"/>
                </a:lnTo>
                <a:lnTo>
                  <a:pt x="23511" y="13280"/>
                </a:lnTo>
                <a:lnTo>
                  <a:pt x="29210" y="13841"/>
                </a:lnTo>
                <a:close/>
              </a:path>
            </a:pathLst>
          </a:custGeom>
          <a:gradFill rotWithShape="1">
            <a:gsLst>
              <a:gs pos="0">
                <a:srgbClr val="000000">
                  <a:alpha val="0"/>
                </a:srgbClr>
              </a:gs>
              <a:gs pos="50000">
                <a:srgbClr val="F4A636">
                  <a:alpha val="55000"/>
                </a:srgbClr>
              </a:gs>
              <a:gs pos="100000">
                <a:srgbClr val="000000">
                  <a:alpha val="0"/>
                </a:srgbClr>
              </a:gs>
            </a:gsLst>
            <a:lin ang="0" scaled="1"/>
          </a:gradFill>
          <a:ln/>
        </p:spPr>
        <p:txBody>
          <a:bodyPr wrap="none" rtlCol="0" anchor="t"/>
          <a:lstStyle/>
          <a:p>
            <a:pPr marL="0" indent="0">
              <a:buNone/>
            </a:pPr>
            <a:endParaRPr lang="en-US" dirty="0"/>
          </a:p>
        </p:txBody>
      </p:sp>
      <p:sp>
        <p:nvSpPr>
          <p:cNvPr id="16" name="Text 11"/>
          <p:cNvSpPr/>
          <p:nvPr/>
        </p:nvSpPr>
        <p:spPr>
          <a:xfrm>
            <a:off x="5463477" y="2753152"/>
            <a:ext cx="642491" cy="642491"/>
          </a:xfrm>
          <a:prstGeom prst="rect">
            <a:avLst/>
          </a:prstGeom>
          <a:gradFill rotWithShape="1">
            <a:gsLst>
              <a:gs pos="0">
                <a:srgbClr val="F4A636">
                  <a:alpha val="18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17" name="Text 12"/>
          <p:cNvSpPr/>
          <p:nvPr/>
        </p:nvSpPr>
        <p:spPr>
          <a:xfrm>
            <a:off x="6566296" y="2967782"/>
            <a:ext cx="1583236" cy="13841"/>
          </a:xfrm>
          <a:custGeom>
            <a:avLst/>
            <a:gdLst/>
            <a:ahLst/>
            <a:cxnLst/>
            <a:rect l="l" t="t" r="r" b="b"/>
            <a:pathLst>
              <a:path w="1583236" h="13841">
                <a:moveTo>
                  <a:pt x="0" y="0"/>
                </a:moveTo>
                <a:lnTo>
                  <a:pt x="1583236" y="0"/>
                </a:lnTo>
                <a:lnTo>
                  <a:pt x="1583236" y="0"/>
                </a:lnTo>
                <a:lnTo>
                  <a:pt x="1583236" y="0"/>
                </a:lnTo>
                <a:lnTo>
                  <a:pt x="1582675" y="0"/>
                </a:lnTo>
                <a:lnTo>
                  <a:pt x="1581012" y="0"/>
                </a:lnTo>
                <a:lnTo>
                  <a:pt x="1578313" y="859"/>
                </a:lnTo>
                <a:lnTo>
                  <a:pt x="1574681" y="5286"/>
                </a:lnTo>
                <a:lnTo>
                  <a:pt x="1570254" y="8918"/>
                </a:lnTo>
                <a:lnTo>
                  <a:pt x="1565204" y="11617"/>
                </a:lnTo>
                <a:lnTo>
                  <a:pt x="1559725" y="13280"/>
                </a:lnTo>
                <a:lnTo>
                  <a:pt x="1554026" y="13841"/>
                </a:lnTo>
                <a:lnTo>
                  <a:pt x="29210" y="13841"/>
                </a:lnTo>
                <a:lnTo>
                  <a:pt x="0" y="0"/>
                </a:lnTo>
                <a:lnTo>
                  <a:pt x="561" y="0"/>
                </a:lnTo>
                <a:lnTo>
                  <a:pt x="2223" y="0"/>
                </a:lnTo>
                <a:lnTo>
                  <a:pt x="4923" y="859"/>
                </a:lnTo>
                <a:lnTo>
                  <a:pt x="8555" y="5286"/>
                </a:lnTo>
                <a:lnTo>
                  <a:pt x="12982" y="8918"/>
                </a:lnTo>
                <a:lnTo>
                  <a:pt x="18032" y="11617"/>
                </a:lnTo>
                <a:lnTo>
                  <a:pt x="23511" y="13280"/>
                </a:lnTo>
                <a:lnTo>
                  <a:pt x="29210" y="13841"/>
                </a:lnTo>
                <a:close/>
              </a:path>
            </a:pathLst>
          </a:custGeom>
          <a:gradFill rotWithShape="1">
            <a:gsLst>
              <a:gs pos="0">
                <a:srgbClr val="000000">
                  <a:alpha val="0"/>
                </a:srgbClr>
              </a:gs>
              <a:gs pos="50000">
                <a:srgbClr val="F4A636">
                  <a:alpha val="55000"/>
                </a:srgbClr>
              </a:gs>
              <a:gs pos="100000">
                <a:srgbClr val="000000">
                  <a:alpha val="0"/>
                </a:srgbClr>
              </a:gs>
            </a:gsLst>
            <a:lin ang="0" scaled="1"/>
          </a:gradFill>
          <a:ln/>
        </p:spPr>
        <p:txBody>
          <a:bodyPr wrap="none" rtlCol="0" anchor="t"/>
          <a:lstStyle/>
          <a:p>
            <a:pPr marL="0" indent="0">
              <a:buNone/>
            </a:pPr>
            <a:endParaRPr lang="en-US" dirty="0"/>
          </a:p>
        </p:txBody>
      </p:sp>
      <p:sp>
        <p:nvSpPr>
          <p:cNvPr id="18" name="Text 13"/>
          <p:cNvSpPr/>
          <p:nvPr/>
        </p:nvSpPr>
        <p:spPr>
          <a:xfrm>
            <a:off x="8249391" y="2753152"/>
            <a:ext cx="642491" cy="642491"/>
          </a:xfrm>
          <a:prstGeom prst="rect">
            <a:avLst/>
          </a:prstGeom>
          <a:gradFill rotWithShape="1">
            <a:gsLst>
              <a:gs pos="0">
                <a:srgbClr val="F4A636">
                  <a:alpha val="18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pic>
        <p:nvPicPr>
          <p:cNvPr id="19" name="Image 3" descr="preencoded.png"/>
          <p:cNvPicPr>
            <a:picLocks noChangeAspect="1"/>
          </p:cNvPicPr>
          <p:nvPr/>
        </p:nvPicPr>
        <p:blipFill>
          <a:blip>
            <a:alphaModFix amt="85000"/>
            <a:extLst>
              <a:ext uri="{96DAC541-7B7A-43D3-8B79-37D633B846F1}">
                <asvg:svgBlip xmlns:asvg="http://schemas.microsoft.com/office/drawing/2016/SVG/main" r:embed="rId6"/>
              </a:ext>
            </a:extLst>
          </a:blip>
          <a:stretch>
            <a:fillRect/>
          </a:stretch>
        </p:blipFill>
        <p:spPr>
          <a:xfrm>
            <a:off x="449916" y="313292"/>
            <a:ext cx="132588" cy="132588"/>
          </a:xfrm>
          <a:prstGeom prst="rect">
            <a:avLst/>
          </a:prstGeom>
        </p:spPr>
      </p:pic>
      <p:sp>
        <p:nvSpPr>
          <p:cNvPr id="20" name="Text 14"/>
          <p:cNvSpPr/>
          <p:nvPr/>
        </p:nvSpPr>
        <p:spPr>
          <a:xfrm>
            <a:off x="646212" y="314920"/>
            <a:ext cx="1364694" cy="129480"/>
          </a:xfrm>
          <a:prstGeom prst="rect">
            <a:avLst/>
          </a:prstGeom>
          <a:noFill/>
          <a:ln/>
        </p:spPr>
        <p:txBody>
          <a:bodyPr wrap="none" lIns="0" tIns="0" rIns="0" bIns="0" rtlCol="0" anchor="ctr"/>
          <a:lstStyle/>
          <a:p>
            <a:pPr marL="0" indent="0" algn="l">
              <a:lnSpc>
                <a:spcPts val="1020"/>
              </a:lnSpc>
              <a:buNone/>
            </a:pPr>
            <a:r>
              <a:rPr lang="en-US" sz="680" b="1" dirty="0">
                <a:solidFill>
                  <a:srgbClr val="F4A636"/>
                </a:solidFill>
                <a:latin typeface="Calibri" pitchFamily="34" charset="0"/>
                <a:ea typeface="Calibri" pitchFamily="34" charset="-122"/>
                <a:cs typeface="Calibri" pitchFamily="34" charset="-120"/>
              </a:rPr>
              <a:t>PERSONAL FIELD LOG</a:t>
            </a:r>
            <a:endParaRPr lang="en-US" sz="680" dirty="0"/>
          </a:p>
        </p:txBody>
      </p:sp>
      <p:sp>
        <p:nvSpPr>
          <p:cNvPr id="21" name="Text 15"/>
          <p:cNvSpPr/>
          <p:nvPr/>
        </p:nvSpPr>
        <p:spPr>
          <a:xfrm>
            <a:off x="457200" y="473571"/>
            <a:ext cx="3129454" cy="360015"/>
          </a:xfrm>
          <a:prstGeom prst="rect">
            <a:avLst/>
          </a:prstGeom>
          <a:noFill/>
          <a:ln/>
        </p:spPr>
        <p:txBody>
          <a:bodyPr wrap="none" lIns="0" tIns="0" rIns="0" bIns="0" rtlCol="0" anchor="t"/>
          <a:lstStyle/>
          <a:p>
            <a:pPr marL="0" indent="0" algn="l">
              <a:lnSpc>
                <a:spcPts val="2835"/>
              </a:lnSpc>
              <a:buNone/>
            </a:pPr>
            <a:r>
              <a:rPr lang="en-US" sz="2700" kern="0" spc="-30" dirty="0">
                <a:solidFill>
                  <a:srgbClr val="F2EDE3"/>
                </a:solidFill>
                <a:latin typeface="Calibri Light" pitchFamily="34" charset="0"/>
                <a:ea typeface="Calibri Light" pitchFamily="34" charset="-122"/>
                <a:cs typeface="Calibri Light" pitchFamily="34" charset="-120"/>
              </a:rPr>
              <a:t>Activation Summary</a:t>
            </a:r>
            <a:endParaRPr lang="en-US" sz="2700" dirty="0"/>
          </a:p>
        </p:txBody>
      </p:sp>
      <p:sp>
        <p:nvSpPr>
          <p:cNvPr id="22" name="Text 16"/>
          <p:cNvSpPr/>
          <p:nvPr/>
        </p:nvSpPr>
        <p:spPr>
          <a:xfrm>
            <a:off x="457200" y="876746"/>
            <a:ext cx="372070" cy="21580"/>
          </a:xfrm>
          <a:prstGeom prst="roundRect">
            <a:avLst>
              <a:gd name="adj" fmla="val 64736"/>
            </a:avLst>
          </a:prstGeom>
          <a:gradFill rotWithShape="1">
            <a:gsLst>
              <a:gs pos="0">
                <a:srgbClr val="F4A636"/>
              </a:gs>
              <a:gs pos="100000">
                <a:srgbClr val="F4A636">
                  <a:alpha val="20000"/>
                </a:srgbClr>
              </a:gs>
            </a:gsLst>
            <a:lin ang="0" scaled="1"/>
          </a:gradFill>
          <a:ln/>
        </p:spPr>
        <p:txBody>
          <a:bodyPr wrap="none" rtlCol="0" anchor="t"/>
          <a:lstStyle/>
          <a:p>
            <a:pPr marL="0" indent="0">
              <a:buNone/>
            </a:pPr>
            <a:endParaRPr lang="en-US" dirty="0"/>
          </a:p>
        </p:txBody>
      </p:sp>
      <p:sp>
        <p:nvSpPr>
          <p:cNvPr id="23" name="Text 17"/>
          <p:cNvSpPr/>
          <p:nvPr/>
        </p:nvSpPr>
        <p:spPr>
          <a:xfrm>
            <a:off x="3638252" y="665411"/>
            <a:ext cx="2021503" cy="232916"/>
          </a:xfrm>
          <a:prstGeom prst="rect">
            <a:avLst/>
          </a:prstGeom>
          <a:noFill/>
          <a:ln/>
        </p:spPr>
        <p:txBody>
          <a:bodyPr wrap="none" lIns="0" tIns="0" rIns="0" bIns="29210" rtlCol="0" anchor="t"/>
          <a:lstStyle/>
          <a:p>
            <a:pPr marL="0" indent="0" algn="l">
              <a:lnSpc>
                <a:spcPts val="1800"/>
              </a:lnSpc>
              <a:buNone/>
            </a:pPr>
            <a:r>
              <a:rPr lang="en-US" sz="1070" kern="0" spc="32" dirty="0">
                <a:solidFill>
                  <a:srgbClr val="7AAD94"/>
                </a:solidFill>
                <a:latin typeface="Calibri" pitchFamily="34" charset="0"/>
                <a:ea typeface="Calibri" pitchFamily="34" charset="-122"/>
                <a:cs typeface="Calibri" pitchFamily="34" charset="-120"/>
              </a:rPr>
              <a:t>Aomori-ken Field Operations</a:t>
            </a:r>
            <a:endParaRPr lang="en-US" sz="1200" dirty="0"/>
          </a:p>
        </p:txBody>
      </p:sp>
      <p:sp>
        <p:nvSpPr>
          <p:cNvPr id="24" name="Text 18"/>
          <p:cNvSpPr/>
          <p:nvPr/>
        </p:nvSpPr>
        <p:spPr>
          <a:xfrm>
            <a:off x="449916" y="1098947"/>
            <a:ext cx="2657773" cy="1731169"/>
          </a:xfrm>
          <a:prstGeom prst="roundRect">
            <a:avLst>
              <a:gd name="adj" fmla="val 6602"/>
            </a:avLst>
          </a:prstGeom>
          <a:solidFill>
            <a:srgbClr val="1E3A2E"/>
          </a:solidFill>
          <a:ln w="9525">
            <a:solidFill>
              <a:srgbClr val="F4A636">
                <a:alpha val="22000"/>
              </a:srgbClr>
            </a:solidFill>
          </a:ln>
        </p:spPr>
        <p:txBody>
          <a:bodyPr wrap="square" rtlCol="0" anchor="t"/>
          <a:lstStyle/>
          <a:p>
            <a:pPr marL="0" indent="0">
              <a:buNone/>
            </a:pPr>
            <a:endParaRPr lang="en-US" dirty="0"/>
          </a:p>
        </p:txBody>
      </p:sp>
      <p:pic>
        <p:nvPicPr>
          <p:cNvPr id="25" name="Image 4" descr="preencoded.png"/>
          <p:cNvPicPr>
            <a:picLocks noChangeAspect="1"/>
          </p:cNvPicPr>
          <p:nvPr/>
        </p:nvPicPr>
        <p:blipFill>
          <a:blip>
            <a:alphaModFix amt="90000"/>
            <a:extLst>
              <a:ext uri="{96DAC541-7B7A-43D3-8B79-37D633B846F1}">
                <asvg:svgBlip xmlns:asvg="http://schemas.microsoft.com/office/drawing/2016/SVG/main" r:embed="rId7"/>
              </a:ext>
            </a:extLst>
          </a:blip>
          <a:stretch>
            <a:fillRect/>
          </a:stretch>
        </p:blipFill>
        <p:spPr>
          <a:xfrm>
            <a:off x="1700361" y="1534418"/>
            <a:ext cx="171450" cy="171450"/>
          </a:xfrm>
          <a:prstGeom prst="rect">
            <a:avLst/>
          </a:prstGeom>
        </p:spPr>
      </p:pic>
      <p:sp>
        <p:nvSpPr>
          <p:cNvPr id="26" name="Text 19"/>
          <p:cNvSpPr/>
          <p:nvPr/>
        </p:nvSpPr>
        <p:spPr>
          <a:xfrm>
            <a:off x="1511228" y="1776859"/>
            <a:ext cx="549718" cy="314623"/>
          </a:xfrm>
          <a:prstGeom prst="rect">
            <a:avLst/>
          </a:prstGeom>
          <a:noFill/>
          <a:ln/>
        </p:spPr>
        <p:txBody>
          <a:bodyPr wrap="none" lIns="0" tIns="0" rIns="0" bIns="0" rtlCol="0" anchor="ctr"/>
          <a:lstStyle/>
          <a:p>
            <a:pPr marL="0" indent="0" algn="ctr">
              <a:lnSpc>
                <a:spcPts val="2478"/>
              </a:lnSpc>
              <a:buNone/>
            </a:pPr>
            <a:r>
              <a:rPr lang="en-US" sz="2360" b="1" kern="0" spc="-30" dirty="0">
                <a:solidFill>
                  <a:srgbClr val="F4A636"/>
                </a:solidFill>
                <a:latin typeface="Calibri Light" pitchFamily="34" charset="0"/>
                <a:ea typeface="Calibri Light" pitchFamily="34" charset="-122"/>
                <a:cs typeface="Calibri Light" pitchFamily="34" charset="-120"/>
              </a:rPr>
              <a:t>[ 6 ]</a:t>
            </a:r>
            <a:endParaRPr lang="en-US" sz="2360" dirty="0"/>
          </a:p>
        </p:txBody>
      </p:sp>
      <p:sp>
        <p:nvSpPr>
          <p:cNvPr id="27" name="Text 20"/>
          <p:cNvSpPr/>
          <p:nvPr/>
        </p:nvSpPr>
        <p:spPr>
          <a:xfrm>
            <a:off x="1173807" y="2148632"/>
            <a:ext cx="1224558" cy="130373"/>
          </a:xfrm>
          <a:prstGeom prst="rect">
            <a:avLst/>
          </a:prstGeom>
          <a:noFill/>
          <a:ln/>
        </p:spPr>
        <p:txBody>
          <a:bodyPr wrap="none" lIns="0" tIns="0" rIns="0" bIns="0" rtlCol="0" anchor="t"/>
          <a:lstStyle/>
          <a:p>
            <a:pPr marL="0" indent="0" algn="ctr">
              <a:lnSpc>
                <a:spcPts val="1027"/>
              </a:lnSpc>
              <a:buNone/>
            </a:pPr>
            <a:r>
              <a:rPr lang="en-US" sz="790" b="1" kern="0" spc="47" dirty="0">
                <a:solidFill>
                  <a:srgbClr val="F2EDE3"/>
                </a:solidFill>
                <a:latin typeface="Calibri" pitchFamily="34" charset="0"/>
                <a:ea typeface="Calibri" pitchFamily="34" charset="-122"/>
                <a:cs typeface="Calibri" pitchFamily="34" charset="-120"/>
              </a:rPr>
              <a:t>TOTAL ACTIVATION ATTEMPTS</a:t>
            </a:r>
            <a:endParaRPr lang="en-US" sz="790" dirty="0"/>
          </a:p>
        </p:txBody>
      </p:sp>
      <p:sp>
        <p:nvSpPr>
          <p:cNvPr id="28" name="Text 21"/>
          <p:cNvSpPr/>
          <p:nvPr/>
        </p:nvSpPr>
        <p:spPr>
          <a:xfrm>
            <a:off x="1265820" y="2308175"/>
            <a:ext cx="1040383" cy="129480"/>
          </a:xfrm>
          <a:prstGeom prst="rect">
            <a:avLst/>
          </a:prstGeom>
          <a:noFill/>
          <a:ln/>
        </p:spPr>
        <p:txBody>
          <a:bodyPr wrap="none" lIns="0" tIns="0" rIns="0" bIns="0" rtlCol="0" anchor="t"/>
          <a:lstStyle/>
          <a:p>
            <a:pPr marL="0" indent="0" algn="ctr">
              <a:lnSpc>
                <a:spcPts val="1020"/>
              </a:lnSpc>
              <a:buNone/>
            </a:pPr>
            <a:r>
              <a:rPr lang="en-US" sz="680" i="1" dirty="0">
                <a:solidFill>
                  <a:srgbClr val="7AAD94"/>
                </a:solidFill>
                <a:latin typeface="Calibri" pitchFamily="34" charset="0"/>
                <a:ea typeface="Calibri" pitchFamily="34" charset="-122"/>
                <a:cs typeface="Calibri" pitchFamily="34" charset="-120"/>
              </a:rPr>
              <a:t>POTA + SOTA combined</a:t>
            </a:r>
            <a:endParaRPr lang="en-US" sz="680" dirty="0"/>
          </a:p>
        </p:txBody>
      </p:sp>
      <p:sp>
        <p:nvSpPr>
          <p:cNvPr id="29" name="Text 22"/>
          <p:cNvSpPr/>
          <p:nvPr/>
        </p:nvSpPr>
        <p:spPr>
          <a:xfrm>
            <a:off x="3243114" y="1098947"/>
            <a:ext cx="2657773" cy="1731169"/>
          </a:xfrm>
          <a:prstGeom prst="roundRect">
            <a:avLst>
              <a:gd name="adj" fmla="val 6602"/>
            </a:avLst>
          </a:prstGeom>
          <a:solidFill>
            <a:srgbClr val="1E3A2E"/>
          </a:solidFill>
          <a:ln w="9525">
            <a:solidFill>
              <a:srgbClr val="F4A636">
                <a:alpha val="22000"/>
              </a:srgbClr>
            </a:solidFill>
          </a:ln>
        </p:spPr>
        <p:txBody>
          <a:bodyPr wrap="square" rtlCol="0" anchor="t"/>
          <a:lstStyle/>
          <a:p>
            <a:pPr marL="0" indent="0">
              <a:buNone/>
            </a:pPr>
            <a:endParaRPr lang="en-US" dirty="0"/>
          </a:p>
        </p:txBody>
      </p:sp>
      <p:pic>
        <p:nvPicPr>
          <p:cNvPr id="30" name="Image 5" descr="preencoded.png"/>
          <p:cNvPicPr>
            <a:picLocks noChangeAspect="1"/>
          </p:cNvPicPr>
          <p:nvPr/>
        </p:nvPicPr>
        <p:blipFill>
          <a:blip>
            <a:alphaModFix amt="90000"/>
            <a:extLst>
              <a:ext uri="{96DAC541-7B7A-43D3-8B79-37D633B846F1}">
                <asvg:svgBlip xmlns:asvg="http://schemas.microsoft.com/office/drawing/2016/SVG/main" r:embed="rId8"/>
              </a:ext>
            </a:extLst>
          </a:blip>
          <a:stretch>
            <a:fillRect/>
          </a:stretch>
        </p:blipFill>
        <p:spPr>
          <a:xfrm>
            <a:off x="4486275" y="1534418"/>
            <a:ext cx="171450" cy="171450"/>
          </a:xfrm>
          <a:prstGeom prst="rect">
            <a:avLst/>
          </a:prstGeom>
        </p:spPr>
      </p:pic>
      <p:sp>
        <p:nvSpPr>
          <p:cNvPr id="31" name="Text 23"/>
          <p:cNvSpPr/>
          <p:nvPr/>
        </p:nvSpPr>
        <p:spPr>
          <a:xfrm>
            <a:off x="4297141" y="1776859"/>
            <a:ext cx="549718" cy="314623"/>
          </a:xfrm>
          <a:prstGeom prst="rect">
            <a:avLst/>
          </a:prstGeom>
          <a:noFill/>
          <a:ln/>
        </p:spPr>
        <p:txBody>
          <a:bodyPr wrap="none" lIns="0" tIns="0" rIns="0" bIns="0" rtlCol="0" anchor="ctr"/>
          <a:lstStyle/>
          <a:p>
            <a:pPr marL="0" indent="0" algn="ctr">
              <a:lnSpc>
                <a:spcPts val="2478"/>
              </a:lnSpc>
              <a:buNone/>
            </a:pPr>
            <a:r>
              <a:rPr lang="en-US" sz="2360" b="1" kern="0" spc="-30" dirty="0">
                <a:solidFill>
                  <a:srgbClr val="F4A636"/>
                </a:solidFill>
                <a:latin typeface="Calibri Light" pitchFamily="34" charset="0"/>
                <a:ea typeface="Calibri Light" pitchFamily="34" charset="-122"/>
                <a:cs typeface="Calibri Light" pitchFamily="34" charset="-120"/>
              </a:rPr>
              <a:t>[ 0 ]</a:t>
            </a:r>
            <a:endParaRPr lang="en-US" sz="2360" dirty="0"/>
          </a:p>
        </p:txBody>
      </p:sp>
      <p:sp>
        <p:nvSpPr>
          <p:cNvPr id="32" name="Text 24"/>
          <p:cNvSpPr/>
          <p:nvPr/>
        </p:nvSpPr>
        <p:spPr>
          <a:xfrm>
            <a:off x="3834482" y="2148632"/>
            <a:ext cx="1475036" cy="130373"/>
          </a:xfrm>
          <a:prstGeom prst="rect">
            <a:avLst/>
          </a:prstGeom>
          <a:noFill/>
          <a:ln/>
        </p:spPr>
        <p:txBody>
          <a:bodyPr wrap="none" lIns="0" tIns="0" rIns="0" bIns="0" rtlCol="0" anchor="t"/>
          <a:lstStyle/>
          <a:p>
            <a:pPr marL="0" indent="0" algn="ctr">
              <a:lnSpc>
                <a:spcPts val="1027"/>
              </a:lnSpc>
              <a:buNone/>
            </a:pPr>
            <a:r>
              <a:rPr lang="en-US" sz="790" b="1" kern="0" spc="47" dirty="0">
                <a:solidFill>
                  <a:srgbClr val="F2EDE3"/>
                </a:solidFill>
                <a:latin typeface="Calibri" pitchFamily="34" charset="0"/>
                <a:ea typeface="Calibri" pitchFamily="34" charset="-122"/>
                <a:cs typeface="Calibri" pitchFamily="34" charset="-120"/>
              </a:rPr>
              <a:t>POTA PARKS ACTIVATED</a:t>
            </a:r>
            <a:endParaRPr lang="en-US" sz="790" dirty="0"/>
          </a:p>
        </p:txBody>
      </p:sp>
      <p:sp>
        <p:nvSpPr>
          <p:cNvPr id="33" name="Text 25"/>
          <p:cNvSpPr/>
          <p:nvPr/>
        </p:nvSpPr>
        <p:spPr>
          <a:xfrm>
            <a:off x="4108214" y="2308175"/>
            <a:ext cx="927422" cy="129480"/>
          </a:xfrm>
          <a:prstGeom prst="rect">
            <a:avLst/>
          </a:prstGeom>
          <a:noFill/>
          <a:ln/>
        </p:spPr>
        <p:txBody>
          <a:bodyPr wrap="none" lIns="0" tIns="0" rIns="0" bIns="0" rtlCol="0" anchor="t"/>
          <a:lstStyle/>
          <a:p>
            <a:pPr marL="0" indent="0" algn="ctr">
              <a:lnSpc>
                <a:spcPts val="1020"/>
              </a:lnSpc>
              <a:buNone/>
            </a:pPr>
            <a:r>
              <a:rPr lang="en-US" sz="680" i="1" dirty="0">
                <a:solidFill>
                  <a:srgbClr val="7AAD94"/>
                </a:solidFill>
                <a:latin typeface="Calibri" pitchFamily="34" charset="0"/>
                <a:ea typeface="Calibri" pitchFamily="34" charset="-122"/>
                <a:cs typeface="Calibri" pitchFamily="34" charset="-120"/>
              </a:rPr>
              <a:t>JP- references logged</a:t>
            </a:r>
            <a:endParaRPr lang="en-US" sz="680" dirty="0"/>
          </a:p>
        </p:txBody>
      </p:sp>
      <p:sp>
        <p:nvSpPr>
          <p:cNvPr id="34" name="Text 26"/>
          <p:cNvSpPr/>
          <p:nvPr/>
        </p:nvSpPr>
        <p:spPr>
          <a:xfrm>
            <a:off x="6029027" y="1098947"/>
            <a:ext cx="2657773" cy="1731169"/>
          </a:xfrm>
          <a:prstGeom prst="roundRect">
            <a:avLst>
              <a:gd name="adj" fmla="val 6602"/>
            </a:avLst>
          </a:prstGeom>
          <a:solidFill>
            <a:srgbClr val="1E3A2E"/>
          </a:solidFill>
          <a:ln w="9525">
            <a:solidFill>
              <a:srgbClr val="F4A636">
                <a:alpha val="22000"/>
              </a:srgbClr>
            </a:solidFill>
          </a:ln>
        </p:spPr>
        <p:txBody>
          <a:bodyPr wrap="square" rtlCol="0" anchor="t"/>
          <a:lstStyle/>
          <a:p>
            <a:pPr marL="0" indent="0">
              <a:buNone/>
            </a:pPr>
            <a:endParaRPr lang="en-US" dirty="0"/>
          </a:p>
        </p:txBody>
      </p:sp>
      <p:pic>
        <p:nvPicPr>
          <p:cNvPr id="35" name="Image 6" descr="preencoded.png"/>
          <p:cNvPicPr>
            <a:picLocks noChangeAspect="1"/>
          </p:cNvPicPr>
          <p:nvPr/>
        </p:nvPicPr>
        <p:blipFill>
          <a:blip>
            <a:alphaModFix amt="90000"/>
            <a:extLst>
              <a:ext uri="{96DAC541-7B7A-43D3-8B79-37D633B846F1}">
                <asvg:svgBlip xmlns:asvg="http://schemas.microsoft.com/office/drawing/2016/SVG/main" r:embed="rId9"/>
              </a:ext>
            </a:extLst>
          </a:blip>
          <a:stretch>
            <a:fillRect/>
          </a:stretch>
        </p:blipFill>
        <p:spPr>
          <a:xfrm>
            <a:off x="7272189" y="1534418"/>
            <a:ext cx="171450" cy="171450"/>
          </a:xfrm>
          <a:prstGeom prst="rect">
            <a:avLst/>
          </a:prstGeom>
        </p:spPr>
      </p:pic>
      <p:sp>
        <p:nvSpPr>
          <p:cNvPr id="36" name="Text 27"/>
          <p:cNvSpPr/>
          <p:nvPr/>
        </p:nvSpPr>
        <p:spPr>
          <a:xfrm>
            <a:off x="7083055" y="1776859"/>
            <a:ext cx="549718" cy="314623"/>
          </a:xfrm>
          <a:prstGeom prst="rect">
            <a:avLst/>
          </a:prstGeom>
          <a:noFill/>
          <a:ln/>
        </p:spPr>
        <p:txBody>
          <a:bodyPr wrap="none" lIns="0" tIns="0" rIns="0" bIns="0" rtlCol="0" anchor="ctr"/>
          <a:lstStyle/>
          <a:p>
            <a:pPr marL="0" indent="0" algn="ctr">
              <a:lnSpc>
                <a:spcPts val="2478"/>
              </a:lnSpc>
              <a:buNone/>
            </a:pPr>
            <a:r>
              <a:rPr lang="en-US" sz="2360" b="1" kern="0" spc="-30" dirty="0">
                <a:solidFill>
                  <a:srgbClr val="F4A636"/>
                </a:solidFill>
                <a:latin typeface="Calibri Light" pitchFamily="34" charset="0"/>
                <a:ea typeface="Calibri Light" pitchFamily="34" charset="-122"/>
                <a:cs typeface="Calibri Light" pitchFamily="34" charset="-120"/>
              </a:rPr>
              <a:t>[ 0 ]</a:t>
            </a:r>
            <a:endParaRPr lang="en-US" sz="2360" dirty="0"/>
          </a:p>
        </p:txBody>
      </p:sp>
      <p:sp>
        <p:nvSpPr>
          <p:cNvPr id="37" name="Text 28"/>
          <p:cNvSpPr/>
          <p:nvPr/>
        </p:nvSpPr>
        <p:spPr>
          <a:xfrm>
            <a:off x="6548527" y="2148632"/>
            <a:ext cx="1618774" cy="130373"/>
          </a:xfrm>
          <a:prstGeom prst="rect">
            <a:avLst/>
          </a:prstGeom>
          <a:noFill/>
          <a:ln/>
        </p:spPr>
        <p:txBody>
          <a:bodyPr wrap="none" lIns="0" tIns="0" rIns="0" bIns="0" rtlCol="0" anchor="t"/>
          <a:lstStyle/>
          <a:p>
            <a:pPr marL="0" indent="0" algn="ctr">
              <a:lnSpc>
                <a:spcPts val="1027"/>
              </a:lnSpc>
              <a:buNone/>
            </a:pPr>
            <a:r>
              <a:rPr lang="en-US" sz="790" b="1" kern="0" spc="47" dirty="0">
                <a:solidFill>
                  <a:srgbClr val="F2EDE3"/>
                </a:solidFill>
                <a:latin typeface="Calibri" pitchFamily="34" charset="0"/>
                <a:ea typeface="Calibri" pitchFamily="34" charset="-122"/>
                <a:cs typeface="Calibri" pitchFamily="34" charset="-120"/>
              </a:rPr>
              <a:t>SOTA SUMMITS ACTIVATED</a:t>
            </a:r>
            <a:endParaRPr lang="en-US" sz="790" dirty="0"/>
          </a:p>
        </p:txBody>
      </p:sp>
      <p:sp>
        <p:nvSpPr>
          <p:cNvPr id="38" name="Text 29"/>
          <p:cNvSpPr/>
          <p:nvPr/>
        </p:nvSpPr>
        <p:spPr>
          <a:xfrm>
            <a:off x="6883807" y="2308175"/>
            <a:ext cx="948214" cy="129480"/>
          </a:xfrm>
          <a:prstGeom prst="rect">
            <a:avLst/>
          </a:prstGeom>
          <a:noFill/>
          <a:ln/>
        </p:spPr>
        <p:txBody>
          <a:bodyPr wrap="none" lIns="0" tIns="0" rIns="0" bIns="0" rtlCol="0" anchor="t"/>
          <a:lstStyle/>
          <a:p>
            <a:pPr marL="0" indent="0" algn="ctr">
              <a:lnSpc>
                <a:spcPts val="1020"/>
              </a:lnSpc>
              <a:buNone/>
            </a:pPr>
            <a:r>
              <a:rPr lang="en-US" sz="680" i="1" dirty="0">
                <a:solidFill>
                  <a:srgbClr val="7AAD94"/>
                </a:solidFill>
                <a:latin typeface="Calibri" pitchFamily="34" charset="0"/>
                <a:ea typeface="Calibri" pitchFamily="34" charset="-122"/>
                <a:cs typeface="Calibri" pitchFamily="34" charset="-120"/>
              </a:rPr>
              <a:t>JA/AM region summits</a:t>
            </a:r>
            <a:endParaRPr lang="en-US" sz="680" dirty="0"/>
          </a:p>
        </p:txBody>
      </p:sp>
      <p:sp>
        <p:nvSpPr>
          <p:cNvPr id="39" name="Text 30"/>
          <p:cNvSpPr/>
          <p:nvPr/>
        </p:nvSpPr>
        <p:spPr>
          <a:xfrm>
            <a:off x="457200" y="2958257"/>
            <a:ext cx="2657773" cy="1731318"/>
          </a:xfrm>
          <a:prstGeom prst="roundRect">
            <a:avLst>
              <a:gd name="adj" fmla="val 6602"/>
            </a:avLst>
          </a:prstGeom>
          <a:solidFill>
            <a:srgbClr val="1E3A2E"/>
          </a:solidFill>
          <a:ln w="9525">
            <a:solidFill>
              <a:srgbClr val="F4A636">
                <a:alpha val="22000"/>
              </a:srgbClr>
            </a:solidFill>
          </a:ln>
        </p:spPr>
        <p:txBody>
          <a:bodyPr wrap="square" rtlCol="0" anchor="t"/>
          <a:lstStyle/>
          <a:p>
            <a:pPr marL="0" indent="0">
              <a:buNone/>
            </a:pPr>
            <a:endParaRPr lang="en-US" dirty="0"/>
          </a:p>
        </p:txBody>
      </p:sp>
      <p:pic>
        <p:nvPicPr>
          <p:cNvPr id="40" name="Image 7" descr="preencoded.png"/>
          <p:cNvPicPr>
            <a:picLocks noChangeAspect="1"/>
          </p:cNvPicPr>
          <p:nvPr/>
        </p:nvPicPr>
        <p:blipFill>
          <a:blip>
            <a:alphaModFix amt="90000"/>
            <a:extLst>
              <a:ext uri="{96DAC541-7B7A-43D3-8B79-37D633B846F1}">
                <asvg:svgBlip xmlns:asvg="http://schemas.microsoft.com/office/drawing/2016/SVG/main" r:embed="rId10"/>
              </a:ext>
            </a:extLst>
          </a:blip>
          <a:stretch>
            <a:fillRect/>
          </a:stretch>
        </p:blipFill>
        <p:spPr>
          <a:xfrm>
            <a:off x="1700361" y="3393877"/>
            <a:ext cx="171450" cy="171450"/>
          </a:xfrm>
          <a:prstGeom prst="rect">
            <a:avLst/>
          </a:prstGeom>
        </p:spPr>
      </p:pic>
      <p:sp>
        <p:nvSpPr>
          <p:cNvPr id="41" name="Text 31"/>
          <p:cNvSpPr/>
          <p:nvPr/>
        </p:nvSpPr>
        <p:spPr>
          <a:xfrm>
            <a:off x="1511228" y="3636318"/>
            <a:ext cx="549718" cy="314623"/>
          </a:xfrm>
          <a:prstGeom prst="rect">
            <a:avLst/>
          </a:prstGeom>
          <a:noFill/>
          <a:ln/>
        </p:spPr>
        <p:txBody>
          <a:bodyPr wrap="none" lIns="0" tIns="0" rIns="0" bIns="0" rtlCol="0" anchor="ctr"/>
          <a:lstStyle/>
          <a:p>
            <a:pPr marL="0" indent="0" algn="ctr">
              <a:lnSpc>
                <a:spcPts val="2478"/>
              </a:lnSpc>
              <a:buNone/>
            </a:pPr>
            <a:r>
              <a:rPr lang="en-US" sz="2360" b="1" kern="0" spc="-30" dirty="0">
                <a:solidFill>
                  <a:srgbClr val="F4A636"/>
                </a:solidFill>
                <a:latin typeface="Calibri Light" pitchFamily="34" charset="0"/>
                <a:ea typeface="Calibri Light" pitchFamily="34" charset="-122"/>
                <a:cs typeface="Calibri Light" pitchFamily="34" charset="-120"/>
              </a:rPr>
              <a:t>[ 6 ]</a:t>
            </a:r>
            <a:endParaRPr lang="en-US" sz="2360" dirty="0"/>
          </a:p>
        </p:txBody>
      </p:sp>
      <p:sp>
        <p:nvSpPr>
          <p:cNvPr id="42" name="Text 32"/>
          <p:cNvSpPr/>
          <p:nvPr/>
        </p:nvSpPr>
        <p:spPr>
          <a:xfrm>
            <a:off x="1206877" y="4008090"/>
            <a:ext cx="1158419" cy="130373"/>
          </a:xfrm>
          <a:prstGeom prst="rect">
            <a:avLst/>
          </a:prstGeom>
          <a:noFill/>
          <a:ln/>
        </p:spPr>
        <p:txBody>
          <a:bodyPr wrap="none" lIns="0" tIns="0" rIns="0" bIns="0" rtlCol="0" anchor="t"/>
          <a:lstStyle/>
          <a:p>
            <a:pPr marL="0" indent="0" algn="ctr">
              <a:lnSpc>
                <a:spcPts val="1027"/>
              </a:lnSpc>
              <a:buNone/>
            </a:pPr>
            <a:r>
              <a:rPr lang="en-US" sz="790" b="1" kern="0" spc="47" dirty="0">
                <a:solidFill>
                  <a:srgbClr val="F2EDE3"/>
                </a:solidFill>
                <a:latin typeface="Calibri" pitchFamily="34" charset="0"/>
                <a:ea typeface="Calibri" pitchFamily="34" charset="-122"/>
                <a:cs typeface="Calibri" pitchFamily="34" charset="-120"/>
              </a:rPr>
              <a:t>TOTAL QSOS MADE</a:t>
            </a:r>
            <a:endParaRPr lang="en-US" sz="790" dirty="0"/>
          </a:p>
        </p:txBody>
      </p:sp>
      <p:sp>
        <p:nvSpPr>
          <p:cNvPr id="43" name="Text 33"/>
          <p:cNvSpPr/>
          <p:nvPr/>
        </p:nvSpPr>
        <p:spPr>
          <a:xfrm>
            <a:off x="1390888" y="4167634"/>
            <a:ext cx="790396" cy="129480"/>
          </a:xfrm>
          <a:prstGeom prst="rect">
            <a:avLst/>
          </a:prstGeom>
          <a:noFill/>
          <a:ln/>
        </p:spPr>
        <p:txBody>
          <a:bodyPr wrap="none" lIns="0" tIns="0" rIns="0" bIns="0" rtlCol="0" anchor="t"/>
          <a:lstStyle/>
          <a:p>
            <a:pPr marL="0" indent="0" algn="ctr">
              <a:lnSpc>
                <a:spcPts val="1020"/>
              </a:lnSpc>
              <a:buNone/>
            </a:pPr>
            <a:r>
              <a:rPr lang="en-US" sz="680" i="1" dirty="0">
                <a:solidFill>
                  <a:srgbClr val="7AAD94"/>
                </a:solidFill>
                <a:latin typeface="Calibri" pitchFamily="34" charset="0"/>
                <a:ea typeface="Calibri" pitchFamily="34" charset="-122"/>
                <a:cs typeface="Calibri" pitchFamily="34" charset="-120"/>
              </a:rPr>
              <a:t>All modes &amp; bands</a:t>
            </a:r>
            <a:endParaRPr lang="en-US" sz="680" dirty="0"/>
          </a:p>
        </p:txBody>
      </p:sp>
      <p:sp>
        <p:nvSpPr>
          <p:cNvPr id="44" name="Text 34"/>
          <p:cNvSpPr/>
          <p:nvPr/>
        </p:nvSpPr>
        <p:spPr>
          <a:xfrm>
            <a:off x="3243114" y="2958257"/>
            <a:ext cx="2657773" cy="1731318"/>
          </a:xfrm>
          <a:prstGeom prst="roundRect">
            <a:avLst>
              <a:gd name="adj" fmla="val 6602"/>
            </a:avLst>
          </a:prstGeom>
          <a:solidFill>
            <a:srgbClr val="1E3A2E"/>
          </a:solidFill>
          <a:ln w="9525">
            <a:solidFill>
              <a:srgbClr val="F4A636">
                <a:alpha val="22000"/>
              </a:srgbClr>
            </a:solidFill>
          </a:ln>
        </p:spPr>
        <p:txBody>
          <a:bodyPr wrap="square" rtlCol="0" anchor="t"/>
          <a:lstStyle/>
          <a:p>
            <a:pPr marL="0" indent="0">
              <a:buNone/>
            </a:pPr>
            <a:endParaRPr lang="en-US" dirty="0"/>
          </a:p>
        </p:txBody>
      </p:sp>
      <p:pic>
        <p:nvPicPr>
          <p:cNvPr id="45" name="Image 8" descr="preencoded.png"/>
          <p:cNvPicPr>
            <a:picLocks noChangeAspect="1"/>
          </p:cNvPicPr>
          <p:nvPr/>
        </p:nvPicPr>
        <p:blipFill>
          <a:blip>
            <a:alphaModFix amt="90000"/>
            <a:extLst>
              <a:ext uri="{96DAC541-7B7A-43D3-8B79-37D633B846F1}">
                <asvg:svgBlip xmlns:asvg="http://schemas.microsoft.com/office/drawing/2016/SVG/main" r:embed="rId11"/>
              </a:ext>
            </a:extLst>
          </a:blip>
          <a:stretch>
            <a:fillRect/>
          </a:stretch>
        </p:blipFill>
        <p:spPr>
          <a:xfrm>
            <a:off x="4486275" y="3393877"/>
            <a:ext cx="171450" cy="171450"/>
          </a:xfrm>
          <a:prstGeom prst="rect">
            <a:avLst/>
          </a:prstGeom>
        </p:spPr>
      </p:pic>
      <p:sp>
        <p:nvSpPr>
          <p:cNvPr id="46" name="Text 35"/>
          <p:cNvSpPr/>
          <p:nvPr/>
        </p:nvSpPr>
        <p:spPr>
          <a:xfrm>
            <a:off x="4297141" y="3636318"/>
            <a:ext cx="549718" cy="314623"/>
          </a:xfrm>
          <a:prstGeom prst="rect">
            <a:avLst/>
          </a:prstGeom>
          <a:noFill/>
          <a:ln/>
        </p:spPr>
        <p:txBody>
          <a:bodyPr wrap="none" lIns="0" tIns="0" rIns="0" bIns="0" rtlCol="0" anchor="ctr"/>
          <a:lstStyle/>
          <a:p>
            <a:pPr marL="0" indent="0" algn="ctr">
              <a:lnSpc>
                <a:spcPts val="2478"/>
              </a:lnSpc>
              <a:buNone/>
            </a:pPr>
            <a:r>
              <a:rPr lang="en-US" sz="2360" b="1" kern="0" spc="-30" dirty="0">
                <a:solidFill>
                  <a:srgbClr val="F4A636"/>
                </a:solidFill>
                <a:latin typeface="Calibri Light" pitchFamily="34" charset="0"/>
                <a:ea typeface="Calibri Light" pitchFamily="34" charset="-122"/>
                <a:cs typeface="Calibri Light" pitchFamily="34" charset="-120"/>
              </a:rPr>
              <a:t>[ 0 ]</a:t>
            </a:r>
            <a:endParaRPr lang="en-US" sz="2360" dirty="0"/>
          </a:p>
        </p:txBody>
      </p:sp>
      <p:sp>
        <p:nvSpPr>
          <p:cNvPr id="47" name="Text 36"/>
          <p:cNvSpPr/>
          <p:nvPr/>
        </p:nvSpPr>
        <p:spPr>
          <a:xfrm>
            <a:off x="3897184" y="4008090"/>
            <a:ext cx="1349633" cy="130373"/>
          </a:xfrm>
          <a:prstGeom prst="rect">
            <a:avLst/>
          </a:prstGeom>
          <a:noFill/>
          <a:ln/>
        </p:spPr>
        <p:txBody>
          <a:bodyPr wrap="none" lIns="0" tIns="0" rIns="0" bIns="0" rtlCol="0" anchor="t"/>
          <a:lstStyle/>
          <a:p>
            <a:pPr marL="0" indent="0" algn="ctr">
              <a:lnSpc>
                <a:spcPts val="1027"/>
              </a:lnSpc>
              <a:buNone/>
            </a:pPr>
            <a:r>
              <a:rPr lang="en-US" sz="790" b="1" kern="0" spc="47" dirty="0">
                <a:solidFill>
                  <a:srgbClr val="F2EDE3"/>
                </a:solidFill>
                <a:latin typeface="Calibri" pitchFamily="34" charset="0"/>
                <a:ea typeface="Calibri" pitchFamily="34" charset="-122"/>
                <a:cs typeface="Calibri" pitchFamily="34" charset="-120"/>
              </a:rPr>
              <a:t>SOTA POINTS EARNED</a:t>
            </a:r>
            <a:endParaRPr lang="en-US" sz="790" dirty="0"/>
          </a:p>
        </p:txBody>
      </p:sp>
      <p:sp>
        <p:nvSpPr>
          <p:cNvPr id="48" name="Text 37"/>
          <p:cNvSpPr/>
          <p:nvPr/>
        </p:nvSpPr>
        <p:spPr>
          <a:xfrm>
            <a:off x="4045186" y="4167634"/>
            <a:ext cx="1053480" cy="129480"/>
          </a:xfrm>
          <a:prstGeom prst="rect">
            <a:avLst/>
          </a:prstGeom>
          <a:noFill/>
          <a:ln/>
        </p:spPr>
        <p:txBody>
          <a:bodyPr wrap="none" lIns="0" tIns="0" rIns="0" bIns="0" rtlCol="0" anchor="t"/>
          <a:lstStyle/>
          <a:p>
            <a:pPr marL="0" indent="0" algn="ctr">
              <a:lnSpc>
                <a:spcPts val="1020"/>
              </a:lnSpc>
              <a:buNone/>
            </a:pPr>
            <a:r>
              <a:rPr lang="en-US" sz="680" i="1" dirty="0">
                <a:solidFill>
                  <a:srgbClr val="7AAD94"/>
                </a:solidFill>
                <a:latin typeface="Calibri" pitchFamily="34" charset="0"/>
                <a:ea typeface="Calibri" pitchFamily="34" charset="-122"/>
                <a:cs typeface="Calibri" pitchFamily="34" charset="-120"/>
              </a:rPr>
              <a:t>Activator score — JA/AM</a:t>
            </a:r>
            <a:endParaRPr lang="en-US" sz="680" dirty="0"/>
          </a:p>
        </p:txBody>
      </p:sp>
      <p:sp>
        <p:nvSpPr>
          <p:cNvPr id="49" name="Text 38"/>
          <p:cNvSpPr/>
          <p:nvPr/>
        </p:nvSpPr>
        <p:spPr>
          <a:xfrm>
            <a:off x="6029027" y="2958257"/>
            <a:ext cx="2657773" cy="1731318"/>
          </a:xfrm>
          <a:prstGeom prst="roundRect">
            <a:avLst>
              <a:gd name="adj" fmla="val 6602"/>
            </a:avLst>
          </a:prstGeom>
          <a:solidFill>
            <a:srgbClr val="1E3A2E"/>
          </a:solidFill>
          <a:ln w="9525">
            <a:solidFill>
              <a:srgbClr val="F4A636">
                <a:alpha val="22000"/>
              </a:srgbClr>
            </a:solidFill>
          </a:ln>
        </p:spPr>
        <p:txBody>
          <a:bodyPr wrap="square" rtlCol="0" anchor="t"/>
          <a:lstStyle/>
          <a:p>
            <a:pPr marL="0" indent="0">
              <a:buNone/>
            </a:pPr>
            <a:endParaRPr lang="en-US" dirty="0"/>
          </a:p>
        </p:txBody>
      </p:sp>
      <p:pic>
        <p:nvPicPr>
          <p:cNvPr id="50" name="Image 9" descr="preencoded.png"/>
          <p:cNvPicPr>
            <a:picLocks noChangeAspect="1"/>
          </p:cNvPicPr>
          <p:nvPr/>
        </p:nvPicPr>
        <p:blipFill>
          <a:blip>
            <a:alphaModFix amt="90000"/>
            <a:extLst>
              <a:ext uri="{96DAC541-7B7A-43D3-8B79-37D633B846F1}">
                <asvg:svgBlip xmlns:asvg="http://schemas.microsoft.com/office/drawing/2016/SVG/main" r:embed="rId12"/>
              </a:ext>
            </a:extLst>
          </a:blip>
          <a:stretch>
            <a:fillRect/>
          </a:stretch>
        </p:blipFill>
        <p:spPr>
          <a:xfrm>
            <a:off x="7272189" y="3445818"/>
            <a:ext cx="171450" cy="171450"/>
          </a:xfrm>
          <a:prstGeom prst="rect">
            <a:avLst/>
          </a:prstGeom>
        </p:spPr>
      </p:pic>
      <p:sp>
        <p:nvSpPr>
          <p:cNvPr id="51" name="Text 39"/>
          <p:cNvSpPr/>
          <p:nvPr/>
        </p:nvSpPr>
        <p:spPr>
          <a:xfrm>
            <a:off x="6672359" y="3688259"/>
            <a:ext cx="1371109" cy="210592"/>
          </a:xfrm>
          <a:prstGeom prst="rect">
            <a:avLst/>
          </a:prstGeom>
          <a:noFill/>
          <a:ln/>
        </p:spPr>
        <p:txBody>
          <a:bodyPr wrap="none" lIns="0" tIns="0" rIns="0" bIns="0" rtlCol="0" anchor="ctr"/>
          <a:lstStyle/>
          <a:p>
            <a:pPr marL="0" indent="0" algn="ctr">
              <a:lnSpc>
                <a:spcPts val="1659"/>
              </a:lnSpc>
              <a:buNone/>
            </a:pPr>
            <a:r>
              <a:rPr lang="en-US" sz="1580" b="1" kern="0" spc="-20" dirty="0">
                <a:solidFill>
                  <a:srgbClr val="F4A636"/>
                </a:solidFill>
                <a:latin typeface="Calibri Light" pitchFamily="34" charset="0"/>
                <a:ea typeface="Calibri Light" pitchFamily="34" charset="-122"/>
                <a:cs typeface="Calibri Light" pitchFamily="34" charset="-120"/>
              </a:rPr>
              <a:t>[ 15-18 Jun 2026 ]</a:t>
            </a:r>
            <a:endParaRPr lang="en-US" sz="1580" dirty="0"/>
          </a:p>
        </p:txBody>
      </p:sp>
      <p:sp>
        <p:nvSpPr>
          <p:cNvPr id="52" name="Text 40"/>
          <p:cNvSpPr/>
          <p:nvPr/>
        </p:nvSpPr>
        <p:spPr>
          <a:xfrm>
            <a:off x="6754966" y="3956000"/>
            <a:ext cx="1205895" cy="130373"/>
          </a:xfrm>
          <a:prstGeom prst="rect">
            <a:avLst/>
          </a:prstGeom>
          <a:noFill/>
          <a:ln/>
        </p:spPr>
        <p:txBody>
          <a:bodyPr wrap="none" lIns="0" tIns="0" rIns="0" bIns="0" rtlCol="0" anchor="t"/>
          <a:lstStyle/>
          <a:p>
            <a:pPr marL="0" indent="0" algn="ctr">
              <a:lnSpc>
                <a:spcPts val="1027"/>
              </a:lnSpc>
              <a:buNone/>
            </a:pPr>
            <a:r>
              <a:rPr lang="en-US" sz="790" b="1" kern="0" spc="47" dirty="0">
                <a:solidFill>
                  <a:srgbClr val="F2EDE3"/>
                </a:solidFill>
                <a:latin typeface="Calibri" pitchFamily="34" charset="0"/>
                <a:ea typeface="Calibri" pitchFamily="34" charset="-122"/>
                <a:cs typeface="Calibri" pitchFamily="34" charset="-120"/>
              </a:rPr>
              <a:t>OPERATING PERIOD</a:t>
            </a:r>
            <a:endParaRPr lang="en-US" sz="790" dirty="0"/>
          </a:p>
        </p:txBody>
      </p:sp>
      <p:sp>
        <p:nvSpPr>
          <p:cNvPr id="53" name="Text 41"/>
          <p:cNvSpPr/>
          <p:nvPr/>
        </p:nvSpPr>
        <p:spPr>
          <a:xfrm>
            <a:off x="6875792" y="4115544"/>
            <a:ext cx="964094" cy="129480"/>
          </a:xfrm>
          <a:prstGeom prst="rect">
            <a:avLst/>
          </a:prstGeom>
          <a:noFill/>
          <a:ln/>
        </p:spPr>
        <p:txBody>
          <a:bodyPr wrap="none" lIns="0" tIns="0" rIns="0" bIns="0" rtlCol="0" anchor="t"/>
          <a:lstStyle/>
          <a:p>
            <a:pPr marL="0" indent="0" algn="ctr">
              <a:lnSpc>
                <a:spcPts val="1020"/>
              </a:lnSpc>
              <a:buNone/>
            </a:pPr>
            <a:r>
              <a:rPr lang="en-US" sz="680" i="1" dirty="0">
                <a:solidFill>
                  <a:srgbClr val="7AAD94"/>
                </a:solidFill>
                <a:latin typeface="Calibri" pitchFamily="34" charset="0"/>
                <a:ea typeface="Calibri" pitchFamily="34" charset="-122"/>
                <a:cs typeface="Calibri" pitchFamily="34" charset="-120"/>
              </a:rPr>
              <a:t>UTC activation window</a:t>
            </a:r>
            <a:endParaRPr lang="en-US" sz="68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4">
    <p:bg>
      <p:bgPr>
        <a:solidFill>
          <a:srgbClr val="162821"/>
        </a:solidFill>
        <a:effectLst/>
      </p:bgPr>
    </p:bg>
    <p:spTree>
      <p:nvGrpSpPr>
        <p:cNvPr id="1" name=""/>
        <p:cNvGrpSpPr/>
        <p:nvPr/>
      </p:nvGrpSpPr>
      <p:grpSpPr>
        <a:xfrm>
          <a:off x="0" y="0"/>
          <a:ext cx="0" cy="0"/>
          <a:chOff x="0" y="0"/>
          <a:chExt cx="0" cy="0"/>
        </a:xfrm>
      </p:grpSpPr>
      <p:sp>
        <p:nvSpPr>
          <p:cNvPr id="2" name="Top Accent"/>
          <p:cNvSpPr/>
          <p:nvPr/>
        </p:nvSpPr>
        <p:spPr>
          <a:xfrm>
            <a:off x="0" y="0"/>
            <a:ext cx="9144000" cy="20000"/>
          </a:xfrm>
          <a:prstGeom prst="rect">
            <a:avLst/>
          </a:prstGeom>
          <a:solidFill>
            <a:srgbClr val="F4A636"/>
          </a:solidFill>
          <a:ln>
            <a:noFill/>
          </a:ln>
        </p:spPr>
        <p:txBody>
          <a:bodyPr/>
          <a:lstStyle/>
          <a:p>
            <a:endParaRPr lang="en-US"/>
          </a:p>
        </p:txBody>
      </p:sp>
      <p:sp>
        <p:nvSpPr>
          <p:cNvPr id="3" name="Eyebrow"/>
          <p:cNvSpPr txBox="1">
            <a:spLocks/>
          </p:cNvSpPr>
          <p:nvPr/>
        </p:nvSpPr>
        <p:spPr>
          <a:xfrm>
            <a:off x="372070" y="300000"/>
            <a:ext cx="5600000" cy="240000"/>
          </a:xfrm>
          <a:prstGeom prst="rect">
            <a:avLst/>
          </a:prstGeom>
        </p:spPr>
        <p:txBody>
          <a:bodyPr wrap="square" lIns="0" tIns="0" rIns="0" bIns="0" rtlCol="0">
            <a:spAutoFit/>
          </a:bodyPr>
          <a:lstStyle/>
          <a:p>
            <a:r>
              <a:rPr lang="en-US" sz="1100" b="1" spc="300">
                <a:solidFill>
                  <a:srgbClr val="F4A636"/>
                </a:solidFill>
                <a:latin typeface="Calibri"/>
              </a:rPr>
              <a:t>CONTACTS LOGGED · WHO I WORKED</a:t>
            </a:r>
          </a:p>
        </p:txBody>
      </p:sp>
      <p:sp>
        <p:nvSpPr>
          <p:cNvPr id="4" name="Title"/>
          <p:cNvSpPr txBox="1">
            <a:spLocks/>
          </p:cNvSpPr>
          <p:nvPr/>
        </p:nvSpPr>
        <p:spPr>
          <a:xfrm>
            <a:off x="372070" y="560000"/>
            <a:ext cx="5600000" cy="560000"/>
          </a:xfrm>
          <a:prstGeom prst="rect">
            <a:avLst/>
          </a:prstGeom>
        </p:spPr>
        <p:txBody>
          <a:bodyPr wrap="square" lIns="0" tIns="0" rIns="0" bIns="0" rtlCol="0">
            <a:noAutofit/>
          </a:bodyPr>
          <a:lstStyle/>
          <a:p>
            <a:r>
              <a:rPr lang="en-US" sz="2800" b="1">
                <a:solidFill>
                  <a:srgbClr val="F2EDE3"/>
                </a:solidFill>
                <a:latin typeface="Calibri"/>
                <a:ea typeface="Calibri"/>
              </a:rPr>
              <a:t>Stations Worked in Aomori</a:t>
            </a:r>
          </a:p>
        </p:txBody>
      </p:sp>
      <p:sp>
        <p:nvSpPr>
          <p:cNvPr id="10" name="Group A Heading"/>
          <p:cNvSpPr txBox="1">
            <a:spLocks/>
          </p:cNvSpPr>
          <p:nvPr/>
        </p:nvSpPr>
        <p:spPr>
          <a:xfrm>
            <a:off x="372070" y="1250000"/>
            <a:ext cx="8399860" cy="220000"/>
          </a:xfrm>
          <a:prstGeom prst="rect">
            <a:avLst/>
          </a:prstGeom>
        </p:spPr>
        <p:txBody>
          <a:bodyPr wrap="square" lIns="0" tIns="0" rIns="0" bIns="0" rtlCol="0">
            <a:noAutofit/>
          </a:bodyPr>
          <a:lstStyle/>
          <a:p>
            <a:r>
              <a:rPr lang="en-US" sz="1000" b="1" spc="150" dirty="0">
                <a:solidFill>
                  <a:srgbClr val="F4A636"/>
                </a:solidFill>
                <a:latin typeface="Calibri"/>
                <a:ea typeface="Calibri"/>
              </a:rPr>
              <a:t>JA/AM-020  · MT. KAMABUSE </a:t>
            </a:r>
            <a:r>
              <a:rPr lang="en-US" sz="1000" b="1" spc="150" dirty="0" err="1">
                <a:solidFill>
                  <a:srgbClr val="F4A636"/>
                </a:solidFill>
                <a:latin typeface="Calibri"/>
                <a:ea typeface="Calibri"/>
              </a:rPr>
              <a:t>釜臥山</a:t>
            </a:r>
            <a:r>
              <a:rPr lang="en-US" sz="1000" b="1" spc="150" dirty="0">
                <a:solidFill>
                  <a:srgbClr val="F4A636"/>
                </a:solidFill>
                <a:latin typeface="Calibri"/>
                <a:ea typeface="Calibri"/>
              </a:rPr>
              <a:t> · JP-0106 · SHIMOKITA HANTŌ QUASI-NAT'L PARK</a:t>
            </a:r>
          </a:p>
        </p:txBody>
      </p:sp>
      <p:sp>
        <p:nvSpPr>
          <p:cNvPr id="11" name="Group A Divider"/>
          <p:cNvSpPr/>
          <p:nvPr/>
        </p:nvSpPr>
        <p:spPr>
          <a:xfrm>
            <a:off x="372070" y="1480000"/>
            <a:ext cx="8399860" cy="9525"/>
          </a:xfrm>
          <a:prstGeom prst="rect">
            <a:avLst/>
          </a:prstGeom>
          <a:solidFill>
            <a:srgbClr val="F4A636">
              <a:alpha val="30000"/>
            </a:srgbClr>
          </a:solidFill>
          <a:ln>
            <a:noFill/>
          </a:ln>
        </p:spPr>
        <p:txBody>
          <a:bodyPr/>
          <a:lstStyle/>
          <a:p>
            <a:endParaRPr lang="en-US"/>
          </a:p>
        </p:txBody>
      </p:sp>
      <p:sp>
        <p:nvSpPr>
          <p:cNvPr id="12" name="Card A"/>
          <p:cNvSpPr/>
          <p:nvPr/>
        </p:nvSpPr>
        <p:spPr>
          <a:xfrm>
            <a:off x="372070" y="1540000"/>
            <a:ext cx="8399860" cy="600000"/>
          </a:xfrm>
          <a:prstGeom prst="roundRect">
            <a:avLst>
              <a:gd name="adj" fmla="val 9018"/>
            </a:avLst>
          </a:prstGeom>
          <a:solidFill>
            <a:srgbClr val="1E3A2E"/>
          </a:solidFill>
          <a:ln w="9525">
            <a:solidFill>
              <a:srgbClr val="7AAD94">
                <a:alpha val="20000"/>
              </a:srgbClr>
            </a:solidFill>
          </a:ln>
        </p:spPr>
        <p:txBody>
          <a:bodyPr/>
          <a:lstStyle/>
          <a:p>
            <a:endParaRPr lang="en-US"/>
          </a:p>
        </p:txBody>
      </p:sp>
      <p:sp>
        <p:nvSpPr>
          <p:cNvPr id="13" name="A Callsign"/>
          <p:cNvSpPr txBox="1">
            <a:spLocks/>
          </p:cNvSpPr>
          <p:nvPr/>
        </p:nvSpPr>
        <p:spPr>
          <a:xfrm>
            <a:off x="560000" y="1650000"/>
            <a:ext cx="1900000" cy="330000"/>
          </a:xfrm>
          <a:prstGeom prst="rect">
            <a:avLst/>
          </a:prstGeom>
        </p:spPr>
        <p:txBody>
          <a:bodyPr wrap="square" lIns="0" tIns="0" rIns="0" bIns="0" rtlCol="0" anchor="ctr">
            <a:noAutofit/>
          </a:bodyPr>
          <a:lstStyle/>
          <a:p>
            <a:r>
              <a:rPr lang="en-US" sz="1800" b="1">
                <a:solidFill>
                  <a:srgbClr val="F4A636"/>
                </a:solidFill>
                <a:latin typeface="Calibri"/>
              </a:rPr>
              <a:t>JH5HDA</a:t>
            </a:r>
          </a:p>
        </p:txBody>
      </p:sp>
      <p:sp>
        <p:nvSpPr>
          <p:cNvPr id="14" name="A Name"/>
          <p:cNvSpPr txBox="1"/>
          <p:nvPr/>
        </p:nvSpPr>
        <p:spPr>
          <a:xfrm>
            <a:off x="2620000" y="1660000"/>
            <a:ext cx="3200000" cy="300000"/>
          </a:xfrm>
          <a:prstGeom prst="rect">
            <a:avLst/>
          </a:prstGeom>
        </p:spPr>
        <p:txBody>
          <a:bodyPr wrap="square" lIns="0" tIns="0" rIns="0" bIns="0" rtlCol="0" anchor="ctr">
            <a:noAutofit/>
          </a:bodyPr>
          <a:lstStyle/>
          <a:p>
            <a:r>
              <a:rPr lang="en-US" sz="1200">
                <a:solidFill>
                  <a:srgbClr val="F2EDE3"/>
                </a:solidFill>
                <a:latin typeface="Calibri"/>
              </a:rPr>
              <a:t>Hisashi Sekioka</a:t>
            </a:r>
          </a:p>
        </p:txBody>
      </p:sp>
      <p:sp>
        <p:nvSpPr>
          <p:cNvPr id="15" name="A Country"/>
          <p:cNvSpPr txBox="1">
            <a:spLocks/>
          </p:cNvSpPr>
          <p:nvPr/>
        </p:nvSpPr>
        <p:spPr>
          <a:xfrm>
            <a:off x="2620000" y="1900000"/>
            <a:ext cx="3200000" cy="190000"/>
          </a:xfrm>
          <a:prstGeom prst="rect">
            <a:avLst/>
          </a:prstGeom>
        </p:spPr>
        <p:txBody>
          <a:bodyPr wrap="square" lIns="0" tIns="0" rIns="0" bIns="0" rtlCol="0" anchor="ctr">
            <a:noAutofit/>
          </a:bodyPr>
          <a:lstStyle/>
          <a:p>
            <a:r>
              <a:rPr lang="en-US" sz="900">
                <a:solidFill>
                  <a:srgbClr val="7AAD94"/>
                </a:solidFill>
                <a:latin typeface="Calibri"/>
              </a:rPr>
              <a:t>Japan</a:t>
            </a:r>
          </a:p>
        </p:txBody>
      </p:sp>
      <p:sp>
        <p:nvSpPr>
          <p:cNvPr id="16" name="A Mode Label"/>
          <p:cNvSpPr txBox="1">
            <a:spLocks/>
          </p:cNvSpPr>
          <p:nvPr/>
        </p:nvSpPr>
        <p:spPr>
          <a:xfrm>
            <a:off x="6300000" y="1650000"/>
            <a:ext cx="1400000" cy="180000"/>
          </a:xfrm>
          <a:prstGeom prst="rect">
            <a:avLst/>
          </a:prstGeom>
        </p:spPr>
        <p:txBody>
          <a:bodyPr wrap="square" lIns="0" tIns="0" rIns="0" bIns="0" rtlCol="0" anchor="ctr">
            <a:noAutofit/>
          </a:bodyPr>
          <a:lstStyle/>
          <a:p>
            <a:r>
              <a:rPr lang="en-US" sz="750" b="1" spc="80">
                <a:solidFill>
                  <a:srgbClr val="7AAD94"/>
                </a:solidFill>
                <a:latin typeface="Calibri"/>
              </a:rPr>
              <a:t>MODE</a:t>
            </a:r>
          </a:p>
        </p:txBody>
      </p:sp>
      <p:sp>
        <p:nvSpPr>
          <p:cNvPr id="17" name="A Chip FT8"/>
          <p:cNvSpPr/>
          <p:nvPr/>
        </p:nvSpPr>
        <p:spPr>
          <a:xfrm>
            <a:off x="6300000" y="1830000"/>
            <a:ext cx="640000" cy="250000"/>
          </a:xfrm>
          <a:prstGeom prst="roundRect">
            <a:avLst>
              <a:gd name="adj" fmla="val 30000"/>
            </a:avLst>
          </a:prstGeom>
          <a:noFill/>
          <a:ln w="9525">
            <a:solidFill>
              <a:srgbClr val="7AAD94">
                <a:alpha val="55000"/>
              </a:srgbClr>
            </a:solidFill>
          </a:ln>
        </p:spPr>
        <p:txBody>
          <a:bodyPr wrap="square" lIns="0" tIns="0" rIns="0" bIns="0" rtlCol="0" anchor="ctr"/>
          <a:lstStyle/>
          <a:p>
            <a:pPr algn="ctr"/>
            <a:r>
              <a:rPr lang="en-US" sz="850" b="1">
                <a:solidFill>
                  <a:srgbClr val="F2EDE3"/>
                </a:solidFill>
                <a:latin typeface="Calibri"/>
              </a:rPr>
              <a:t>FT-8</a:t>
            </a:r>
          </a:p>
        </p:txBody>
      </p:sp>
      <p:sp>
        <p:nvSpPr>
          <p:cNvPr id="18" name="A Chip SSB"/>
          <p:cNvSpPr/>
          <p:nvPr/>
        </p:nvSpPr>
        <p:spPr>
          <a:xfrm>
            <a:off x="7060000" y="1830000"/>
            <a:ext cx="640000" cy="250000"/>
          </a:xfrm>
          <a:prstGeom prst="roundRect">
            <a:avLst>
              <a:gd name="adj" fmla="val 30000"/>
            </a:avLst>
          </a:prstGeom>
          <a:noFill/>
          <a:ln w="9525">
            <a:solidFill>
              <a:srgbClr val="7AAD94">
                <a:alpha val="55000"/>
              </a:srgbClr>
            </a:solidFill>
          </a:ln>
        </p:spPr>
        <p:txBody>
          <a:bodyPr wrap="square" lIns="0" tIns="0" rIns="0" bIns="0" rtlCol="0" anchor="ctr"/>
          <a:lstStyle/>
          <a:p>
            <a:pPr algn="ctr"/>
            <a:r>
              <a:rPr lang="en-US" sz="850" b="1">
                <a:solidFill>
                  <a:srgbClr val="F2EDE3"/>
                </a:solidFill>
                <a:latin typeface="Calibri"/>
              </a:rPr>
              <a:t>SSB</a:t>
            </a:r>
          </a:p>
        </p:txBody>
      </p:sp>
      <p:sp>
        <p:nvSpPr>
          <p:cNvPr id="20" name="Group B Heading"/>
          <p:cNvSpPr txBox="1">
            <a:spLocks/>
          </p:cNvSpPr>
          <p:nvPr/>
        </p:nvSpPr>
        <p:spPr>
          <a:xfrm>
            <a:off x="372070" y="2320000"/>
            <a:ext cx="8399860" cy="220000"/>
          </a:xfrm>
          <a:prstGeom prst="rect">
            <a:avLst/>
          </a:prstGeom>
        </p:spPr>
        <p:txBody>
          <a:bodyPr wrap="square" lIns="0" tIns="0" rIns="0" bIns="0" rtlCol="0">
            <a:noAutofit/>
          </a:bodyPr>
          <a:lstStyle/>
          <a:p>
            <a:r>
              <a:rPr lang="en-US" sz="1000" b="1" spc="150">
                <a:solidFill>
                  <a:srgbClr val="F4A636"/>
                </a:solidFill>
                <a:latin typeface="Calibri"/>
                <a:ea typeface="Calibri"/>
              </a:rPr>
              <a:t>JP-0107 · TSUGARU QUASI-NATIONAL PARK · 5 CONTACTS</a:t>
            </a:r>
          </a:p>
        </p:txBody>
      </p:sp>
      <p:sp>
        <p:nvSpPr>
          <p:cNvPr id="21" name="Group B Divider"/>
          <p:cNvSpPr/>
          <p:nvPr/>
        </p:nvSpPr>
        <p:spPr>
          <a:xfrm>
            <a:off x="372070" y="2550000"/>
            <a:ext cx="8399860" cy="9525"/>
          </a:xfrm>
          <a:prstGeom prst="rect">
            <a:avLst/>
          </a:prstGeom>
          <a:solidFill>
            <a:srgbClr val="F4A636">
              <a:alpha val="30000"/>
            </a:srgbClr>
          </a:solidFill>
          <a:ln>
            <a:noFill/>
          </a:ln>
        </p:spPr>
        <p:txBody>
          <a:bodyPr/>
          <a:lstStyle/>
          <a:p>
            <a:endParaRPr lang="en-US"/>
          </a:p>
        </p:txBody>
      </p:sp>
      <p:sp>
        <p:nvSpPr>
          <p:cNvPr id="30" name="Card JA2KVB"/>
          <p:cNvSpPr/>
          <p:nvPr/>
        </p:nvSpPr>
        <p:spPr>
          <a:xfrm>
            <a:off x="372070" y="2620000"/>
            <a:ext cx="2666620" cy="980000"/>
          </a:xfrm>
          <a:prstGeom prst="roundRect">
            <a:avLst>
              <a:gd name="adj" fmla="val 8000"/>
            </a:avLst>
          </a:prstGeom>
          <a:solidFill>
            <a:srgbClr val="1E3A2E"/>
          </a:solidFill>
          <a:ln w="9525">
            <a:solidFill>
              <a:srgbClr val="7AAD94">
                <a:alpha val="20000"/>
              </a:srgbClr>
            </a:solidFill>
          </a:ln>
        </p:spPr>
        <p:txBody>
          <a:bodyPr/>
          <a:lstStyle/>
          <a:p>
            <a:endParaRPr lang="en-US"/>
          </a:p>
        </p:txBody>
      </p:sp>
      <p:sp>
        <p:nvSpPr>
          <p:cNvPr id="31" name="JA2KVB Callsign"/>
          <p:cNvSpPr txBox="1">
            <a:spLocks/>
          </p:cNvSpPr>
          <p:nvPr/>
        </p:nvSpPr>
        <p:spPr>
          <a:xfrm>
            <a:off x="542070" y="2730000"/>
            <a:ext cx="2300000" cy="290000"/>
          </a:xfrm>
          <a:prstGeom prst="rect">
            <a:avLst/>
          </a:prstGeom>
        </p:spPr>
        <p:txBody>
          <a:bodyPr wrap="square" lIns="0" tIns="0" rIns="0" bIns="0" rtlCol="0" anchor="ctr">
            <a:noAutofit/>
          </a:bodyPr>
          <a:lstStyle/>
          <a:p>
            <a:r>
              <a:rPr lang="en-US" sz="1400" b="1">
                <a:solidFill>
                  <a:srgbClr val="F4A636"/>
                </a:solidFill>
                <a:latin typeface="Calibri"/>
              </a:rPr>
              <a:t>JA2KVB</a:t>
            </a:r>
          </a:p>
        </p:txBody>
      </p:sp>
      <p:sp>
        <p:nvSpPr>
          <p:cNvPr id="32" name="JA2KVB Name"/>
          <p:cNvSpPr txBox="1">
            <a:spLocks/>
          </p:cNvSpPr>
          <p:nvPr/>
        </p:nvSpPr>
        <p:spPr>
          <a:xfrm>
            <a:off x="542070" y="3020000"/>
            <a:ext cx="2350000" cy="210000"/>
          </a:xfrm>
          <a:prstGeom prst="rect">
            <a:avLst/>
          </a:prstGeom>
        </p:spPr>
        <p:txBody>
          <a:bodyPr wrap="square" lIns="0" tIns="0" rIns="0" bIns="0" rtlCol="0" anchor="ctr">
            <a:noAutofit/>
          </a:bodyPr>
          <a:lstStyle/>
          <a:p>
            <a:r>
              <a:rPr lang="en-US" sz="1000">
                <a:solidFill>
                  <a:srgbClr val="F2EDE3"/>
                </a:solidFill>
                <a:latin typeface="Calibri"/>
              </a:rPr>
              <a:t>Yoshihiro Nakamura</a:t>
            </a:r>
          </a:p>
        </p:txBody>
      </p:sp>
      <p:sp>
        <p:nvSpPr>
          <p:cNvPr id="33" name="JA2KVB Country"/>
          <p:cNvSpPr txBox="1">
            <a:spLocks/>
          </p:cNvSpPr>
          <p:nvPr/>
        </p:nvSpPr>
        <p:spPr>
          <a:xfrm>
            <a:off x="542070" y="3210000"/>
            <a:ext cx="2350000" cy="170000"/>
          </a:xfrm>
          <a:prstGeom prst="rect">
            <a:avLst/>
          </a:prstGeom>
        </p:spPr>
        <p:txBody>
          <a:bodyPr wrap="square" lIns="0" tIns="0" rIns="0" bIns="0" rtlCol="0" anchor="ctr">
            <a:noAutofit/>
          </a:bodyPr>
          <a:lstStyle/>
          <a:p>
            <a:r>
              <a:rPr lang="en-US" sz="820">
                <a:solidFill>
                  <a:srgbClr val="7AAD94"/>
                </a:solidFill>
                <a:latin typeface="Calibri"/>
              </a:rPr>
              <a:t>Japan</a:t>
            </a:r>
          </a:p>
        </p:txBody>
      </p:sp>
      <p:sp>
        <p:nvSpPr>
          <p:cNvPr id="34" name="JA2KVB FT8"/>
          <p:cNvSpPr/>
          <p:nvPr/>
        </p:nvSpPr>
        <p:spPr>
          <a:xfrm>
            <a:off x="542070" y="3380000"/>
            <a:ext cx="600000" cy="210000"/>
          </a:xfrm>
          <a:prstGeom prst="roundRect">
            <a:avLst>
              <a:gd name="adj" fmla="val 30000"/>
            </a:avLst>
          </a:prstGeom>
          <a:noFill/>
          <a:ln w="9525">
            <a:solidFill>
              <a:srgbClr val="7AAD94">
                <a:alpha val="55000"/>
              </a:srgbClr>
            </a:solidFill>
          </a:ln>
        </p:spPr>
        <p:txBody>
          <a:bodyPr wrap="square" lIns="0" tIns="0" rIns="0" bIns="0" rtlCol="0" anchor="ctr"/>
          <a:lstStyle/>
          <a:p>
            <a:pPr algn="ctr"/>
            <a:r>
              <a:rPr lang="en-US" sz="800" b="1">
                <a:solidFill>
                  <a:srgbClr val="F2EDE3"/>
                </a:solidFill>
                <a:latin typeface="Calibri"/>
              </a:rPr>
              <a:t>FT-8</a:t>
            </a:r>
          </a:p>
        </p:txBody>
      </p:sp>
      <p:sp>
        <p:nvSpPr>
          <p:cNvPr id="40" name="Card UA0LQE"/>
          <p:cNvSpPr/>
          <p:nvPr/>
        </p:nvSpPr>
        <p:spPr>
          <a:xfrm>
            <a:off x="3238690" y="2620000"/>
            <a:ext cx="2666620" cy="980000"/>
          </a:xfrm>
          <a:prstGeom prst="roundRect">
            <a:avLst>
              <a:gd name="adj" fmla="val 8000"/>
            </a:avLst>
          </a:prstGeom>
          <a:solidFill>
            <a:srgbClr val="1E3A2E"/>
          </a:solidFill>
          <a:ln w="9525">
            <a:solidFill>
              <a:srgbClr val="7AAD94">
                <a:alpha val="20000"/>
              </a:srgbClr>
            </a:solidFill>
          </a:ln>
        </p:spPr>
        <p:txBody>
          <a:bodyPr/>
          <a:lstStyle/>
          <a:p>
            <a:endParaRPr lang="en-US"/>
          </a:p>
        </p:txBody>
      </p:sp>
      <p:sp>
        <p:nvSpPr>
          <p:cNvPr id="41" name="UA0LQE Callsign"/>
          <p:cNvSpPr txBox="1">
            <a:spLocks/>
          </p:cNvSpPr>
          <p:nvPr/>
        </p:nvSpPr>
        <p:spPr>
          <a:xfrm>
            <a:off x="3408690" y="2730000"/>
            <a:ext cx="2300000" cy="290000"/>
          </a:xfrm>
          <a:prstGeom prst="rect">
            <a:avLst/>
          </a:prstGeom>
        </p:spPr>
        <p:txBody>
          <a:bodyPr wrap="square" lIns="0" tIns="0" rIns="0" bIns="0" rtlCol="0" anchor="ctr">
            <a:noAutofit/>
          </a:bodyPr>
          <a:lstStyle/>
          <a:p>
            <a:r>
              <a:rPr lang="en-US" sz="1400" b="1">
                <a:solidFill>
                  <a:srgbClr val="F4A636"/>
                </a:solidFill>
                <a:latin typeface="Calibri"/>
              </a:rPr>
              <a:t>UA0LQE</a:t>
            </a:r>
          </a:p>
        </p:txBody>
      </p:sp>
      <p:sp>
        <p:nvSpPr>
          <p:cNvPr id="42" name="UA0LQE Name"/>
          <p:cNvSpPr txBox="1">
            <a:spLocks/>
          </p:cNvSpPr>
          <p:nvPr/>
        </p:nvSpPr>
        <p:spPr>
          <a:xfrm>
            <a:off x="3408690" y="3020000"/>
            <a:ext cx="2350000" cy="210000"/>
          </a:xfrm>
          <a:prstGeom prst="rect">
            <a:avLst/>
          </a:prstGeom>
        </p:spPr>
        <p:txBody>
          <a:bodyPr wrap="square" lIns="0" tIns="0" rIns="0" bIns="0" rtlCol="0" anchor="ctr">
            <a:noAutofit/>
          </a:bodyPr>
          <a:lstStyle/>
          <a:p>
            <a:r>
              <a:rPr lang="en-US" sz="1000">
                <a:solidFill>
                  <a:srgbClr val="F2EDE3"/>
                </a:solidFill>
                <a:latin typeface="Calibri"/>
              </a:rPr>
              <a:t>Malinkin VASILY</a:t>
            </a:r>
          </a:p>
        </p:txBody>
      </p:sp>
      <p:sp>
        <p:nvSpPr>
          <p:cNvPr id="43" name="UA0LQE Country"/>
          <p:cNvSpPr txBox="1">
            <a:spLocks/>
          </p:cNvSpPr>
          <p:nvPr/>
        </p:nvSpPr>
        <p:spPr>
          <a:xfrm>
            <a:off x="3408690" y="3210000"/>
            <a:ext cx="2350000" cy="170000"/>
          </a:xfrm>
          <a:prstGeom prst="rect">
            <a:avLst/>
          </a:prstGeom>
        </p:spPr>
        <p:txBody>
          <a:bodyPr wrap="square" lIns="0" tIns="0" rIns="0" bIns="0" rtlCol="0" anchor="ctr">
            <a:noAutofit/>
          </a:bodyPr>
          <a:lstStyle/>
          <a:p>
            <a:r>
              <a:rPr lang="en-US" sz="820">
                <a:solidFill>
                  <a:srgbClr val="7AAD94"/>
                </a:solidFill>
                <a:latin typeface="Calibri"/>
              </a:rPr>
              <a:t>Asiatic Russia</a:t>
            </a:r>
          </a:p>
        </p:txBody>
      </p:sp>
      <p:sp>
        <p:nvSpPr>
          <p:cNvPr id="44" name="UA0LQE FT8"/>
          <p:cNvSpPr/>
          <p:nvPr/>
        </p:nvSpPr>
        <p:spPr>
          <a:xfrm>
            <a:off x="3408690" y="3380000"/>
            <a:ext cx="600000" cy="210000"/>
          </a:xfrm>
          <a:prstGeom prst="roundRect">
            <a:avLst>
              <a:gd name="adj" fmla="val 30000"/>
            </a:avLst>
          </a:prstGeom>
          <a:noFill/>
          <a:ln w="9525">
            <a:solidFill>
              <a:srgbClr val="7AAD94">
                <a:alpha val="55000"/>
              </a:srgbClr>
            </a:solidFill>
          </a:ln>
        </p:spPr>
        <p:txBody>
          <a:bodyPr wrap="square" lIns="0" tIns="0" rIns="0" bIns="0" rtlCol="0" anchor="ctr"/>
          <a:lstStyle/>
          <a:p>
            <a:pPr algn="ctr"/>
            <a:r>
              <a:rPr lang="en-US" sz="800" b="1">
                <a:solidFill>
                  <a:srgbClr val="F2EDE3"/>
                </a:solidFill>
                <a:latin typeface="Calibri"/>
              </a:rPr>
              <a:t>FT-8</a:t>
            </a:r>
          </a:p>
        </p:txBody>
      </p:sp>
      <p:sp>
        <p:nvSpPr>
          <p:cNvPr id="50" name="Card JK1UWJ"/>
          <p:cNvSpPr/>
          <p:nvPr/>
        </p:nvSpPr>
        <p:spPr>
          <a:xfrm>
            <a:off x="6105310" y="2620000"/>
            <a:ext cx="2666620" cy="980000"/>
          </a:xfrm>
          <a:prstGeom prst="roundRect">
            <a:avLst>
              <a:gd name="adj" fmla="val 8000"/>
            </a:avLst>
          </a:prstGeom>
          <a:solidFill>
            <a:srgbClr val="1E3A2E"/>
          </a:solidFill>
          <a:ln w="9525">
            <a:solidFill>
              <a:srgbClr val="7AAD94">
                <a:alpha val="20000"/>
              </a:srgbClr>
            </a:solidFill>
          </a:ln>
        </p:spPr>
        <p:txBody>
          <a:bodyPr/>
          <a:lstStyle/>
          <a:p>
            <a:endParaRPr lang="en-US"/>
          </a:p>
        </p:txBody>
      </p:sp>
      <p:sp>
        <p:nvSpPr>
          <p:cNvPr id="51" name="JK1UWJ Callsign"/>
          <p:cNvSpPr txBox="1">
            <a:spLocks/>
          </p:cNvSpPr>
          <p:nvPr/>
        </p:nvSpPr>
        <p:spPr>
          <a:xfrm>
            <a:off x="6275310" y="2730000"/>
            <a:ext cx="2300000" cy="290000"/>
          </a:xfrm>
          <a:prstGeom prst="rect">
            <a:avLst/>
          </a:prstGeom>
        </p:spPr>
        <p:txBody>
          <a:bodyPr wrap="square" lIns="0" tIns="0" rIns="0" bIns="0" rtlCol="0" anchor="ctr">
            <a:noAutofit/>
          </a:bodyPr>
          <a:lstStyle/>
          <a:p>
            <a:r>
              <a:rPr lang="en-US" sz="1400" b="1">
                <a:solidFill>
                  <a:srgbClr val="F4A636"/>
                </a:solidFill>
                <a:latin typeface="Calibri"/>
              </a:rPr>
              <a:t>JK1UWJ</a:t>
            </a:r>
          </a:p>
        </p:txBody>
      </p:sp>
      <p:sp>
        <p:nvSpPr>
          <p:cNvPr id="52" name="JK1UWJ Name"/>
          <p:cNvSpPr txBox="1"/>
          <p:nvPr/>
        </p:nvSpPr>
        <p:spPr>
          <a:xfrm>
            <a:off x="6275310" y="3020000"/>
            <a:ext cx="2350000" cy="210000"/>
          </a:xfrm>
          <a:prstGeom prst="rect">
            <a:avLst/>
          </a:prstGeom>
        </p:spPr>
        <p:txBody>
          <a:bodyPr wrap="square" lIns="0" tIns="0" rIns="0" bIns="0" rtlCol="0" anchor="ctr">
            <a:noAutofit/>
          </a:bodyPr>
          <a:lstStyle/>
          <a:p>
            <a:r>
              <a:rPr lang="en-US" sz="1000">
                <a:solidFill>
                  <a:srgbClr val="F2EDE3"/>
                </a:solidFill>
                <a:latin typeface="Calibri"/>
              </a:rPr>
              <a:t>Tadashi Sato</a:t>
            </a:r>
          </a:p>
        </p:txBody>
      </p:sp>
      <p:sp>
        <p:nvSpPr>
          <p:cNvPr id="53" name="JK1UWJ Country"/>
          <p:cNvSpPr txBox="1">
            <a:spLocks/>
          </p:cNvSpPr>
          <p:nvPr/>
        </p:nvSpPr>
        <p:spPr>
          <a:xfrm>
            <a:off x="6275310" y="3210000"/>
            <a:ext cx="2350000" cy="170000"/>
          </a:xfrm>
          <a:prstGeom prst="rect">
            <a:avLst/>
          </a:prstGeom>
        </p:spPr>
        <p:txBody>
          <a:bodyPr wrap="square" lIns="0" tIns="0" rIns="0" bIns="0" rtlCol="0" anchor="ctr">
            <a:noAutofit/>
          </a:bodyPr>
          <a:lstStyle/>
          <a:p>
            <a:r>
              <a:rPr lang="en-US" sz="820">
                <a:solidFill>
                  <a:srgbClr val="7AAD94"/>
                </a:solidFill>
                <a:latin typeface="Calibri"/>
              </a:rPr>
              <a:t>Japan</a:t>
            </a:r>
          </a:p>
        </p:txBody>
      </p:sp>
      <p:sp>
        <p:nvSpPr>
          <p:cNvPr id="55" name="JK1UWJ SSB"/>
          <p:cNvSpPr/>
          <p:nvPr/>
        </p:nvSpPr>
        <p:spPr>
          <a:xfrm>
            <a:off x="7005310" y="3380000"/>
            <a:ext cx="600000" cy="210000"/>
          </a:xfrm>
          <a:prstGeom prst="roundRect">
            <a:avLst>
              <a:gd name="adj" fmla="val 30000"/>
            </a:avLst>
          </a:prstGeom>
          <a:noFill/>
          <a:ln w="9525">
            <a:solidFill>
              <a:srgbClr val="7AAD94">
                <a:alpha val="55000"/>
              </a:srgbClr>
            </a:solidFill>
          </a:ln>
        </p:spPr>
        <p:txBody>
          <a:bodyPr wrap="square" lIns="0" tIns="0" rIns="0" bIns="0" rtlCol="0" anchor="ctr"/>
          <a:lstStyle/>
          <a:p>
            <a:pPr algn="ctr"/>
            <a:r>
              <a:rPr lang="en-US" sz="800" b="1">
                <a:solidFill>
                  <a:srgbClr val="F2EDE3"/>
                </a:solidFill>
                <a:latin typeface="Calibri"/>
              </a:rPr>
              <a:t>SSB</a:t>
            </a:r>
          </a:p>
        </p:txBody>
      </p:sp>
      <p:sp>
        <p:nvSpPr>
          <p:cNvPr id="60" name="Card JA9OJM"/>
          <p:cNvSpPr/>
          <p:nvPr/>
        </p:nvSpPr>
        <p:spPr>
          <a:xfrm>
            <a:off x="372070" y="3680000"/>
            <a:ext cx="2666620" cy="980000"/>
          </a:xfrm>
          <a:prstGeom prst="roundRect">
            <a:avLst>
              <a:gd name="adj" fmla="val 8000"/>
            </a:avLst>
          </a:prstGeom>
          <a:solidFill>
            <a:srgbClr val="1E3A2E"/>
          </a:solidFill>
          <a:ln w="9525">
            <a:solidFill>
              <a:srgbClr val="7AAD94">
                <a:alpha val="20000"/>
              </a:srgbClr>
            </a:solidFill>
          </a:ln>
        </p:spPr>
        <p:txBody>
          <a:bodyPr/>
          <a:lstStyle/>
          <a:p>
            <a:endParaRPr lang="en-US"/>
          </a:p>
        </p:txBody>
      </p:sp>
      <p:sp>
        <p:nvSpPr>
          <p:cNvPr id="61" name="JA9OJM Callsign"/>
          <p:cNvSpPr txBox="1"/>
          <p:nvPr/>
        </p:nvSpPr>
        <p:spPr>
          <a:xfrm>
            <a:off x="542070" y="3790000"/>
            <a:ext cx="2300000" cy="290000"/>
          </a:xfrm>
          <a:prstGeom prst="rect">
            <a:avLst/>
          </a:prstGeom>
        </p:spPr>
        <p:txBody>
          <a:bodyPr wrap="square" lIns="0" tIns="0" rIns="0" bIns="0" rtlCol="0" anchor="ctr">
            <a:noAutofit/>
          </a:bodyPr>
          <a:lstStyle/>
          <a:p>
            <a:r>
              <a:rPr lang="en-US" sz="1400" b="1">
                <a:solidFill>
                  <a:srgbClr val="F4A636"/>
                </a:solidFill>
                <a:latin typeface="Calibri"/>
              </a:rPr>
              <a:t>JA9OJM</a:t>
            </a:r>
          </a:p>
        </p:txBody>
      </p:sp>
      <p:sp>
        <p:nvSpPr>
          <p:cNvPr id="62" name="JA9OJM Name"/>
          <p:cNvSpPr txBox="1"/>
          <p:nvPr/>
        </p:nvSpPr>
        <p:spPr>
          <a:xfrm>
            <a:off x="542070" y="4080000"/>
            <a:ext cx="2350000" cy="210000"/>
          </a:xfrm>
          <a:prstGeom prst="rect">
            <a:avLst/>
          </a:prstGeom>
        </p:spPr>
        <p:txBody>
          <a:bodyPr wrap="square" lIns="0" tIns="0" rIns="0" bIns="0" rtlCol="0" anchor="ctr">
            <a:noAutofit/>
          </a:bodyPr>
          <a:lstStyle/>
          <a:p>
            <a:r>
              <a:rPr lang="en-US" sz="1000">
                <a:solidFill>
                  <a:srgbClr val="F2EDE3"/>
                </a:solidFill>
                <a:latin typeface="Calibri"/>
              </a:rPr>
              <a:t>Soji Yamagishi</a:t>
            </a:r>
          </a:p>
        </p:txBody>
      </p:sp>
      <p:sp>
        <p:nvSpPr>
          <p:cNvPr id="63" name="JA9OJM Country"/>
          <p:cNvSpPr txBox="1"/>
          <p:nvPr/>
        </p:nvSpPr>
        <p:spPr>
          <a:xfrm>
            <a:off x="542070" y="4270000"/>
            <a:ext cx="2350000" cy="170000"/>
          </a:xfrm>
          <a:prstGeom prst="rect">
            <a:avLst/>
          </a:prstGeom>
        </p:spPr>
        <p:txBody>
          <a:bodyPr wrap="square" lIns="0" tIns="0" rIns="0" bIns="0" rtlCol="0" anchor="ctr">
            <a:noAutofit/>
          </a:bodyPr>
          <a:lstStyle/>
          <a:p>
            <a:r>
              <a:rPr lang="en-US" sz="820">
                <a:solidFill>
                  <a:srgbClr val="7AAD94"/>
                </a:solidFill>
                <a:latin typeface="Calibri"/>
              </a:rPr>
              <a:t>Japan</a:t>
            </a:r>
          </a:p>
        </p:txBody>
      </p:sp>
      <p:sp>
        <p:nvSpPr>
          <p:cNvPr id="65" name="JA9OJM SSB"/>
          <p:cNvSpPr/>
          <p:nvPr/>
        </p:nvSpPr>
        <p:spPr>
          <a:xfrm>
            <a:off x="1272070" y="4440000"/>
            <a:ext cx="600000" cy="210000"/>
          </a:xfrm>
          <a:prstGeom prst="roundRect">
            <a:avLst>
              <a:gd name="adj" fmla="val 30000"/>
            </a:avLst>
          </a:prstGeom>
          <a:noFill/>
          <a:ln w="9525">
            <a:solidFill>
              <a:srgbClr val="7AAD94">
                <a:alpha val="55000"/>
              </a:srgbClr>
            </a:solidFill>
          </a:ln>
        </p:spPr>
        <p:txBody>
          <a:bodyPr wrap="square" lIns="0" tIns="0" rIns="0" bIns="0" rtlCol="0" anchor="ctr"/>
          <a:lstStyle/>
          <a:p>
            <a:pPr algn="ctr"/>
            <a:r>
              <a:rPr lang="en-US" sz="800" b="1">
                <a:solidFill>
                  <a:srgbClr val="F2EDE3"/>
                </a:solidFill>
                <a:latin typeface="Calibri"/>
              </a:rPr>
              <a:t>SSB</a:t>
            </a:r>
          </a:p>
        </p:txBody>
      </p:sp>
      <p:sp>
        <p:nvSpPr>
          <p:cNvPr id="70" name="Card JJ1HHJ"/>
          <p:cNvSpPr/>
          <p:nvPr/>
        </p:nvSpPr>
        <p:spPr>
          <a:xfrm>
            <a:off x="3238690" y="3680000"/>
            <a:ext cx="2666620" cy="980000"/>
          </a:xfrm>
          <a:prstGeom prst="roundRect">
            <a:avLst>
              <a:gd name="adj" fmla="val 8000"/>
            </a:avLst>
          </a:prstGeom>
          <a:solidFill>
            <a:srgbClr val="1E3A2E"/>
          </a:solidFill>
          <a:ln w="9525">
            <a:solidFill>
              <a:srgbClr val="7AAD94">
                <a:alpha val="20000"/>
              </a:srgbClr>
            </a:solidFill>
          </a:ln>
        </p:spPr>
        <p:txBody>
          <a:bodyPr/>
          <a:lstStyle/>
          <a:p>
            <a:endParaRPr lang="en-US"/>
          </a:p>
        </p:txBody>
      </p:sp>
      <p:sp>
        <p:nvSpPr>
          <p:cNvPr id="71" name="JJ1HHJ Callsign"/>
          <p:cNvSpPr txBox="1"/>
          <p:nvPr/>
        </p:nvSpPr>
        <p:spPr>
          <a:xfrm>
            <a:off x="3408690" y="3790000"/>
            <a:ext cx="2300000" cy="290000"/>
          </a:xfrm>
          <a:prstGeom prst="rect">
            <a:avLst/>
          </a:prstGeom>
        </p:spPr>
        <p:txBody>
          <a:bodyPr wrap="square" lIns="0" tIns="0" rIns="0" bIns="0" rtlCol="0" anchor="ctr">
            <a:noAutofit/>
          </a:bodyPr>
          <a:lstStyle/>
          <a:p>
            <a:r>
              <a:rPr lang="en-US" sz="1400" b="1">
                <a:solidFill>
                  <a:srgbClr val="F4A636"/>
                </a:solidFill>
                <a:latin typeface="Calibri"/>
              </a:rPr>
              <a:t>JJ1HHJ</a:t>
            </a:r>
          </a:p>
        </p:txBody>
      </p:sp>
      <p:sp>
        <p:nvSpPr>
          <p:cNvPr id="72" name="JJ1HHJ Name"/>
          <p:cNvSpPr txBox="1"/>
          <p:nvPr/>
        </p:nvSpPr>
        <p:spPr>
          <a:xfrm>
            <a:off x="3408690" y="4080000"/>
            <a:ext cx="2350000" cy="210000"/>
          </a:xfrm>
          <a:prstGeom prst="rect">
            <a:avLst/>
          </a:prstGeom>
        </p:spPr>
        <p:txBody>
          <a:bodyPr wrap="square" lIns="0" tIns="0" rIns="0" bIns="0" rtlCol="0" anchor="ctr">
            <a:noAutofit/>
          </a:bodyPr>
          <a:lstStyle/>
          <a:p>
            <a:r>
              <a:rPr lang="en-US" sz="1000">
                <a:solidFill>
                  <a:srgbClr val="F2EDE3"/>
                </a:solidFill>
                <a:latin typeface="Calibri"/>
              </a:rPr>
              <a:t>MATSUURA, Kyo</a:t>
            </a:r>
          </a:p>
        </p:txBody>
      </p:sp>
      <p:sp>
        <p:nvSpPr>
          <p:cNvPr id="73" name="JJ1HHJ Country"/>
          <p:cNvSpPr txBox="1"/>
          <p:nvPr/>
        </p:nvSpPr>
        <p:spPr>
          <a:xfrm>
            <a:off x="3408690" y="4270000"/>
            <a:ext cx="2350000" cy="170000"/>
          </a:xfrm>
          <a:prstGeom prst="rect">
            <a:avLst/>
          </a:prstGeom>
        </p:spPr>
        <p:txBody>
          <a:bodyPr wrap="square" lIns="0" tIns="0" rIns="0" bIns="0" rtlCol="0" anchor="ctr">
            <a:noAutofit/>
          </a:bodyPr>
          <a:lstStyle/>
          <a:p>
            <a:r>
              <a:rPr lang="en-US" sz="820">
                <a:solidFill>
                  <a:srgbClr val="7AAD94"/>
                </a:solidFill>
                <a:latin typeface="Calibri"/>
              </a:rPr>
              <a:t>Japan</a:t>
            </a:r>
          </a:p>
        </p:txBody>
      </p:sp>
      <p:sp>
        <p:nvSpPr>
          <p:cNvPr id="75" name="JJ1HHJ SSB"/>
          <p:cNvSpPr/>
          <p:nvPr/>
        </p:nvSpPr>
        <p:spPr>
          <a:xfrm>
            <a:off x="4138690" y="4440000"/>
            <a:ext cx="600000" cy="210000"/>
          </a:xfrm>
          <a:prstGeom prst="roundRect">
            <a:avLst>
              <a:gd name="adj" fmla="val 30000"/>
            </a:avLst>
          </a:prstGeom>
          <a:noFill/>
          <a:ln w="9525">
            <a:solidFill>
              <a:srgbClr val="7AAD94">
                <a:alpha val="55000"/>
              </a:srgbClr>
            </a:solidFill>
          </a:ln>
        </p:spPr>
        <p:txBody>
          <a:bodyPr wrap="square" lIns="0" tIns="0" rIns="0" bIns="0" rtlCol="0" anchor="ctr"/>
          <a:lstStyle/>
          <a:p>
            <a:pPr algn="ctr"/>
            <a:r>
              <a:rPr lang="en-US" sz="800" b="1">
                <a:solidFill>
                  <a:srgbClr val="F2EDE3"/>
                </a:solidFill>
                <a:latin typeface="Calibri"/>
              </a:rPr>
              <a:t>SSB</a:t>
            </a:r>
          </a:p>
        </p:txBody>
      </p:sp>
      <p:sp>
        <p:nvSpPr>
          <p:cNvPr id="200" name="A Flag Base"/>
          <p:cNvSpPr/>
          <p:nvPr/>
        </p:nvSpPr>
        <p:spPr>
          <a:xfrm>
            <a:off x="1520000" y="1735000"/>
            <a:ext cx="320000" cy="213000"/>
          </a:xfrm>
          <a:prstGeom prst="rect">
            <a:avLst/>
          </a:prstGeom>
          <a:solidFill>
            <a:srgbClr val="FFFFFF"/>
          </a:solidFill>
          <a:ln w="6350">
            <a:solidFill>
              <a:srgbClr val="7AAD94">
                <a:alpha val="40000"/>
              </a:srgbClr>
            </a:solidFill>
          </a:ln>
        </p:spPr>
        <p:txBody>
          <a:bodyPr/>
          <a:lstStyle/>
          <a:p>
            <a:endParaRPr lang="en-US"/>
          </a:p>
        </p:txBody>
      </p:sp>
      <p:sp>
        <p:nvSpPr>
          <p:cNvPr id="201" name="A Flag Disc"/>
          <p:cNvSpPr/>
          <p:nvPr/>
        </p:nvSpPr>
        <p:spPr>
          <a:xfrm>
            <a:off x="1614000" y="1775500"/>
            <a:ext cx="132000" cy="132000"/>
          </a:xfrm>
          <a:prstGeom prst="ellipse">
            <a:avLst/>
          </a:prstGeom>
          <a:solidFill>
            <a:srgbClr val="BC002D"/>
          </a:solidFill>
          <a:ln>
            <a:noFill/>
          </a:ln>
        </p:spPr>
        <p:txBody>
          <a:bodyPr/>
          <a:lstStyle/>
          <a:p>
            <a:endParaRPr lang="en-US"/>
          </a:p>
        </p:txBody>
      </p:sp>
      <p:sp>
        <p:nvSpPr>
          <p:cNvPr id="210" name="JA2KVB Flag Base"/>
          <p:cNvSpPr/>
          <p:nvPr/>
        </p:nvSpPr>
        <p:spPr>
          <a:xfrm>
            <a:off x="2608690" y="2788000"/>
            <a:ext cx="260000" cy="173000"/>
          </a:xfrm>
          <a:prstGeom prst="rect">
            <a:avLst/>
          </a:prstGeom>
          <a:solidFill>
            <a:srgbClr val="FFFFFF"/>
          </a:solidFill>
          <a:ln w="6350">
            <a:solidFill>
              <a:srgbClr val="7AAD94">
                <a:alpha val="40000"/>
              </a:srgbClr>
            </a:solidFill>
          </a:ln>
        </p:spPr>
        <p:txBody>
          <a:bodyPr/>
          <a:lstStyle/>
          <a:p>
            <a:endParaRPr lang="en-US"/>
          </a:p>
        </p:txBody>
      </p:sp>
      <p:sp>
        <p:nvSpPr>
          <p:cNvPr id="211" name="JA2KVB Flag Disc"/>
          <p:cNvSpPr/>
          <p:nvPr/>
        </p:nvSpPr>
        <p:spPr>
          <a:xfrm>
            <a:off x="2685190" y="2821000"/>
            <a:ext cx="107000" cy="107000"/>
          </a:xfrm>
          <a:prstGeom prst="ellipse">
            <a:avLst/>
          </a:prstGeom>
          <a:solidFill>
            <a:srgbClr val="BC002D"/>
          </a:solidFill>
          <a:ln>
            <a:noFill/>
          </a:ln>
        </p:spPr>
        <p:txBody>
          <a:bodyPr/>
          <a:lstStyle/>
          <a:p>
            <a:endParaRPr lang="en-US"/>
          </a:p>
        </p:txBody>
      </p:sp>
      <p:sp>
        <p:nvSpPr>
          <p:cNvPr id="220" name="UA0LQE Flag White"/>
          <p:cNvSpPr/>
          <p:nvPr/>
        </p:nvSpPr>
        <p:spPr>
          <a:xfrm>
            <a:off x="5475310" y="2788000"/>
            <a:ext cx="260000" cy="173000"/>
          </a:xfrm>
          <a:prstGeom prst="rect">
            <a:avLst/>
          </a:prstGeom>
          <a:solidFill>
            <a:srgbClr val="FFFFFF"/>
          </a:solidFill>
          <a:ln w="6350">
            <a:solidFill>
              <a:srgbClr val="7AAD94">
                <a:alpha val="40000"/>
              </a:srgbClr>
            </a:solidFill>
          </a:ln>
        </p:spPr>
        <p:txBody>
          <a:bodyPr/>
          <a:lstStyle/>
          <a:p>
            <a:endParaRPr lang="en-US"/>
          </a:p>
        </p:txBody>
      </p:sp>
      <p:sp>
        <p:nvSpPr>
          <p:cNvPr id="221" name="UA0LQE Flag Blue"/>
          <p:cNvSpPr/>
          <p:nvPr/>
        </p:nvSpPr>
        <p:spPr>
          <a:xfrm>
            <a:off x="5475310" y="2845667"/>
            <a:ext cx="260000" cy="57667"/>
          </a:xfrm>
          <a:prstGeom prst="rect">
            <a:avLst/>
          </a:prstGeom>
          <a:solidFill>
            <a:srgbClr val="0039A6"/>
          </a:solidFill>
          <a:ln>
            <a:noFill/>
          </a:ln>
        </p:spPr>
        <p:txBody>
          <a:bodyPr/>
          <a:lstStyle/>
          <a:p>
            <a:endParaRPr lang="en-US"/>
          </a:p>
        </p:txBody>
      </p:sp>
      <p:sp>
        <p:nvSpPr>
          <p:cNvPr id="222" name="UA0LQE Flag Red"/>
          <p:cNvSpPr/>
          <p:nvPr/>
        </p:nvSpPr>
        <p:spPr>
          <a:xfrm>
            <a:off x="5475310" y="2903334"/>
            <a:ext cx="260000" cy="57666"/>
          </a:xfrm>
          <a:prstGeom prst="rect">
            <a:avLst/>
          </a:prstGeom>
          <a:solidFill>
            <a:srgbClr val="D52B1E"/>
          </a:solidFill>
          <a:ln>
            <a:noFill/>
          </a:ln>
        </p:spPr>
        <p:txBody>
          <a:bodyPr/>
          <a:lstStyle/>
          <a:p>
            <a:endParaRPr lang="en-US"/>
          </a:p>
        </p:txBody>
      </p:sp>
      <p:sp>
        <p:nvSpPr>
          <p:cNvPr id="230" name="JK1UWJ Flag Base"/>
          <p:cNvSpPr/>
          <p:nvPr/>
        </p:nvSpPr>
        <p:spPr>
          <a:xfrm>
            <a:off x="8341930" y="2788000"/>
            <a:ext cx="260000" cy="173000"/>
          </a:xfrm>
          <a:prstGeom prst="rect">
            <a:avLst/>
          </a:prstGeom>
          <a:solidFill>
            <a:srgbClr val="FFFFFF"/>
          </a:solidFill>
          <a:ln w="6350">
            <a:solidFill>
              <a:srgbClr val="7AAD94">
                <a:alpha val="40000"/>
              </a:srgbClr>
            </a:solidFill>
          </a:ln>
        </p:spPr>
        <p:txBody>
          <a:bodyPr/>
          <a:lstStyle/>
          <a:p>
            <a:endParaRPr lang="en-US"/>
          </a:p>
        </p:txBody>
      </p:sp>
      <p:sp>
        <p:nvSpPr>
          <p:cNvPr id="231" name="JK1UWJ Flag Disc"/>
          <p:cNvSpPr/>
          <p:nvPr/>
        </p:nvSpPr>
        <p:spPr>
          <a:xfrm>
            <a:off x="8418430" y="2821000"/>
            <a:ext cx="107000" cy="107000"/>
          </a:xfrm>
          <a:prstGeom prst="ellipse">
            <a:avLst/>
          </a:prstGeom>
          <a:solidFill>
            <a:srgbClr val="BC002D"/>
          </a:solidFill>
          <a:ln>
            <a:noFill/>
          </a:ln>
        </p:spPr>
        <p:txBody>
          <a:bodyPr/>
          <a:lstStyle/>
          <a:p>
            <a:endParaRPr lang="en-US"/>
          </a:p>
        </p:txBody>
      </p:sp>
      <p:sp>
        <p:nvSpPr>
          <p:cNvPr id="240" name="JA9OJM Flag Base"/>
          <p:cNvSpPr/>
          <p:nvPr/>
        </p:nvSpPr>
        <p:spPr>
          <a:xfrm>
            <a:off x="2608690" y="3848000"/>
            <a:ext cx="260000" cy="173000"/>
          </a:xfrm>
          <a:prstGeom prst="rect">
            <a:avLst/>
          </a:prstGeom>
          <a:solidFill>
            <a:srgbClr val="FFFFFF"/>
          </a:solidFill>
          <a:ln w="6350">
            <a:solidFill>
              <a:srgbClr val="7AAD94">
                <a:alpha val="40000"/>
              </a:srgbClr>
            </a:solidFill>
          </a:ln>
        </p:spPr>
        <p:txBody>
          <a:bodyPr/>
          <a:lstStyle/>
          <a:p>
            <a:endParaRPr lang="en-US"/>
          </a:p>
        </p:txBody>
      </p:sp>
      <p:sp>
        <p:nvSpPr>
          <p:cNvPr id="241" name="JA9OJM Flag Disc"/>
          <p:cNvSpPr/>
          <p:nvPr/>
        </p:nvSpPr>
        <p:spPr>
          <a:xfrm>
            <a:off x="2685190" y="3881000"/>
            <a:ext cx="107000" cy="107000"/>
          </a:xfrm>
          <a:prstGeom prst="ellipse">
            <a:avLst/>
          </a:prstGeom>
          <a:solidFill>
            <a:srgbClr val="BC002D"/>
          </a:solidFill>
          <a:ln>
            <a:noFill/>
          </a:ln>
        </p:spPr>
        <p:txBody>
          <a:bodyPr/>
          <a:lstStyle/>
          <a:p>
            <a:endParaRPr lang="en-US"/>
          </a:p>
        </p:txBody>
      </p:sp>
      <p:sp>
        <p:nvSpPr>
          <p:cNvPr id="250" name="JJ1HHJ Flag Base"/>
          <p:cNvSpPr/>
          <p:nvPr/>
        </p:nvSpPr>
        <p:spPr>
          <a:xfrm>
            <a:off x="5475310" y="3848000"/>
            <a:ext cx="260000" cy="173000"/>
          </a:xfrm>
          <a:prstGeom prst="rect">
            <a:avLst/>
          </a:prstGeom>
          <a:solidFill>
            <a:srgbClr val="FFFFFF"/>
          </a:solidFill>
          <a:ln w="6350">
            <a:solidFill>
              <a:srgbClr val="7AAD94">
                <a:alpha val="40000"/>
              </a:srgbClr>
            </a:solidFill>
          </a:ln>
        </p:spPr>
        <p:txBody>
          <a:bodyPr/>
          <a:lstStyle/>
          <a:p>
            <a:endParaRPr lang="en-US"/>
          </a:p>
        </p:txBody>
      </p:sp>
      <p:sp>
        <p:nvSpPr>
          <p:cNvPr id="251" name="JJ1HHJ Flag Disc"/>
          <p:cNvSpPr/>
          <p:nvPr/>
        </p:nvSpPr>
        <p:spPr>
          <a:xfrm>
            <a:off x="5551810" y="3881000"/>
            <a:ext cx="107000" cy="107000"/>
          </a:xfrm>
          <a:prstGeom prst="ellipse">
            <a:avLst/>
          </a:prstGeom>
          <a:solidFill>
            <a:srgbClr val="BC002D"/>
          </a:solidFill>
          <a:ln>
            <a:noFill/>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2">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5121920"/>
            <a:ext cx="9144000" cy="21580"/>
          </a:xfrm>
          <a:prstGeom prst="rect">
            <a:avLst/>
          </a:prstGeom>
          <a:gradFill rotWithShape="1">
            <a:gsLst>
              <a:gs pos="0">
                <a:srgbClr val="000000">
                  <a:alpha val="0"/>
                </a:srgbClr>
              </a:gs>
              <a:gs pos="25000">
                <a:srgbClr val="F4A636">
                  <a:alpha val="40000"/>
                </a:srgbClr>
              </a:gs>
              <a:gs pos="50000">
                <a:srgbClr val="F4A636"/>
              </a:gs>
              <a:gs pos="75000">
                <a:srgbClr val="F4A636">
                  <a:alpha val="40000"/>
                </a:srgbClr>
              </a:gs>
              <a:gs pos="100000">
                <a:srgbClr val="000000">
                  <a:alpha val="0"/>
                </a:srgbClr>
              </a:gs>
            </a:gsLst>
            <a:lin ang="0" scaled="1"/>
          </a:gradFill>
          <a:ln/>
        </p:spPr>
        <p:txBody>
          <a:bodyPr wrap="none" rtlCol="0" anchor="t"/>
          <a:lstStyle/>
          <a:p>
            <a:pPr marL="0" indent="0">
              <a:buNone/>
            </a:pPr>
            <a:endParaRPr lang="en-US" dirty="0"/>
          </a:p>
        </p:txBody>
      </p:sp>
      <p:sp>
        <p:nvSpPr>
          <p:cNvPr id="3" name="Text 1"/>
          <p:cNvSpPr/>
          <p:nvPr/>
        </p:nvSpPr>
        <p:spPr>
          <a:xfrm>
            <a:off x="409575" y="906512"/>
            <a:ext cx="8324850" cy="543520"/>
          </a:xfrm>
          <a:prstGeom prst="roundRect">
            <a:avLst>
              <a:gd name="adj" fmla="val 13085"/>
            </a:avLst>
          </a:prstGeom>
          <a:gradFill rotWithShape="1">
            <a:gsLst>
              <a:gs pos="0">
                <a:srgbClr val="F4A636">
                  <a:alpha val="4000"/>
                </a:srgbClr>
              </a:gs>
              <a:gs pos="60000">
                <a:srgbClr val="000000">
                  <a:alpha val="0"/>
                </a:srgbClr>
              </a:gs>
            </a:gsLst>
            <a:lin ang="600000" scaled="1"/>
          </a:gradFill>
          <a:ln/>
        </p:spPr>
        <p:txBody>
          <a:bodyPr wrap="square" rtlCol="0" anchor="t"/>
          <a:lstStyle/>
          <a:p>
            <a:pPr marL="0" indent="0">
              <a:buNone/>
            </a:pPr>
            <a:endParaRPr lang="en-US" dirty="0"/>
          </a:p>
        </p:txBody>
      </p:sp>
      <p:sp>
        <p:nvSpPr>
          <p:cNvPr id="4" name="Text 2"/>
          <p:cNvSpPr/>
          <p:nvPr/>
        </p:nvSpPr>
        <p:spPr>
          <a:xfrm>
            <a:off x="409575" y="1761579"/>
            <a:ext cx="8324850" cy="543520"/>
          </a:xfrm>
          <a:prstGeom prst="roundRect">
            <a:avLst>
              <a:gd name="adj" fmla="val 13085"/>
            </a:avLst>
          </a:prstGeom>
          <a:gradFill rotWithShape="1">
            <a:gsLst>
              <a:gs pos="0">
                <a:srgbClr val="F4A636">
                  <a:alpha val="4000"/>
                </a:srgbClr>
              </a:gs>
              <a:gs pos="60000">
                <a:srgbClr val="000000">
                  <a:alpha val="0"/>
                </a:srgbClr>
              </a:gs>
            </a:gsLst>
            <a:lin ang="600000" scaled="1"/>
          </a:gradFill>
          <a:ln/>
        </p:spPr>
        <p:txBody>
          <a:bodyPr wrap="square" rtlCol="0" anchor="t"/>
          <a:lstStyle/>
          <a:p>
            <a:pPr marL="0" indent="0">
              <a:buNone/>
            </a:pPr>
            <a:endParaRPr lang="en-US" dirty="0"/>
          </a:p>
        </p:txBody>
      </p:sp>
      <p:sp>
        <p:nvSpPr>
          <p:cNvPr id="5" name="Text 3"/>
          <p:cNvSpPr/>
          <p:nvPr/>
        </p:nvSpPr>
        <p:spPr>
          <a:xfrm>
            <a:off x="409575" y="2616646"/>
            <a:ext cx="8324850" cy="543520"/>
          </a:xfrm>
          <a:prstGeom prst="roundRect">
            <a:avLst>
              <a:gd name="adj" fmla="val 13085"/>
            </a:avLst>
          </a:prstGeom>
          <a:gradFill rotWithShape="1">
            <a:gsLst>
              <a:gs pos="0">
                <a:srgbClr val="F4A636">
                  <a:alpha val="4000"/>
                </a:srgbClr>
              </a:gs>
              <a:gs pos="60000">
                <a:srgbClr val="000000">
                  <a:alpha val="0"/>
                </a:srgbClr>
              </a:gs>
            </a:gsLst>
            <a:lin ang="600000" scaled="1"/>
          </a:gradFill>
          <a:ln/>
        </p:spPr>
        <p:txBody>
          <a:bodyPr wrap="square" rtlCol="0" anchor="t"/>
          <a:lstStyle/>
          <a:p>
            <a:pPr marL="0" indent="0">
              <a:buNone/>
            </a:pPr>
            <a:endParaRPr lang="en-US" dirty="0"/>
          </a:p>
        </p:txBody>
      </p:sp>
      <p:sp>
        <p:nvSpPr>
          <p:cNvPr id="6" name="Text 4"/>
          <p:cNvSpPr/>
          <p:nvPr/>
        </p:nvSpPr>
        <p:spPr>
          <a:xfrm>
            <a:off x="409575" y="3471713"/>
            <a:ext cx="8324850" cy="543520"/>
          </a:xfrm>
          <a:prstGeom prst="roundRect">
            <a:avLst>
              <a:gd name="adj" fmla="val 13085"/>
            </a:avLst>
          </a:prstGeom>
          <a:gradFill rotWithShape="1">
            <a:gsLst>
              <a:gs pos="0">
                <a:srgbClr val="F4A636">
                  <a:alpha val="4000"/>
                </a:srgbClr>
              </a:gs>
              <a:gs pos="60000">
                <a:srgbClr val="000000">
                  <a:alpha val="0"/>
                </a:srgbClr>
              </a:gs>
            </a:gsLst>
            <a:lin ang="600000" scaled="1"/>
          </a:gradFill>
          <a:ln/>
        </p:spPr>
        <p:txBody>
          <a:bodyPr wrap="square" rtlCol="0" anchor="t"/>
          <a:lstStyle/>
          <a:p>
            <a:pPr marL="0" indent="0">
              <a:buNone/>
            </a:pPr>
            <a:endParaRPr lang="en-US" dirty="0"/>
          </a:p>
        </p:txBody>
      </p:sp>
      <p:sp>
        <p:nvSpPr>
          <p:cNvPr id="8" name="Text 6"/>
          <p:cNvSpPr/>
          <p:nvPr/>
        </p:nvSpPr>
        <p:spPr>
          <a:xfrm>
            <a:off x="2428875" y="0"/>
            <a:ext cx="4286250" cy="1258491"/>
          </a:xfrm>
          <a:prstGeom prst="rect">
            <a:avLst/>
          </a:prstGeom>
          <a:gradFill rotWithShape="1">
            <a:gsLst>
              <a:gs pos="0">
                <a:srgbClr val="F4A636">
                  <a:alpha val="10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9" name="Text 7"/>
          <p:cNvSpPr/>
          <p:nvPr/>
        </p:nvSpPr>
        <p:spPr>
          <a:xfrm>
            <a:off x="400050" y="309563"/>
            <a:ext cx="372070" cy="21580"/>
          </a:xfrm>
          <a:prstGeom prst="roundRect">
            <a:avLst>
              <a:gd name="adj" fmla="val 64736"/>
            </a:avLst>
          </a:prstGeom>
          <a:solidFill>
            <a:srgbClr val="F4A636"/>
          </a:solidFill>
          <a:ln/>
        </p:spPr>
        <p:txBody>
          <a:bodyPr wrap="none" rtlCol="0" anchor="t"/>
          <a:lstStyle/>
          <a:p>
            <a:pPr marL="0" indent="0">
              <a:buNone/>
            </a:pPr>
            <a:endParaRPr lang="en-US" dirty="0"/>
          </a:p>
        </p:txBody>
      </p:sp>
      <p:sp>
        <p:nvSpPr>
          <p:cNvPr id="10" name="Text 8"/>
          <p:cNvSpPr/>
          <p:nvPr/>
        </p:nvSpPr>
        <p:spPr>
          <a:xfrm>
            <a:off x="872430" y="257770"/>
            <a:ext cx="2035582" cy="139005"/>
          </a:xfrm>
          <a:prstGeom prst="rect">
            <a:avLst/>
          </a:prstGeom>
          <a:noFill/>
          <a:ln/>
        </p:spPr>
        <p:txBody>
          <a:bodyPr wrap="none" lIns="0" tIns="0" rIns="0" bIns="0" rtlCol="0" anchor="ctr"/>
          <a:lstStyle/>
          <a:p>
            <a:pPr marL="0" indent="0" algn="l">
              <a:lnSpc>
                <a:spcPts val="1095"/>
              </a:lnSpc>
              <a:buNone/>
            </a:pPr>
            <a:r>
              <a:rPr lang="en-US" sz="730" dirty="0">
                <a:solidFill>
                  <a:srgbClr val="7AAD94"/>
                </a:solidFill>
                <a:latin typeface="Calibri" pitchFamily="34" charset="0"/>
                <a:ea typeface="Calibri" pitchFamily="34" charset="-122"/>
                <a:cs typeface="Calibri" pitchFamily="34" charset="-120"/>
              </a:rPr>
              <a:t>FIELD REPORT — AOMORI-KEN</a:t>
            </a:r>
            <a:endParaRPr lang="en-US" sz="730" dirty="0"/>
          </a:p>
        </p:txBody>
      </p:sp>
      <p:sp>
        <p:nvSpPr>
          <p:cNvPr id="11" name="Text 9"/>
          <p:cNvSpPr/>
          <p:nvPr/>
        </p:nvSpPr>
        <p:spPr>
          <a:xfrm>
            <a:off x="400050" y="439936"/>
            <a:ext cx="2067014" cy="271760"/>
          </a:xfrm>
          <a:prstGeom prst="rect">
            <a:avLst/>
          </a:prstGeom>
          <a:noFill/>
          <a:ln/>
        </p:spPr>
        <p:txBody>
          <a:bodyPr wrap="none" lIns="0" tIns="0" rIns="0" bIns="0" rtlCol="0" anchor="ctr"/>
          <a:lstStyle/>
          <a:p>
            <a:pPr marL="0" indent="0" algn="l">
              <a:lnSpc>
                <a:spcPts val="2140"/>
              </a:lnSpc>
              <a:buNone/>
            </a:pPr>
            <a:r>
              <a:rPr lang="en-US" sz="2140" kern="0" spc="30" dirty="0">
                <a:solidFill>
                  <a:srgbClr val="F2EDE3"/>
                </a:solidFill>
                <a:latin typeface="Calibri Light" pitchFamily="34" charset="0"/>
                <a:ea typeface="Calibri Light" pitchFamily="34" charset="-122"/>
                <a:cs typeface="Calibri Light" pitchFamily="34" charset="-120"/>
              </a:rPr>
              <a:t>Key Takeaways</a:t>
            </a:r>
            <a:endParaRPr lang="en-US" sz="2140" dirty="0"/>
          </a:p>
        </p:txBody>
      </p:sp>
      <p:sp>
        <p:nvSpPr>
          <p:cNvPr id="12" name="Text 10"/>
          <p:cNvSpPr/>
          <p:nvPr/>
        </p:nvSpPr>
        <p:spPr>
          <a:xfrm>
            <a:off x="7459861" y="466130"/>
            <a:ext cx="1284089" cy="219373"/>
          </a:xfrm>
          <a:prstGeom prst="roundRect">
            <a:avLst>
              <a:gd name="adj" fmla="val 65418"/>
            </a:avLst>
          </a:prstGeom>
          <a:solidFill>
            <a:srgbClr val="F4A636">
              <a:alpha val="12000"/>
            </a:srgbClr>
          </a:solidFill>
          <a:ln w="9525">
            <a:solidFill>
              <a:srgbClr val="F4A636">
                <a:alpha val="20000"/>
              </a:srgbClr>
            </a:solidFill>
          </a:ln>
        </p:spPr>
        <p:txBody>
          <a:bodyPr wrap="none" rtlCol="0" anchor="t"/>
          <a:lstStyle/>
          <a:p>
            <a:pPr marL="0" indent="0">
              <a:buNone/>
            </a:pPr>
            <a:endParaRPr lang="en-US" dirty="0"/>
          </a:p>
        </p:txBody>
      </p:sp>
      <p:pic>
        <p:nvPicPr>
          <p:cNvPr id="1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54971" y="509448"/>
            <a:ext cx="132588" cy="132588"/>
          </a:xfrm>
          <a:prstGeom prst="rect">
            <a:avLst/>
          </a:prstGeom>
        </p:spPr>
      </p:pic>
      <p:sp>
        <p:nvSpPr>
          <p:cNvPr id="14" name="Text 11"/>
          <p:cNvSpPr/>
          <p:nvPr/>
        </p:nvSpPr>
        <p:spPr>
          <a:xfrm>
            <a:off x="7715994" y="511076"/>
            <a:ext cx="994544" cy="129480"/>
          </a:xfrm>
          <a:prstGeom prst="rect">
            <a:avLst/>
          </a:prstGeom>
          <a:noFill/>
          <a:ln/>
        </p:spPr>
        <p:txBody>
          <a:bodyPr wrap="none" lIns="0" tIns="0" rIns="0" bIns="0" rtlCol="0" anchor="ctr"/>
          <a:lstStyle/>
          <a:p>
            <a:pPr marL="0" indent="0" algn="l">
              <a:lnSpc>
                <a:spcPts val="1020"/>
              </a:lnSpc>
              <a:buNone/>
            </a:pPr>
            <a:r>
              <a:rPr lang="en-US" sz="680">
                <a:solidFill>
                  <a:srgbClr val="F4A636"/>
                </a:solidFill>
                <a:latin typeface="Calibri" pitchFamily="34" charset="0"/>
                <a:ea typeface="Calibri" pitchFamily="34" charset="-122"/>
                <a:cs typeface="Calibri" pitchFamily="34" charset="-120"/>
              </a:rPr>
              <a:t>4</a:t>
            </a:r>
            <a:r>
              <a:rPr lang="en-US" sz="680" dirty="0">
                <a:solidFill>
                  <a:srgbClr val="F4A636"/>
                </a:solidFill>
                <a:latin typeface="Calibri" pitchFamily="34" charset="0"/>
                <a:ea typeface="Calibri" pitchFamily="34" charset="-122"/>
                <a:cs typeface="Calibri" pitchFamily="34" charset="-120"/>
              </a:rPr>
              <a:t> CORE INSIGHTS</a:t>
            </a:r>
            <a:endParaRPr lang="en-US" sz="680" dirty="0"/>
          </a:p>
        </p:txBody>
      </p:sp>
      <p:sp>
        <p:nvSpPr>
          <p:cNvPr id="15" name="Text 12"/>
          <p:cNvSpPr/>
          <p:nvPr/>
        </p:nvSpPr>
        <p:spPr>
          <a:xfrm>
            <a:off x="400050" y="896987"/>
            <a:ext cx="8343900" cy="562570"/>
          </a:xfrm>
          <a:prstGeom prst="roundRect">
            <a:avLst>
              <a:gd name="adj" fmla="val 12642"/>
            </a:avLst>
          </a:prstGeom>
          <a:solidFill>
            <a:srgbClr val="1E3A2E"/>
          </a:solidFill>
          <a:ln w="9525">
            <a:solidFill>
              <a:srgbClr val="F4A636">
                <a:alpha val="10000"/>
              </a:srgbClr>
            </a:solidFill>
          </a:ln>
        </p:spPr>
        <p:txBody>
          <a:bodyPr wrap="square" rtlCol="0" anchor="t"/>
          <a:lstStyle/>
          <a:p>
            <a:pPr marL="0" indent="0">
              <a:buNone/>
            </a:pPr>
            <a:endParaRPr lang="en-US" dirty="0"/>
          </a:p>
        </p:txBody>
      </p:sp>
      <p:sp>
        <p:nvSpPr>
          <p:cNvPr id="16" name="Text 13"/>
          <p:cNvSpPr/>
          <p:nvPr/>
        </p:nvSpPr>
        <p:spPr>
          <a:xfrm>
            <a:off x="511384" y="1028402"/>
            <a:ext cx="381872" cy="299740"/>
          </a:xfrm>
          <a:prstGeom prst="rect">
            <a:avLst/>
          </a:prstGeom>
          <a:noFill/>
          <a:ln/>
        </p:spPr>
        <p:txBody>
          <a:bodyPr wrap="none" lIns="0" tIns="0" rIns="0" bIns="0" rtlCol="0" anchor="ctr"/>
          <a:lstStyle/>
          <a:p>
            <a:pPr marL="0" indent="0" algn="ctr">
              <a:lnSpc>
                <a:spcPts val="2360"/>
              </a:lnSpc>
              <a:buNone/>
            </a:pPr>
            <a:r>
              <a:rPr lang="en-US" sz="2360" b="1" kern="0" spc="-60" dirty="0">
                <a:solidFill>
                  <a:srgbClr val="F4A636">
                    <a:alpha val="90000"/>
                  </a:srgbClr>
                </a:solidFill>
                <a:latin typeface="Calibri Light" pitchFamily="34" charset="0"/>
                <a:ea typeface="Calibri Light" pitchFamily="34" charset="-122"/>
                <a:cs typeface="Calibri Light" pitchFamily="34" charset="-120"/>
              </a:rPr>
              <a:t>01</a:t>
            </a:r>
            <a:endParaRPr lang="en-US" sz="2360" dirty="0"/>
          </a:p>
        </p:txBody>
      </p:sp>
      <p:sp>
        <p:nvSpPr>
          <p:cNvPr id="17" name="Text 14"/>
          <p:cNvSpPr/>
          <p:nvPr/>
        </p:nvSpPr>
        <p:spPr>
          <a:xfrm>
            <a:off x="1024235" y="1006822"/>
            <a:ext cx="7590" cy="342900"/>
          </a:xfrm>
          <a:prstGeom prst="rect">
            <a:avLst/>
          </a:prstGeom>
          <a:gradFill rotWithShape="1">
            <a:gsLst>
              <a:gs pos="0">
                <a:srgbClr val="000000">
                  <a:alpha val="0"/>
                </a:srgbClr>
              </a:gs>
              <a:gs pos="50000">
                <a:srgbClr val="F4A636">
                  <a:alpha val="35000"/>
                </a:srgbClr>
              </a:gs>
              <a:gs pos="100000">
                <a:srgbClr val="000000">
                  <a:alpha val="0"/>
                </a:srgbClr>
              </a:gs>
            </a:gsLst>
            <a:lin ang="5400000" scaled="1"/>
          </a:gradFill>
          <a:ln/>
        </p:spPr>
        <p:txBody>
          <a:bodyPr wrap="square" rtlCol="0" anchor="t"/>
          <a:lstStyle/>
          <a:p>
            <a:pPr marL="0" indent="0">
              <a:buNone/>
            </a:pPr>
            <a:endParaRPr lang="en-US" dirty="0"/>
          </a:p>
        </p:txBody>
      </p:sp>
      <p:sp>
        <p:nvSpPr>
          <p:cNvPr id="18" name="Text 15"/>
          <p:cNvSpPr/>
          <p:nvPr/>
        </p:nvSpPr>
        <p:spPr>
          <a:xfrm>
            <a:off x="1132136" y="1049387"/>
            <a:ext cx="257770" cy="257770"/>
          </a:xfrm>
          <a:prstGeom prst="roundRect">
            <a:avLst>
              <a:gd name="adj" fmla="val 22171"/>
            </a:avLst>
          </a:prstGeom>
          <a:solidFill>
            <a:srgbClr val="F4A636">
              <a:alpha val="12000"/>
            </a:srgbClr>
          </a:solidFill>
          <a:ln/>
        </p:spPr>
        <p:txBody>
          <a:bodyPr wrap="none" rtlCol="0" anchor="t"/>
          <a:lstStyle/>
          <a:p>
            <a:pPr marL="0" indent="0">
              <a:buNone/>
            </a:pPr>
            <a:endParaRPr lang="en-US" dirty="0"/>
          </a:p>
        </p:txBody>
      </p:sp>
      <p:pic>
        <p:nvPicPr>
          <p:cNvPr id="1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94652" y="1111904"/>
            <a:ext cx="132588" cy="132588"/>
          </a:xfrm>
          <a:prstGeom prst="rect">
            <a:avLst/>
          </a:prstGeom>
        </p:spPr>
      </p:pic>
      <p:sp>
        <p:nvSpPr>
          <p:cNvPr id="20" name="Text 16"/>
          <p:cNvSpPr/>
          <p:nvPr/>
        </p:nvSpPr>
        <p:spPr>
          <a:xfrm>
            <a:off x="1476226" y="1027212"/>
            <a:ext cx="7403363" cy="317227"/>
          </a:xfrm>
          <a:prstGeom prst="rect">
            <a:avLst/>
          </a:prstGeom>
          <a:noFill/>
          <a:ln/>
        </p:spPr>
        <p:txBody>
          <a:bodyPr wrap="square" lIns="0" tIns="0" rIns="100330" bIns="0" rtlCol="0" anchor="t"/>
          <a:lstStyle/>
          <a:p>
            <a:pPr marL="0" indent="0" algn="l">
              <a:lnSpc>
                <a:spcPts val="1189"/>
              </a:lnSpc>
              <a:buNone/>
            </a:pPr>
            <a:r>
              <a:rPr lang="en-US" sz="820">
                <a:solidFill>
                  <a:srgbClr val="F2EDE3"/>
                </a:solidFill>
                <a:latin typeface="Calibri" pitchFamily="34" charset="0"/>
                <a:ea typeface="Calibri" pitchFamily="34" charset="-122"/>
                <a:cs typeface="Calibri" pitchFamily="34" charset="-120"/>
              </a:rPr>
              <a:t>Combine two things you enjoy and </a:t>
            </a:r>
            <a:r>
              <a:rPr lang="en-US" sz="820" b="1">
                <a:solidFill>
                  <a:srgbClr val="F4A636"/>
                </a:solidFill>
                <a:latin typeface="Calibri" pitchFamily="34" charset="0"/>
                <a:ea typeface="Calibri" pitchFamily="34" charset="-122"/>
                <a:cs typeface="Calibri" pitchFamily="34" charset="-120"/>
              </a:rPr>
              <a:t>achieving just one can still satisfy</a:t>
            </a:r>
            <a:r>
              <a:rPr lang="en-US" sz="820">
                <a:solidFill>
                  <a:srgbClr val="F2EDE3"/>
                </a:solidFill>
                <a:latin typeface="Calibri" pitchFamily="34" charset="0"/>
                <a:ea typeface="Calibri" pitchFamily="34" charset="-122"/>
                <a:cs typeface="Calibri" pitchFamily="34" charset="-120"/>
              </a:rPr>
              <a:t> </a:t>
            </a:r>
            <a:r>
              <a:rPr lang="en-US" sz="820" dirty="0">
                <a:solidFill>
                  <a:srgbClr val="F2EDE3"/>
                </a:solidFill>
                <a:latin typeface="Calibri" pitchFamily="34" charset="0"/>
                <a:ea typeface="Calibri" pitchFamily="34" charset="-122"/>
                <a:cs typeface="Calibri" pitchFamily="34" charset="-120"/>
              </a:rPr>
              <a:t>— </a:t>
            </a:r>
            <a:r>
              <a:rPr lang="en-US" sz="820">
                <a:solidFill>
                  <a:srgbClr val="F2EDE3"/>
                </a:solidFill>
                <a:latin typeface="Calibri" pitchFamily="34" charset="0"/>
                <a:ea typeface="Calibri" pitchFamily="34" charset="-122"/>
                <a:cs typeface="Calibri" pitchFamily="34" charset="-120"/>
              </a:rPr>
              <a:t>pairing two passions means the trip still feels worthwhile even if only one goal works out</a:t>
            </a:r>
            <a:r>
              <a:rPr lang="en-US" sz="820" dirty="0">
                <a:solidFill>
                  <a:srgbClr val="F2EDE3"/>
                </a:solidFill>
                <a:latin typeface="Calibri" pitchFamily="34" charset="0"/>
                <a:ea typeface="Calibri" pitchFamily="34" charset="-122"/>
                <a:cs typeface="Calibri" pitchFamily="34" charset="-120"/>
              </a:rPr>
              <a:t>.</a:t>
            </a:r>
            <a:endParaRPr lang="en-US" sz="820" dirty="0"/>
          </a:p>
        </p:txBody>
      </p:sp>
      <p:sp>
        <p:nvSpPr>
          <p:cNvPr id="21" name="Text 17"/>
          <p:cNvSpPr/>
          <p:nvPr/>
        </p:nvSpPr>
        <p:spPr>
          <a:xfrm>
            <a:off x="400050" y="1752054"/>
            <a:ext cx="8343900" cy="562570"/>
          </a:xfrm>
          <a:prstGeom prst="roundRect">
            <a:avLst>
              <a:gd name="adj" fmla="val 12642"/>
            </a:avLst>
          </a:prstGeom>
          <a:solidFill>
            <a:srgbClr val="1E3A2E"/>
          </a:solidFill>
          <a:ln w="9525">
            <a:solidFill>
              <a:srgbClr val="F4A636">
                <a:alpha val="10000"/>
              </a:srgbClr>
            </a:solidFill>
          </a:ln>
        </p:spPr>
        <p:txBody>
          <a:bodyPr wrap="square" rtlCol="0" anchor="t"/>
          <a:lstStyle/>
          <a:p>
            <a:pPr marL="0" indent="0">
              <a:buNone/>
            </a:pPr>
            <a:endParaRPr lang="en-US" dirty="0"/>
          </a:p>
        </p:txBody>
      </p:sp>
      <p:sp>
        <p:nvSpPr>
          <p:cNvPr id="22" name="Text 18"/>
          <p:cNvSpPr/>
          <p:nvPr/>
        </p:nvSpPr>
        <p:spPr>
          <a:xfrm>
            <a:off x="511384" y="1883469"/>
            <a:ext cx="381872" cy="299740"/>
          </a:xfrm>
          <a:prstGeom prst="rect">
            <a:avLst/>
          </a:prstGeom>
          <a:noFill/>
          <a:ln/>
        </p:spPr>
        <p:txBody>
          <a:bodyPr wrap="none" lIns="0" tIns="0" rIns="0" bIns="0" rtlCol="0" anchor="ctr"/>
          <a:lstStyle/>
          <a:p>
            <a:pPr marL="0" indent="0" algn="ctr">
              <a:lnSpc>
                <a:spcPts val="2360"/>
              </a:lnSpc>
              <a:buNone/>
            </a:pPr>
            <a:r>
              <a:rPr lang="en-US" sz="2360" b="1" kern="0" spc="-60" dirty="0">
                <a:solidFill>
                  <a:srgbClr val="F4A636">
                    <a:alpha val="90000"/>
                  </a:srgbClr>
                </a:solidFill>
                <a:latin typeface="Calibri Light" pitchFamily="34" charset="0"/>
                <a:ea typeface="Calibri Light" pitchFamily="34" charset="-122"/>
                <a:cs typeface="Calibri Light" pitchFamily="34" charset="-120"/>
              </a:rPr>
              <a:t>02</a:t>
            </a:r>
            <a:endParaRPr lang="en-US" sz="2360" dirty="0"/>
          </a:p>
        </p:txBody>
      </p:sp>
      <p:sp>
        <p:nvSpPr>
          <p:cNvPr id="23" name="Text 19"/>
          <p:cNvSpPr/>
          <p:nvPr/>
        </p:nvSpPr>
        <p:spPr>
          <a:xfrm>
            <a:off x="1024235" y="1861889"/>
            <a:ext cx="7590" cy="342900"/>
          </a:xfrm>
          <a:prstGeom prst="rect">
            <a:avLst/>
          </a:prstGeom>
          <a:gradFill rotWithShape="1">
            <a:gsLst>
              <a:gs pos="0">
                <a:srgbClr val="000000">
                  <a:alpha val="0"/>
                </a:srgbClr>
              </a:gs>
              <a:gs pos="50000">
                <a:srgbClr val="F4A636">
                  <a:alpha val="35000"/>
                </a:srgbClr>
              </a:gs>
              <a:gs pos="100000">
                <a:srgbClr val="000000">
                  <a:alpha val="0"/>
                </a:srgbClr>
              </a:gs>
            </a:gsLst>
            <a:lin ang="5400000" scaled="1"/>
          </a:gradFill>
          <a:ln/>
        </p:spPr>
        <p:txBody>
          <a:bodyPr wrap="square" rtlCol="0" anchor="t"/>
          <a:lstStyle/>
          <a:p>
            <a:pPr marL="0" indent="0">
              <a:buNone/>
            </a:pPr>
            <a:endParaRPr lang="en-US" dirty="0"/>
          </a:p>
        </p:txBody>
      </p:sp>
      <p:sp>
        <p:nvSpPr>
          <p:cNvPr id="24" name="Text 20"/>
          <p:cNvSpPr/>
          <p:nvPr/>
        </p:nvSpPr>
        <p:spPr>
          <a:xfrm>
            <a:off x="1132136" y="1904454"/>
            <a:ext cx="257770" cy="257770"/>
          </a:xfrm>
          <a:prstGeom prst="roundRect">
            <a:avLst>
              <a:gd name="adj" fmla="val 22171"/>
            </a:avLst>
          </a:prstGeom>
          <a:solidFill>
            <a:srgbClr val="F4A636">
              <a:alpha val="12000"/>
            </a:srgbClr>
          </a:solidFill>
          <a:ln/>
        </p:spPr>
        <p:txBody>
          <a:bodyPr wrap="none" rtlCol="0" anchor="t"/>
          <a:lstStyle/>
          <a:p>
            <a:pPr marL="0" indent="0">
              <a:buNone/>
            </a:pPr>
            <a:endParaRPr lang="en-US" dirty="0"/>
          </a:p>
        </p:txBody>
      </p:sp>
      <p:pic>
        <p:nvPicPr>
          <p:cNvPr id="25"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94652" y="1966970"/>
            <a:ext cx="132588" cy="132588"/>
          </a:xfrm>
          <a:prstGeom prst="rect">
            <a:avLst/>
          </a:prstGeom>
        </p:spPr>
      </p:pic>
      <p:sp>
        <p:nvSpPr>
          <p:cNvPr id="26" name="Text 21"/>
          <p:cNvSpPr/>
          <p:nvPr/>
        </p:nvSpPr>
        <p:spPr>
          <a:xfrm>
            <a:off x="1476226" y="1882278"/>
            <a:ext cx="7403363" cy="317227"/>
          </a:xfrm>
          <a:prstGeom prst="rect">
            <a:avLst/>
          </a:prstGeom>
          <a:noFill/>
          <a:ln/>
        </p:spPr>
        <p:txBody>
          <a:bodyPr wrap="square" lIns="0" tIns="0" rIns="100330" bIns="0" rtlCol="0" anchor="t"/>
          <a:lstStyle/>
          <a:p>
            <a:pPr marL="0" indent="0" algn="l">
              <a:lnSpc>
                <a:spcPts val="1189"/>
              </a:lnSpc>
              <a:buNone/>
            </a:pPr>
            <a:r>
              <a:rPr lang="en-US" sz="820" b="1">
                <a:solidFill>
                  <a:srgbClr val="F4A636"/>
                </a:solidFill>
                <a:latin typeface="Calibri" pitchFamily="34" charset="0"/>
                <a:ea typeface="Calibri" pitchFamily="34" charset="-122"/>
                <a:cs typeface="Calibri" pitchFamily="34" charset="-120"/>
              </a:rPr>
              <a:t>Don't spread across too many sites</a:t>
            </a:r>
            <a:r>
              <a:rPr lang="en-US" sz="820">
                <a:solidFill>
                  <a:srgbClr val="F2EDE3"/>
                </a:solidFill>
                <a:latin typeface="Calibri" pitchFamily="34" charset="0"/>
                <a:ea typeface="Calibri" pitchFamily="34" charset="-122"/>
                <a:cs typeface="Calibri" pitchFamily="34" charset="-120"/>
              </a:rPr>
              <a:t> — too many activations meant </a:t>
            </a:r>
            <a:r>
              <a:rPr lang="en-US" sz="820" b="1">
                <a:solidFill>
                  <a:srgbClr val="F4A636"/>
                </a:solidFill>
                <a:latin typeface="Calibri" pitchFamily="34" charset="0"/>
                <a:ea typeface="Calibri" pitchFamily="34" charset="-122"/>
                <a:cs typeface="Calibri" pitchFamily="34" charset="-120"/>
              </a:rPr>
              <a:t>~1,300 km of driving between locations</a:t>
            </a:r>
            <a:r>
              <a:rPr lang="en-US" sz="820" dirty="0">
                <a:solidFill>
                  <a:srgbClr val="F2EDE3"/>
                </a:solidFill>
                <a:latin typeface="Calibri" pitchFamily="34" charset="0"/>
                <a:ea typeface="Calibri" pitchFamily="34" charset="-122"/>
                <a:cs typeface="Calibri" pitchFamily="34" charset="-120"/>
              </a:rPr>
              <a:t>; </a:t>
            </a:r>
            <a:r>
              <a:rPr lang="en-US" sz="820">
                <a:solidFill>
                  <a:srgbClr val="F2EDE3"/>
                </a:solidFill>
                <a:latin typeface="Calibri" pitchFamily="34" charset="0"/>
                <a:ea typeface="Calibri" pitchFamily="34" charset="-122"/>
                <a:cs typeface="Calibri" pitchFamily="34" charset="-120"/>
              </a:rPr>
              <a:t>one </a:t>
            </a:r>
            <a:r>
              <a:rPr lang="en-US" sz="820" dirty="0">
                <a:solidFill>
                  <a:srgbClr val="F2EDE3"/>
                </a:solidFill>
                <a:latin typeface="Calibri" pitchFamily="34" charset="0"/>
                <a:ea typeface="Calibri" pitchFamily="34" charset="-122"/>
                <a:cs typeface="Calibri" pitchFamily="34" charset="-120"/>
              </a:rPr>
              <a:t>or </a:t>
            </a:r>
            <a:r>
              <a:rPr lang="en-US" sz="820">
                <a:solidFill>
                  <a:srgbClr val="F2EDE3"/>
                </a:solidFill>
                <a:latin typeface="Calibri" pitchFamily="34" charset="0"/>
                <a:ea typeface="Calibri" pitchFamily="34" charset="-122"/>
                <a:cs typeface="Calibri" pitchFamily="34" charset="-120"/>
              </a:rPr>
              <a:t>two 'twofer' spots </a:t>
            </a:r>
            <a:r>
              <a:rPr lang="en-US" sz="820" dirty="0">
                <a:solidFill>
                  <a:srgbClr val="F2EDE3"/>
                </a:solidFill>
                <a:latin typeface="Calibri" pitchFamily="34" charset="0"/>
                <a:ea typeface="Calibri" pitchFamily="34" charset="-122"/>
                <a:cs typeface="Calibri" pitchFamily="34" charset="-120"/>
              </a:rPr>
              <a:t>with a </a:t>
            </a:r>
            <a:r>
              <a:rPr lang="en-US" sz="820">
                <a:solidFill>
                  <a:srgbClr val="F2EDE3"/>
                </a:solidFill>
                <a:latin typeface="Calibri" pitchFamily="34" charset="0"/>
                <a:ea typeface="Calibri" pitchFamily="34" charset="-122"/>
                <a:cs typeface="Calibri" pitchFamily="34" charset="-120"/>
              </a:rPr>
              <a:t>focused day or two each would have netted more contacts than constant relocating</a:t>
            </a:r>
            <a:r>
              <a:rPr lang="en-US" sz="820" dirty="0">
                <a:solidFill>
                  <a:srgbClr val="F2EDE3"/>
                </a:solidFill>
                <a:latin typeface="Calibri" pitchFamily="34" charset="0"/>
                <a:ea typeface="Calibri" pitchFamily="34" charset="-122"/>
                <a:cs typeface="Calibri" pitchFamily="34" charset="-120"/>
              </a:rPr>
              <a:t>.</a:t>
            </a:r>
            <a:endParaRPr lang="en-US" sz="820" dirty="0"/>
          </a:p>
        </p:txBody>
      </p:sp>
      <p:sp>
        <p:nvSpPr>
          <p:cNvPr id="27" name="Text 22"/>
          <p:cNvSpPr/>
          <p:nvPr/>
        </p:nvSpPr>
        <p:spPr>
          <a:xfrm>
            <a:off x="400050" y="2607121"/>
            <a:ext cx="8343900" cy="562570"/>
          </a:xfrm>
          <a:prstGeom prst="roundRect">
            <a:avLst>
              <a:gd name="adj" fmla="val 12642"/>
            </a:avLst>
          </a:prstGeom>
          <a:solidFill>
            <a:srgbClr val="1E3A2E"/>
          </a:solidFill>
          <a:ln w="9525">
            <a:solidFill>
              <a:srgbClr val="F4A636">
                <a:alpha val="10000"/>
              </a:srgbClr>
            </a:solidFill>
          </a:ln>
        </p:spPr>
        <p:txBody>
          <a:bodyPr wrap="square" rtlCol="0" anchor="t"/>
          <a:lstStyle/>
          <a:p>
            <a:pPr marL="0" indent="0">
              <a:buNone/>
            </a:pPr>
            <a:endParaRPr lang="en-US" dirty="0"/>
          </a:p>
        </p:txBody>
      </p:sp>
      <p:sp>
        <p:nvSpPr>
          <p:cNvPr id="28" name="Text 23"/>
          <p:cNvSpPr/>
          <p:nvPr/>
        </p:nvSpPr>
        <p:spPr>
          <a:xfrm>
            <a:off x="511384" y="2738536"/>
            <a:ext cx="381872" cy="299740"/>
          </a:xfrm>
          <a:prstGeom prst="rect">
            <a:avLst/>
          </a:prstGeom>
          <a:noFill/>
          <a:ln/>
        </p:spPr>
        <p:txBody>
          <a:bodyPr wrap="none" lIns="0" tIns="0" rIns="0" bIns="0" rtlCol="0" anchor="ctr"/>
          <a:lstStyle/>
          <a:p>
            <a:pPr marL="0" indent="0" algn="ctr">
              <a:lnSpc>
                <a:spcPts val="2360"/>
              </a:lnSpc>
              <a:buNone/>
            </a:pPr>
            <a:r>
              <a:rPr lang="en-US" sz="2360" b="1" kern="0" spc="-60" dirty="0">
                <a:solidFill>
                  <a:srgbClr val="F4A636">
                    <a:alpha val="90000"/>
                  </a:srgbClr>
                </a:solidFill>
                <a:latin typeface="Calibri Light" pitchFamily="34" charset="0"/>
                <a:ea typeface="Calibri Light" pitchFamily="34" charset="-122"/>
                <a:cs typeface="Calibri Light" pitchFamily="34" charset="-120"/>
              </a:rPr>
              <a:t>03</a:t>
            </a:r>
            <a:endParaRPr lang="en-US" sz="2360" dirty="0"/>
          </a:p>
        </p:txBody>
      </p:sp>
      <p:sp>
        <p:nvSpPr>
          <p:cNvPr id="29" name="Text 24"/>
          <p:cNvSpPr/>
          <p:nvPr/>
        </p:nvSpPr>
        <p:spPr>
          <a:xfrm>
            <a:off x="1024235" y="2716956"/>
            <a:ext cx="7590" cy="342900"/>
          </a:xfrm>
          <a:prstGeom prst="rect">
            <a:avLst/>
          </a:prstGeom>
          <a:gradFill rotWithShape="1">
            <a:gsLst>
              <a:gs pos="0">
                <a:srgbClr val="000000">
                  <a:alpha val="0"/>
                </a:srgbClr>
              </a:gs>
              <a:gs pos="50000">
                <a:srgbClr val="F4A636">
                  <a:alpha val="35000"/>
                </a:srgbClr>
              </a:gs>
              <a:gs pos="100000">
                <a:srgbClr val="000000">
                  <a:alpha val="0"/>
                </a:srgbClr>
              </a:gs>
            </a:gsLst>
            <a:lin ang="5400000" scaled="1"/>
          </a:gradFill>
          <a:ln/>
        </p:spPr>
        <p:txBody>
          <a:bodyPr wrap="square" rtlCol="0" anchor="t"/>
          <a:lstStyle/>
          <a:p>
            <a:pPr marL="0" indent="0">
              <a:buNone/>
            </a:pPr>
            <a:endParaRPr lang="en-US" dirty="0"/>
          </a:p>
        </p:txBody>
      </p:sp>
      <p:sp>
        <p:nvSpPr>
          <p:cNvPr id="30" name="Text 25"/>
          <p:cNvSpPr/>
          <p:nvPr/>
        </p:nvSpPr>
        <p:spPr>
          <a:xfrm>
            <a:off x="1132136" y="2759521"/>
            <a:ext cx="257770" cy="257770"/>
          </a:xfrm>
          <a:prstGeom prst="roundRect">
            <a:avLst>
              <a:gd name="adj" fmla="val 22171"/>
            </a:avLst>
          </a:prstGeom>
          <a:solidFill>
            <a:srgbClr val="F4A636">
              <a:alpha val="12000"/>
            </a:srgbClr>
          </a:solidFill>
          <a:ln/>
        </p:spPr>
        <p:txBody>
          <a:bodyPr wrap="none" rtlCol="0" anchor="t"/>
          <a:lstStyle/>
          <a:p>
            <a:pPr marL="0" indent="0">
              <a:buNone/>
            </a:pPr>
            <a:endParaRPr lang="en-US" dirty="0"/>
          </a:p>
        </p:txBody>
      </p:sp>
      <p:pic>
        <p:nvPicPr>
          <p:cNvPr id="3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94652" y="2822038"/>
            <a:ext cx="132588" cy="132588"/>
          </a:xfrm>
          <a:prstGeom prst="rect">
            <a:avLst/>
          </a:prstGeom>
        </p:spPr>
      </p:pic>
      <p:sp>
        <p:nvSpPr>
          <p:cNvPr id="32" name="Text 26"/>
          <p:cNvSpPr/>
          <p:nvPr/>
        </p:nvSpPr>
        <p:spPr>
          <a:xfrm>
            <a:off x="1476226" y="2737346"/>
            <a:ext cx="7403363" cy="317227"/>
          </a:xfrm>
          <a:prstGeom prst="rect">
            <a:avLst/>
          </a:prstGeom>
          <a:noFill/>
          <a:ln/>
        </p:spPr>
        <p:txBody>
          <a:bodyPr wrap="square" lIns="0" tIns="0" rIns="100330" bIns="0" rtlCol="0" anchor="t"/>
          <a:lstStyle/>
          <a:p>
            <a:pPr marL="0" indent="0" algn="l">
              <a:lnSpc>
                <a:spcPts val="1189"/>
              </a:lnSpc>
              <a:buNone/>
            </a:pPr>
            <a:r>
              <a:rPr lang="en-US" sz="820">
                <a:solidFill>
                  <a:srgbClr val="F2EDE3"/>
                </a:solidFill>
                <a:latin typeface="Calibri" pitchFamily="34" charset="0"/>
                <a:ea typeface="Calibri" pitchFamily="34" charset="-122"/>
                <a:cs typeface="Calibri" pitchFamily="34" charset="-120"/>
              </a:rPr>
              <a:t>Learn the </a:t>
            </a:r>
            <a:r>
              <a:rPr lang="en-US" sz="820" b="1">
                <a:solidFill>
                  <a:srgbClr val="F4A636"/>
                </a:solidFill>
                <a:latin typeface="Calibri" pitchFamily="34" charset="0"/>
                <a:ea typeface="Calibri" pitchFamily="34" charset="-122"/>
                <a:cs typeface="Calibri" pitchFamily="34" charset="-120"/>
              </a:rPr>
              <a:t>radio lingo, even in a language you know</a:t>
            </a:r>
            <a:r>
              <a:rPr lang="en-US" sz="820">
                <a:solidFill>
                  <a:srgbClr val="F2EDE3"/>
                </a:solidFill>
                <a:latin typeface="Calibri" pitchFamily="34" charset="0"/>
                <a:ea typeface="Calibri" pitchFamily="34" charset="-122"/>
                <a:cs typeface="Calibri" pitchFamily="34" charset="-120"/>
              </a:rPr>
              <a:t> — missing the amateur-radio phrasing </a:t>
            </a:r>
            <a:r>
              <a:rPr lang="en-US" sz="820" dirty="0">
                <a:solidFill>
                  <a:srgbClr val="F2EDE3"/>
                </a:solidFill>
                <a:latin typeface="Calibri" pitchFamily="34" charset="0"/>
                <a:ea typeface="Calibri" pitchFamily="34" charset="-122"/>
                <a:cs typeface="Calibri" pitchFamily="34" charset="-120"/>
              </a:rPr>
              <a:t>and </a:t>
            </a:r>
            <a:r>
              <a:rPr lang="en-US" sz="820">
                <a:solidFill>
                  <a:srgbClr val="F2EDE3"/>
                </a:solidFill>
                <a:latin typeface="Calibri" pitchFamily="34" charset="0"/>
                <a:ea typeface="Calibri" pitchFamily="34" charset="-122"/>
                <a:cs typeface="Calibri" pitchFamily="34" charset="-120"/>
              </a:rPr>
              <a:t>Q-codes can limit how many contacts you make</a:t>
            </a:r>
            <a:r>
              <a:rPr lang="en-US" sz="820" dirty="0">
                <a:solidFill>
                  <a:srgbClr val="F2EDE3"/>
                </a:solidFill>
                <a:latin typeface="Calibri" pitchFamily="34" charset="0"/>
                <a:ea typeface="Calibri" pitchFamily="34" charset="-122"/>
                <a:cs typeface="Calibri" pitchFamily="34" charset="-120"/>
              </a:rPr>
              <a:t>.</a:t>
            </a:r>
            <a:endParaRPr lang="en-US" sz="820" dirty="0"/>
          </a:p>
        </p:txBody>
      </p:sp>
      <p:sp>
        <p:nvSpPr>
          <p:cNvPr id="33" name="Text 27"/>
          <p:cNvSpPr/>
          <p:nvPr/>
        </p:nvSpPr>
        <p:spPr>
          <a:xfrm>
            <a:off x="400050" y="3462188"/>
            <a:ext cx="8343900" cy="562570"/>
          </a:xfrm>
          <a:prstGeom prst="roundRect">
            <a:avLst>
              <a:gd name="adj" fmla="val 12642"/>
            </a:avLst>
          </a:prstGeom>
          <a:solidFill>
            <a:srgbClr val="1E3A2E"/>
          </a:solidFill>
          <a:ln w="9525">
            <a:solidFill>
              <a:srgbClr val="F4A636">
                <a:alpha val="10000"/>
              </a:srgbClr>
            </a:solidFill>
          </a:ln>
        </p:spPr>
        <p:txBody>
          <a:bodyPr wrap="square" rtlCol="0" anchor="t"/>
          <a:lstStyle/>
          <a:p>
            <a:pPr marL="0" indent="0">
              <a:buNone/>
            </a:pPr>
            <a:endParaRPr lang="en-US" dirty="0"/>
          </a:p>
        </p:txBody>
      </p:sp>
      <p:sp>
        <p:nvSpPr>
          <p:cNvPr id="34" name="Text 28"/>
          <p:cNvSpPr/>
          <p:nvPr/>
        </p:nvSpPr>
        <p:spPr>
          <a:xfrm>
            <a:off x="511384" y="3593604"/>
            <a:ext cx="381872" cy="299740"/>
          </a:xfrm>
          <a:prstGeom prst="rect">
            <a:avLst/>
          </a:prstGeom>
          <a:noFill/>
          <a:ln/>
        </p:spPr>
        <p:txBody>
          <a:bodyPr wrap="none" lIns="0" tIns="0" rIns="0" bIns="0" rtlCol="0" anchor="ctr"/>
          <a:lstStyle/>
          <a:p>
            <a:pPr marL="0" indent="0" algn="ctr">
              <a:lnSpc>
                <a:spcPts val="2360"/>
              </a:lnSpc>
              <a:buNone/>
            </a:pPr>
            <a:r>
              <a:rPr lang="en-US" sz="2360" b="1" kern="0" spc="-60" dirty="0">
                <a:solidFill>
                  <a:srgbClr val="F4A636">
                    <a:alpha val="90000"/>
                  </a:srgbClr>
                </a:solidFill>
                <a:latin typeface="Calibri Light" pitchFamily="34" charset="0"/>
                <a:ea typeface="Calibri Light" pitchFamily="34" charset="-122"/>
                <a:cs typeface="Calibri Light" pitchFamily="34" charset="-120"/>
              </a:rPr>
              <a:t>04</a:t>
            </a:r>
            <a:endParaRPr lang="en-US" sz="2360" dirty="0"/>
          </a:p>
        </p:txBody>
      </p:sp>
      <p:sp>
        <p:nvSpPr>
          <p:cNvPr id="35" name="Text 29"/>
          <p:cNvSpPr/>
          <p:nvPr/>
        </p:nvSpPr>
        <p:spPr>
          <a:xfrm>
            <a:off x="1024235" y="3572023"/>
            <a:ext cx="7590" cy="342900"/>
          </a:xfrm>
          <a:prstGeom prst="rect">
            <a:avLst/>
          </a:prstGeom>
          <a:gradFill rotWithShape="1">
            <a:gsLst>
              <a:gs pos="0">
                <a:srgbClr val="000000">
                  <a:alpha val="0"/>
                </a:srgbClr>
              </a:gs>
              <a:gs pos="50000">
                <a:srgbClr val="F4A636">
                  <a:alpha val="35000"/>
                </a:srgbClr>
              </a:gs>
              <a:gs pos="100000">
                <a:srgbClr val="000000">
                  <a:alpha val="0"/>
                </a:srgbClr>
              </a:gs>
            </a:gsLst>
            <a:lin ang="5400000" scaled="1"/>
          </a:gradFill>
          <a:ln/>
        </p:spPr>
        <p:txBody>
          <a:bodyPr wrap="square" rtlCol="0" anchor="t"/>
          <a:lstStyle/>
          <a:p>
            <a:pPr marL="0" indent="0">
              <a:buNone/>
            </a:pPr>
            <a:endParaRPr lang="en-US" dirty="0"/>
          </a:p>
        </p:txBody>
      </p:sp>
      <p:sp>
        <p:nvSpPr>
          <p:cNvPr id="36" name="Text 30"/>
          <p:cNvSpPr/>
          <p:nvPr/>
        </p:nvSpPr>
        <p:spPr>
          <a:xfrm>
            <a:off x="1132136" y="3614588"/>
            <a:ext cx="257770" cy="257770"/>
          </a:xfrm>
          <a:prstGeom prst="roundRect">
            <a:avLst>
              <a:gd name="adj" fmla="val 22171"/>
            </a:avLst>
          </a:prstGeom>
          <a:solidFill>
            <a:srgbClr val="F4A636">
              <a:alpha val="12000"/>
            </a:srgbClr>
          </a:solidFill>
          <a:ln/>
        </p:spPr>
        <p:txBody>
          <a:bodyPr wrap="none" rtlCol="0" anchor="t"/>
          <a:lstStyle/>
          <a:p>
            <a:pPr marL="0" indent="0">
              <a:buNone/>
            </a:pPr>
            <a:endParaRPr lang="en-US" dirty="0"/>
          </a:p>
        </p:txBody>
      </p:sp>
      <p:pic>
        <p:nvPicPr>
          <p:cNvPr id="37"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94652" y="3677105"/>
            <a:ext cx="132588" cy="132588"/>
          </a:xfrm>
          <a:prstGeom prst="rect">
            <a:avLst/>
          </a:prstGeom>
        </p:spPr>
      </p:pic>
      <p:sp>
        <p:nvSpPr>
          <p:cNvPr id="38" name="Text 31"/>
          <p:cNvSpPr/>
          <p:nvPr/>
        </p:nvSpPr>
        <p:spPr>
          <a:xfrm>
            <a:off x="1476226" y="3592413"/>
            <a:ext cx="7403363" cy="317227"/>
          </a:xfrm>
          <a:prstGeom prst="rect">
            <a:avLst/>
          </a:prstGeom>
          <a:noFill/>
          <a:ln/>
        </p:spPr>
        <p:txBody>
          <a:bodyPr wrap="square" lIns="0" tIns="0" rIns="100330" bIns="0" rtlCol="0" anchor="t"/>
          <a:lstStyle/>
          <a:p>
            <a:pPr marL="0" indent="0" algn="l">
              <a:lnSpc>
                <a:spcPts val="1189"/>
              </a:lnSpc>
              <a:buNone/>
            </a:pPr>
            <a:r>
              <a:rPr lang="en-US" sz="820" b="1">
                <a:solidFill>
                  <a:srgbClr val="F4A636"/>
                </a:solidFill>
                <a:latin typeface="Calibri" pitchFamily="34" charset="0"/>
                <a:ea typeface="Calibri" pitchFamily="34" charset="-122"/>
                <a:cs typeface="Calibri" pitchFamily="34" charset="-120"/>
              </a:rPr>
              <a:t>Two call signs are still tricky</a:t>
            </a:r>
            <a:r>
              <a:rPr lang="en-US" sz="820">
                <a:solidFill>
                  <a:srgbClr val="F2EDE3"/>
                </a:solidFill>
                <a:latin typeface="Calibri" pitchFamily="34" charset="0"/>
                <a:ea typeface="Calibri" pitchFamily="34" charset="-122"/>
                <a:cs typeface="Calibri" pitchFamily="34" charset="-120"/>
              </a:rPr>
              <a:t> — I'm still unsure how to handle two different call signs across QRZ.com, POTA.app, and SOTAdata (sotadata.org</a:t>
            </a:r>
            <a:r>
              <a:rPr lang="en-US" sz="820" dirty="0">
                <a:solidFill>
                  <a:srgbClr val="F2EDE3"/>
                </a:solidFill>
                <a:latin typeface="Calibri" pitchFamily="34" charset="0"/>
                <a:ea typeface="Calibri" pitchFamily="34" charset="-122"/>
                <a:cs typeface="Calibri" pitchFamily="34" charset="-120"/>
              </a:rPr>
              <a:t>.</a:t>
            </a:r>
            <a:r>
              <a:rPr lang="en-US" sz="820">
                <a:solidFill>
                  <a:srgbClr val="F2EDE3"/>
                </a:solidFill>
                <a:latin typeface="Calibri" pitchFamily="34" charset="0"/>
                <a:ea typeface="Calibri" pitchFamily="34" charset="-122"/>
                <a:cs typeface="Calibri" pitchFamily="34" charset="-120"/>
              </a:rPr>
              <a:t>uk).</a:t>
            </a:r>
            <a:endParaRPr lang="en-US" sz="820" dirty="0"/>
          </a:p>
        </p:txBody>
      </p:sp>
      <p:sp>
        <p:nvSpPr>
          <p:cNvPr id="45" name="Text 37"/>
          <p:cNvSpPr/>
          <p:nvPr/>
        </p:nvSpPr>
        <p:spPr>
          <a:xfrm>
            <a:off x="400050" y="4817120"/>
            <a:ext cx="200620" cy="7590"/>
          </a:xfrm>
          <a:prstGeom prst="rect">
            <a:avLst/>
          </a:prstGeom>
          <a:solidFill>
            <a:srgbClr val="F4A636">
              <a:alpha val="40000"/>
            </a:srgbClr>
          </a:solidFill>
          <a:ln/>
        </p:spPr>
        <p:txBody>
          <a:bodyPr wrap="none" rtlCol="0" anchor="t"/>
          <a:lstStyle/>
          <a:p>
            <a:pPr marL="0" indent="0">
              <a:buNone/>
            </a:pPr>
            <a:endParaRPr lang="en-US" dirty="0"/>
          </a:p>
        </p:txBody>
      </p:sp>
      <p:sp>
        <p:nvSpPr>
          <p:cNvPr id="46" name="Text 38"/>
          <p:cNvSpPr/>
          <p:nvPr/>
        </p:nvSpPr>
        <p:spPr>
          <a:xfrm>
            <a:off x="671661" y="4756249"/>
            <a:ext cx="1876782"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POTA · SOTA · AOMORI-KEN, JAPAN</a:t>
            </a:r>
            <a:endParaRPr lang="en-US" sz="680" dirty="0"/>
          </a:p>
        </p:txBody>
      </p:sp>
      <p:sp>
        <p:nvSpPr>
          <p:cNvPr id="47" name="Text 39"/>
          <p:cNvSpPr/>
          <p:nvPr/>
        </p:nvSpPr>
        <p:spPr>
          <a:xfrm>
            <a:off x="2448818" y="4817120"/>
            <a:ext cx="200620" cy="7590"/>
          </a:xfrm>
          <a:prstGeom prst="rect">
            <a:avLst/>
          </a:prstGeom>
          <a:solidFill>
            <a:srgbClr val="F4A636">
              <a:alpha val="40000"/>
            </a:srgbClr>
          </a:solidFill>
          <a:ln/>
        </p:spPr>
        <p:txBody>
          <a:bodyPr wrap="none" rtlCol="0" anchor="t"/>
          <a:lstStyle/>
          <a:p>
            <a:pPr marL="0" indent="0">
              <a:buNone/>
            </a:pPr>
            <a:endParaRPr lang="en-US" dirty="0"/>
          </a:p>
        </p:txBody>
      </p:sp>
      <p:pic>
        <p:nvPicPr>
          <p:cNvPr id="48" name="Image 6"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021869" y="4754621"/>
            <a:ext cx="132588" cy="132588"/>
          </a:xfrm>
          <a:prstGeom prst="rect">
            <a:avLst/>
          </a:prstGeom>
        </p:spPr>
      </p:pic>
      <p:sp>
        <p:nvSpPr>
          <p:cNvPr id="49" name="Text 40"/>
          <p:cNvSpPr/>
          <p:nvPr/>
        </p:nvSpPr>
        <p:spPr>
          <a:xfrm>
            <a:off x="7168902" y="4759077"/>
            <a:ext cx="1608624" cy="123825"/>
          </a:xfrm>
          <a:prstGeom prst="rect">
            <a:avLst/>
          </a:prstGeom>
          <a:noFill/>
          <a:ln/>
        </p:spPr>
        <p:txBody>
          <a:bodyPr wrap="none" lIns="0" tIns="0" rIns="0" bIns="0" rtlCol="0" anchor="ctr"/>
          <a:lstStyle/>
          <a:p>
            <a:pPr marL="0" indent="0" algn="l">
              <a:lnSpc>
                <a:spcPts val="975"/>
              </a:lnSpc>
              <a:buNone/>
            </a:pPr>
            <a:r>
              <a:rPr lang="en-US" sz="650" dirty="0">
                <a:solidFill>
                  <a:srgbClr val="7AAD94"/>
                </a:solidFill>
                <a:latin typeface="Calibri" pitchFamily="34" charset="0"/>
                <a:ea typeface="Calibri" pitchFamily="34" charset="-122"/>
                <a:cs typeface="Calibri" pitchFamily="34" charset="-120"/>
              </a:rPr>
              <a:t>Keep the parks &amp; summits on the air</a:t>
            </a:r>
            <a:endParaRPr lang="en-US" sz="650" dirty="0"/>
          </a:p>
        </p:txBody>
      </p:sp>
      <p:pic>
        <p:nvPicPr>
          <p:cNvPr id="50" name="Image 7"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42905" y="4754621"/>
            <a:ext cx="132588" cy="1325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3">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0A1C14">
                  <a:alpha val="82000"/>
                </a:srgbClr>
              </a:gs>
              <a:gs pos="40000">
                <a:srgbClr val="10261C">
                  <a:alpha val="70000"/>
                </a:srgbClr>
              </a:gs>
              <a:gs pos="100000">
                <a:srgbClr val="0A1610">
                  <a:alpha val="88000"/>
                </a:srgbClr>
              </a:gs>
            </a:gsLst>
            <a:lin ang="4200000" scaled="1"/>
          </a:gradFill>
          <a:ln/>
        </p:spPr>
        <p:txBody>
          <a:bodyPr wrap="square" rtlCol="0" anchor="t"/>
          <a:lstStyle/>
          <a:p>
            <a:pPr marL="0" indent="0">
              <a:buNone/>
            </a:pPr>
            <a:endParaRPr lang="en-US" dirty="0"/>
          </a:p>
        </p:txBody>
      </p:sp>
      <p:sp>
        <p:nvSpPr>
          <p:cNvPr id="4" name="Text 2"/>
          <p:cNvSpPr/>
          <p:nvPr/>
        </p:nvSpPr>
        <p:spPr>
          <a:xfrm>
            <a:off x="1097161" y="411361"/>
            <a:ext cx="13841" cy="13841"/>
          </a:xfrm>
          <a:prstGeom prst="ellipse">
            <a:avLst/>
          </a:prstGeom>
          <a:solidFill>
            <a:srgbClr val="FFFFFF"/>
          </a:solidFill>
          <a:ln/>
        </p:spPr>
        <p:txBody>
          <a:bodyPr wrap="none" rtlCol="0" anchor="t"/>
          <a:lstStyle/>
          <a:p>
            <a:pPr marL="0" indent="0">
              <a:buNone/>
            </a:pPr>
            <a:endParaRPr lang="en-US" dirty="0"/>
          </a:p>
        </p:txBody>
      </p:sp>
      <p:sp>
        <p:nvSpPr>
          <p:cNvPr id="5" name="Text 3"/>
          <p:cNvSpPr/>
          <p:nvPr/>
        </p:nvSpPr>
        <p:spPr>
          <a:xfrm>
            <a:off x="2560290" y="771525"/>
            <a:ext cx="10120" cy="10120"/>
          </a:xfrm>
          <a:prstGeom prst="ellipse">
            <a:avLst/>
          </a:prstGeom>
          <a:solidFill>
            <a:srgbClr val="FFFFFF"/>
          </a:solidFill>
          <a:ln/>
        </p:spPr>
        <p:txBody>
          <a:bodyPr wrap="none" rtlCol="0" anchor="t"/>
          <a:lstStyle/>
          <a:p>
            <a:pPr marL="0" indent="0">
              <a:buNone/>
            </a:pPr>
            <a:endParaRPr lang="en-US" dirty="0"/>
          </a:p>
        </p:txBody>
      </p:sp>
      <p:sp>
        <p:nvSpPr>
          <p:cNvPr id="6" name="Text 4"/>
          <p:cNvSpPr/>
          <p:nvPr/>
        </p:nvSpPr>
        <p:spPr>
          <a:xfrm>
            <a:off x="5029200" y="308521"/>
            <a:ext cx="13841" cy="13841"/>
          </a:xfrm>
          <a:prstGeom prst="ellipse">
            <a:avLst/>
          </a:prstGeom>
          <a:solidFill>
            <a:srgbClr val="FFFFFF"/>
          </a:solidFill>
          <a:ln/>
        </p:spPr>
        <p:txBody>
          <a:bodyPr wrap="none" rtlCol="0" anchor="t"/>
          <a:lstStyle/>
          <a:p>
            <a:pPr marL="0" indent="0">
              <a:buNone/>
            </a:pPr>
            <a:endParaRPr lang="en-US" dirty="0"/>
          </a:p>
        </p:txBody>
      </p:sp>
      <p:sp>
        <p:nvSpPr>
          <p:cNvPr id="7" name="Text 5"/>
          <p:cNvSpPr/>
          <p:nvPr/>
        </p:nvSpPr>
        <p:spPr>
          <a:xfrm>
            <a:off x="6583561" y="1028700"/>
            <a:ext cx="7590" cy="7590"/>
          </a:xfrm>
          <a:prstGeom prst="ellipse">
            <a:avLst/>
          </a:prstGeom>
          <a:solidFill>
            <a:srgbClr val="FFFFFF"/>
          </a:solidFill>
          <a:ln/>
        </p:spPr>
        <p:txBody>
          <a:bodyPr wrap="none" rtlCol="0" anchor="t"/>
          <a:lstStyle/>
          <a:p>
            <a:pPr marL="0" indent="0">
              <a:buNone/>
            </a:pPr>
            <a:endParaRPr lang="en-US" dirty="0"/>
          </a:p>
        </p:txBody>
      </p:sp>
      <p:sp>
        <p:nvSpPr>
          <p:cNvPr id="8" name="Text 6"/>
          <p:cNvSpPr/>
          <p:nvPr/>
        </p:nvSpPr>
        <p:spPr>
          <a:xfrm>
            <a:off x="8046690" y="565696"/>
            <a:ext cx="13841" cy="13841"/>
          </a:xfrm>
          <a:prstGeom prst="ellipse">
            <a:avLst/>
          </a:prstGeom>
          <a:solidFill>
            <a:srgbClr val="FFFFFF"/>
          </a:solidFill>
          <a:ln/>
        </p:spPr>
        <p:txBody>
          <a:bodyPr wrap="none" rtlCol="0" anchor="t"/>
          <a:lstStyle/>
          <a:p>
            <a:pPr marL="0" indent="0">
              <a:buNone/>
            </a:pPr>
            <a:endParaRPr lang="en-US" dirty="0"/>
          </a:p>
        </p:txBody>
      </p:sp>
      <p:sp>
        <p:nvSpPr>
          <p:cNvPr id="9" name="Text 7"/>
          <p:cNvSpPr/>
          <p:nvPr/>
        </p:nvSpPr>
        <p:spPr>
          <a:xfrm>
            <a:off x="3748980" y="205680"/>
            <a:ext cx="10120" cy="10120"/>
          </a:xfrm>
          <a:prstGeom prst="ellipse">
            <a:avLst/>
          </a:prstGeom>
          <a:solidFill>
            <a:srgbClr val="FFFFFF"/>
          </a:solidFill>
          <a:ln/>
        </p:spPr>
        <p:txBody>
          <a:bodyPr wrap="none" rtlCol="0" anchor="t"/>
          <a:lstStyle/>
          <a:p>
            <a:pPr marL="0" indent="0">
              <a:buNone/>
            </a:pPr>
            <a:endParaRPr lang="en-US" dirty="0"/>
          </a:p>
        </p:txBody>
      </p:sp>
      <p:sp>
        <p:nvSpPr>
          <p:cNvPr id="10" name="Text 8"/>
          <p:cNvSpPr/>
          <p:nvPr/>
        </p:nvSpPr>
        <p:spPr>
          <a:xfrm>
            <a:off x="5760690" y="925711"/>
            <a:ext cx="7590" cy="7590"/>
          </a:xfrm>
          <a:prstGeom prst="ellipse">
            <a:avLst/>
          </a:prstGeom>
          <a:solidFill>
            <a:srgbClr val="FFFFFF"/>
          </a:solidFill>
          <a:ln/>
        </p:spPr>
        <p:txBody>
          <a:bodyPr wrap="none" rtlCol="0" anchor="t"/>
          <a:lstStyle/>
          <a:p>
            <a:pPr marL="0" indent="0">
              <a:buNone/>
            </a:pPr>
            <a:endParaRPr lang="en-US" dirty="0"/>
          </a:p>
        </p:txBody>
      </p:sp>
      <p:sp>
        <p:nvSpPr>
          <p:cNvPr id="12" name="Text 9"/>
          <p:cNvSpPr/>
          <p:nvPr/>
        </p:nvSpPr>
        <p:spPr>
          <a:xfrm>
            <a:off x="0" y="4800600"/>
            <a:ext cx="9144000" cy="342900"/>
          </a:xfrm>
          <a:prstGeom prst="rect">
            <a:avLst/>
          </a:prstGeom>
          <a:gradFill rotWithShape="1">
            <a:gsLst>
              <a:gs pos="0">
                <a:srgbClr val="F4A636">
                  <a:alpha val="18000"/>
                </a:srgbClr>
              </a:gs>
              <a:gs pos="60000">
                <a:srgbClr val="F4A636">
                  <a:alpha val="6000"/>
                </a:srgbClr>
              </a:gs>
              <a:gs pos="100000">
                <a:srgbClr val="000000">
                  <a:alpha val="0"/>
                </a:srgbClr>
              </a:gs>
            </a:gsLst>
            <a:lin ang="0" scaled="1"/>
          </a:gradFill>
          <a:ln/>
        </p:spPr>
        <p:txBody>
          <a:bodyPr wrap="square" rtlCol="0" anchor="t"/>
          <a:lstStyle/>
          <a:p>
            <a:pPr marL="0" indent="0">
              <a:buNone/>
            </a:pPr>
            <a:endParaRPr lang="en-US" dirty="0"/>
          </a:p>
        </p:txBody>
      </p:sp>
      <p:sp>
        <p:nvSpPr>
          <p:cNvPr id="13" name="Text 10"/>
          <p:cNvSpPr/>
          <p:nvPr/>
        </p:nvSpPr>
        <p:spPr>
          <a:xfrm>
            <a:off x="0" y="4800600"/>
            <a:ext cx="9144000" cy="9525"/>
          </a:xfrm>
          <a:prstGeom prst="rect">
            <a:avLst/>
          </a:prstGeom>
          <a:solidFill>
            <a:srgbClr val="F4A636">
              <a:alpha val="18000"/>
            </a:srgbClr>
          </a:solidFill>
          <a:ln/>
        </p:spPr>
        <p:txBody>
          <a:bodyPr wrap="none" rtlCol="0" anchor="t"/>
          <a:lstStyle/>
          <a:p>
            <a:pPr marL="0" indent="0">
              <a:buNone/>
            </a:pPr>
            <a:endParaRPr lang="en-US" dirty="0"/>
          </a:p>
        </p:txBody>
      </p:sp>
      <p:sp>
        <p:nvSpPr>
          <p:cNvPr id="14" name="Text 11"/>
          <p:cNvSpPr/>
          <p:nvPr/>
        </p:nvSpPr>
        <p:spPr>
          <a:xfrm>
            <a:off x="457200" y="4898082"/>
            <a:ext cx="21580" cy="157460"/>
          </a:xfrm>
          <a:prstGeom prst="roundRect">
            <a:avLst>
              <a:gd name="adj" fmla="val 64736"/>
            </a:avLst>
          </a:prstGeom>
          <a:solidFill>
            <a:srgbClr val="F4A636">
              <a:alpha val="70000"/>
            </a:srgbClr>
          </a:solidFill>
          <a:ln/>
        </p:spPr>
        <p:txBody>
          <a:bodyPr wrap="none" rtlCol="0" anchor="t"/>
          <a:lstStyle/>
          <a:p>
            <a:pPr marL="0" indent="0">
              <a:buNone/>
            </a:pPr>
            <a:endParaRPr lang="en-US" dirty="0"/>
          </a:p>
        </p:txBody>
      </p:sp>
      <p:sp>
        <p:nvSpPr>
          <p:cNvPr id="15" name="Text 12"/>
          <p:cNvSpPr/>
          <p:nvPr/>
        </p:nvSpPr>
        <p:spPr>
          <a:xfrm>
            <a:off x="565100" y="4885432"/>
            <a:ext cx="2638529" cy="182761"/>
          </a:xfrm>
          <a:prstGeom prst="rect">
            <a:avLst/>
          </a:prstGeom>
          <a:noFill/>
          <a:ln/>
        </p:spPr>
        <p:txBody>
          <a:bodyPr wrap="none" lIns="0" tIns="0" rIns="0" bIns="0" rtlCol="0" anchor="ctr"/>
          <a:lstStyle/>
          <a:p>
            <a:pPr marL="0" indent="0" algn="l">
              <a:lnSpc>
                <a:spcPts val="1440"/>
              </a:lnSpc>
              <a:buNone/>
            </a:pPr>
            <a:r>
              <a:rPr lang="en-US" sz="960" dirty="0">
                <a:solidFill>
                  <a:srgbClr val="F4A636"/>
                </a:solidFill>
                <a:latin typeface="Calibri Light" pitchFamily="34" charset="0"/>
                <a:ea typeface="Calibri Light" pitchFamily="34" charset="-122"/>
                <a:cs typeface="Calibri Light" pitchFamily="34" charset="-120"/>
              </a:rPr>
              <a:t>Keep the parks and summits on the air!</a:t>
            </a:r>
            <a:endParaRPr lang="en-US" sz="960" dirty="0"/>
          </a:p>
        </p:txBody>
      </p:sp>
      <p:sp>
        <p:nvSpPr>
          <p:cNvPr id="16" name="Text 13"/>
          <p:cNvSpPr/>
          <p:nvPr/>
        </p:nvSpPr>
        <p:spPr>
          <a:xfrm>
            <a:off x="3063925" y="4880521"/>
            <a:ext cx="534353" cy="192435"/>
          </a:xfrm>
          <a:prstGeom prst="rect">
            <a:avLst/>
          </a:prstGeom>
          <a:noFill/>
          <a:ln/>
        </p:spPr>
        <p:txBody>
          <a:bodyPr wrap="none" lIns="0" tIns="0" rIns="0" bIns="0" rtlCol="0" anchor="ctr"/>
          <a:lstStyle/>
          <a:p>
            <a:pPr marL="0" indent="0" algn="l">
              <a:lnSpc>
                <a:spcPts val="1515"/>
              </a:lnSpc>
              <a:buNone/>
            </a:pPr>
            <a:r>
              <a:rPr lang="en-US" sz="1010" dirty="0">
                <a:solidFill>
                  <a:srgbClr val="F2EDE3"/>
                </a:solidFill>
                <a:latin typeface="Calibri" pitchFamily="34" charset="0"/>
                <a:ea typeface="Calibri" pitchFamily="34" charset="-122"/>
                <a:cs typeface="Calibri" pitchFamily="34" charset="-120"/>
              </a:rPr>
              <a:t>🌲📻⛰️</a:t>
            </a:r>
            <a:endParaRPr lang="en-US" sz="1010" dirty="0"/>
          </a:p>
        </p:txBody>
      </p:sp>
      <p:sp>
        <p:nvSpPr>
          <p:cNvPr id="17" name="Text 14"/>
          <p:cNvSpPr/>
          <p:nvPr/>
        </p:nvSpPr>
        <p:spPr>
          <a:xfrm>
            <a:off x="7025432" y="4912072"/>
            <a:ext cx="670560"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JA/AM SOTA</a:t>
            </a:r>
            <a:endParaRPr lang="en-US" sz="680" dirty="0"/>
          </a:p>
        </p:txBody>
      </p:sp>
      <p:sp>
        <p:nvSpPr>
          <p:cNvPr id="18" name="Text 15"/>
          <p:cNvSpPr/>
          <p:nvPr/>
        </p:nvSpPr>
        <p:spPr>
          <a:xfrm>
            <a:off x="7706023" y="4926657"/>
            <a:ext cx="7590" cy="100310"/>
          </a:xfrm>
          <a:prstGeom prst="rect">
            <a:avLst/>
          </a:prstGeom>
          <a:solidFill>
            <a:srgbClr val="7AAD94">
              <a:alpha val="30000"/>
            </a:srgbClr>
          </a:solidFill>
          <a:ln/>
        </p:spPr>
        <p:txBody>
          <a:bodyPr wrap="none" rtlCol="0" anchor="t"/>
          <a:lstStyle/>
          <a:p>
            <a:pPr marL="0" indent="0">
              <a:buNone/>
            </a:pPr>
            <a:endParaRPr lang="en-US" dirty="0"/>
          </a:p>
        </p:txBody>
      </p:sp>
      <p:sp>
        <p:nvSpPr>
          <p:cNvPr id="19" name="Text 16"/>
          <p:cNvSpPr/>
          <p:nvPr/>
        </p:nvSpPr>
        <p:spPr>
          <a:xfrm>
            <a:off x="7784604" y="4912072"/>
            <a:ext cx="510778"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JP- POTA</a:t>
            </a:r>
            <a:endParaRPr lang="en-US" sz="680" dirty="0"/>
          </a:p>
        </p:txBody>
      </p:sp>
      <p:sp>
        <p:nvSpPr>
          <p:cNvPr id="20" name="Text 17"/>
          <p:cNvSpPr/>
          <p:nvPr/>
        </p:nvSpPr>
        <p:spPr>
          <a:xfrm>
            <a:off x="8319939" y="4926657"/>
            <a:ext cx="7590" cy="100310"/>
          </a:xfrm>
          <a:prstGeom prst="rect">
            <a:avLst/>
          </a:prstGeom>
          <a:solidFill>
            <a:srgbClr val="7AAD94">
              <a:alpha val="30000"/>
            </a:srgbClr>
          </a:solidFill>
          <a:ln/>
        </p:spPr>
        <p:txBody>
          <a:bodyPr wrap="none" rtlCol="0" anchor="t"/>
          <a:lstStyle/>
          <a:p>
            <a:pPr marL="0" indent="0">
              <a:buNone/>
            </a:pPr>
            <a:endParaRPr lang="en-US" dirty="0"/>
          </a:p>
        </p:txBody>
      </p:sp>
      <p:sp>
        <p:nvSpPr>
          <p:cNvPr id="21" name="Text 18"/>
          <p:cNvSpPr/>
          <p:nvPr/>
        </p:nvSpPr>
        <p:spPr>
          <a:xfrm>
            <a:off x="8398520" y="4912072"/>
            <a:ext cx="317108"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青森県</a:t>
            </a:r>
            <a:endParaRPr lang="en-US" sz="680" dirty="0"/>
          </a:p>
        </p:txBody>
      </p:sp>
      <p:sp>
        <p:nvSpPr>
          <p:cNvPr id="22" name="Text 19"/>
          <p:cNvSpPr/>
          <p:nvPr/>
        </p:nvSpPr>
        <p:spPr>
          <a:xfrm>
            <a:off x="3119140" y="1013371"/>
            <a:ext cx="3196129" cy="139005"/>
          </a:xfrm>
          <a:prstGeom prst="rect">
            <a:avLst/>
          </a:prstGeom>
          <a:noFill/>
          <a:ln/>
        </p:spPr>
        <p:txBody>
          <a:bodyPr wrap="none" lIns="0" tIns="0" rIns="0" bIns="0" rtlCol="0" anchor="t"/>
          <a:lstStyle/>
          <a:p>
            <a:pPr marL="0" indent="0" algn="l">
              <a:lnSpc>
                <a:spcPts val="1095"/>
              </a:lnSpc>
              <a:buNone/>
            </a:pPr>
            <a:r>
              <a:rPr lang="en-US" sz="730" kern="0" spc="161" dirty="0">
                <a:solidFill>
                  <a:srgbClr val="7AAD94"/>
                </a:solidFill>
                <a:latin typeface="Calibri Light" pitchFamily="34" charset="0"/>
                <a:ea typeface="Calibri Light" pitchFamily="34" charset="-122"/>
                <a:cs typeface="Calibri Light" pitchFamily="34" charset="-120"/>
              </a:rPr>
              <a:t>AOMORI POTA &amp; SOTA FIELD REPORT  ·  青森県</a:t>
            </a:r>
            <a:endParaRPr lang="en-US" sz="730" dirty="0"/>
          </a:p>
        </p:txBody>
      </p:sp>
      <p:sp>
        <p:nvSpPr>
          <p:cNvPr id="23" name="Text 20"/>
          <p:cNvSpPr/>
          <p:nvPr/>
        </p:nvSpPr>
        <p:spPr>
          <a:xfrm>
            <a:off x="1069378" y="1295846"/>
            <a:ext cx="7005094" cy="600670"/>
          </a:xfrm>
          <a:prstGeom prst="rect">
            <a:avLst/>
          </a:prstGeom>
          <a:noFill/>
          <a:ln/>
        </p:spPr>
        <p:txBody>
          <a:bodyPr wrap="none" lIns="0" tIns="0" rIns="0" bIns="0" rtlCol="0" anchor="t"/>
          <a:lstStyle/>
          <a:p>
            <a:pPr marL="0" indent="0" algn="ctr">
              <a:lnSpc>
                <a:spcPts val="4730"/>
              </a:lnSpc>
              <a:buNone/>
            </a:pPr>
            <a:r>
              <a:rPr lang="en-US" sz="4730" kern="0" spc="284" dirty="0">
                <a:solidFill>
                  <a:srgbClr val="F4A636"/>
                </a:solidFill>
                <a:latin typeface="Calibri Light" pitchFamily="34" charset="0"/>
                <a:ea typeface="Calibri Light" pitchFamily="34" charset="-122"/>
                <a:cs typeface="Calibri Light" pitchFamily="34" charset="-120"/>
              </a:rPr>
              <a:t>73 de JQ7FWB</a:t>
            </a:r>
          </a:p>
          <a:p>
            <a:pPr marL="0" indent="0" algn="ctr">
              <a:lnSpc>
                <a:spcPts val="4730"/>
              </a:lnSpc>
              <a:buNone/>
            </a:pPr>
            <a:endParaRPr lang="en-US" sz="4730" kern="0" spc="284" dirty="0">
              <a:solidFill>
                <a:srgbClr val="F4A636"/>
              </a:solidFill>
              <a:latin typeface="Calibri Light" pitchFamily="34" charset="0"/>
              <a:ea typeface="Calibri Light" pitchFamily="34" charset="-122"/>
              <a:cs typeface="Calibri Light" pitchFamily="34" charset="-120"/>
            </a:endParaRPr>
          </a:p>
          <a:p>
            <a:pPr marL="0" indent="0" algn="ctr">
              <a:lnSpc>
                <a:spcPts val="4730"/>
              </a:lnSpc>
              <a:buNone/>
            </a:pPr>
            <a:r>
              <a:rPr lang="en-US" sz="4730" kern="0" spc="284" dirty="0">
                <a:solidFill>
                  <a:srgbClr val="F4A636"/>
                </a:solidFill>
                <a:latin typeface="Calibri Light" pitchFamily="34" charset="0"/>
                <a:ea typeface="Calibri Light" pitchFamily="34" charset="-122"/>
                <a:cs typeface="Calibri Light" pitchFamily="34" charset="-120"/>
              </a:rPr>
              <a:t>KQ4IBI</a:t>
            </a:r>
            <a:endParaRPr lang="en-US" sz="4730" dirty="0"/>
          </a:p>
        </p:txBody>
      </p:sp>
      <p:sp>
        <p:nvSpPr>
          <p:cNvPr id="24" name="Text 21"/>
          <p:cNvSpPr/>
          <p:nvPr/>
        </p:nvSpPr>
        <p:spPr>
          <a:xfrm>
            <a:off x="3857625" y="2053828"/>
            <a:ext cx="1428750" cy="13841"/>
          </a:xfrm>
          <a:prstGeom prst="roundRect">
            <a:avLst>
              <a:gd name="adj" fmla="val 100932"/>
            </a:avLst>
          </a:prstGeom>
          <a:gradFill rotWithShape="1">
            <a:gsLst>
              <a:gs pos="0">
                <a:srgbClr val="000000">
                  <a:alpha val="0"/>
                </a:srgbClr>
              </a:gs>
              <a:gs pos="50000">
                <a:srgbClr val="F4A636"/>
              </a:gs>
              <a:gs pos="100000">
                <a:srgbClr val="000000">
                  <a:alpha val="0"/>
                </a:srgbClr>
              </a:gs>
            </a:gsLst>
            <a:lin ang="0" scaled="1"/>
          </a:gradFill>
          <a:ln/>
        </p:spPr>
        <p:txBody>
          <a:bodyPr wrap="none" rtlCol="0" anchor="t"/>
          <a:lstStyle/>
          <a:p>
            <a:pPr marL="0" indent="0">
              <a:buNone/>
            </a:pPr>
            <a:endParaRPr lang="en-US" dirty="0"/>
          </a:p>
        </p:txBody>
      </p:sp>
      <p:pic>
        <p:nvPicPr>
          <p:cNvPr id="28"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27185" y="3075617"/>
            <a:ext cx="132588" cy="132588"/>
          </a:xfrm>
          <a:prstGeom prst="rect">
            <a:avLst/>
          </a:prstGeom>
        </p:spPr>
      </p:pic>
      <p:sp>
        <p:nvSpPr>
          <p:cNvPr id="32" name="Text 28"/>
          <p:cNvSpPr/>
          <p:nvPr/>
        </p:nvSpPr>
        <p:spPr>
          <a:xfrm>
            <a:off x="3565029" y="3456236"/>
            <a:ext cx="35421" cy="35421"/>
          </a:xfrm>
          <a:prstGeom prst="ellipse">
            <a:avLst/>
          </a:prstGeom>
          <a:solidFill>
            <a:srgbClr val="F4A636">
              <a:alpha val="35000"/>
            </a:srgbClr>
          </a:solidFill>
          <a:ln/>
        </p:spPr>
        <p:txBody>
          <a:bodyPr wrap="none" rtlCol="0" anchor="t"/>
          <a:lstStyle/>
          <a:p>
            <a:pPr marL="0" indent="0">
              <a:buNone/>
            </a:pPr>
            <a:endParaRPr lang="en-US" dirty="0"/>
          </a:p>
        </p:txBody>
      </p:sp>
      <p:pic>
        <p:nvPicPr>
          <p:cNvPr id="35" name="Image 2"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05706" y="3075617"/>
            <a:ext cx="132588" cy="132588"/>
          </a:xfrm>
          <a:prstGeom prst="rect">
            <a:avLst/>
          </a:prstGeom>
        </p:spPr>
      </p:pic>
      <p:sp>
        <p:nvSpPr>
          <p:cNvPr id="39" name="Text 34"/>
          <p:cNvSpPr/>
          <p:nvPr/>
        </p:nvSpPr>
        <p:spPr>
          <a:xfrm>
            <a:off x="5543550" y="3456236"/>
            <a:ext cx="35421" cy="35421"/>
          </a:xfrm>
          <a:prstGeom prst="ellipse">
            <a:avLst/>
          </a:prstGeom>
          <a:solidFill>
            <a:srgbClr val="F4A636">
              <a:alpha val="35000"/>
            </a:srgbClr>
          </a:solidFill>
          <a:ln/>
        </p:spPr>
        <p:txBody>
          <a:bodyPr wrap="none" rtlCol="0" anchor="t"/>
          <a:lstStyle/>
          <a:p>
            <a:pPr marL="0" indent="0">
              <a:buNone/>
            </a:pPr>
            <a:endParaRPr lang="en-US" dirty="0"/>
          </a:p>
        </p:txBody>
      </p:sp>
      <p:pic>
        <p:nvPicPr>
          <p:cNvPr id="42" name="Image 3"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84227" y="3075617"/>
            <a:ext cx="132588" cy="1325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bg>
      <p:bgPr>
        <a:solidFill>
          <a:srgbClr val="162821"/>
        </a:solidFill>
        <a:effectLst/>
      </p:bgPr>
    </p:bg>
    <p:spTree>
      <p:nvGrpSpPr>
        <p:cNvPr id="1" name=""/>
        <p:cNvGrpSpPr/>
        <p:nvPr/>
      </p:nvGrpSpPr>
      <p:grpSpPr>
        <a:xfrm>
          <a:off x="0" y="0"/>
          <a:ext cx="0" cy="0"/>
          <a:chOff x="0" y="0"/>
          <a:chExt cx="0" cy="0"/>
        </a:xfrm>
      </p:grpSpPr>
      <p:sp>
        <p:nvSpPr>
          <p:cNvPr id="2" name="BG Glow"/>
          <p:cNvSpPr/>
          <p:nvPr/>
        </p:nvSpPr>
        <p:spPr>
          <a:xfrm>
            <a:off x="0" y="0"/>
            <a:ext cx="9144000" cy="5143500"/>
          </a:xfrm>
          <a:prstGeom prst="rect">
            <a:avLst/>
          </a:prstGeom>
          <a:gradFill rotWithShape="1">
            <a:gsLst>
              <a:gs pos="0">
                <a:srgbClr val="7AAD94">
                  <a:alpha val="13000"/>
                </a:srgbClr>
              </a:gs>
              <a:gs pos="10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3" name="BG Blob 1"/>
          <p:cNvSpPr/>
          <p:nvPr/>
        </p:nvSpPr>
        <p:spPr>
          <a:xfrm>
            <a:off x="5572720" y="0"/>
            <a:ext cx="3571280" cy="1785640"/>
          </a:xfrm>
          <a:prstGeom prst="ellipse">
            <a:avLst/>
          </a:prstGeom>
          <a:gradFill rotWithShape="1">
            <a:gsLst>
              <a:gs pos="0">
                <a:srgbClr val="F4A636">
                  <a:alpha val="4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4" name="BG Blob 2"/>
          <p:cNvSpPr/>
          <p:nvPr/>
        </p:nvSpPr>
        <p:spPr>
          <a:xfrm>
            <a:off x="0" y="3357860"/>
            <a:ext cx="2857500" cy="1785640"/>
          </a:xfrm>
          <a:prstGeom prst="ellipse">
            <a:avLst/>
          </a:prstGeom>
          <a:gradFill rotWithShape="1">
            <a:gsLst>
              <a:gs pos="0">
                <a:srgbClr val="7AAD94">
                  <a:alpha val="5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5" name="Eyebrow"/>
          <p:cNvSpPr/>
          <p:nvPr/>
        </p:nvSpPr>
        <p:spPr>
          <a:xfrm>
            <a:off x="217170" y="342900"/>
            <a:ext cx="8926830" cy="182880"/>
          </a:xfrm>
          <a:prstGeom prst="rect">
            <a:avLst/>
          </a:prstGeom>
          <a:noFill/>
          <a:ln/>
        </p:spPr>
        <p:txBody>
          <a:bodyPr wrap="none" lIns="0" tIns="0" rIns="0" bIns="0" rtlCol="0" anchor="t"/>
          <a:lstStyle/>
          <a:p>
            <a:pPr>
              <a:lnSpc>
                <a:spcPts val="1095"/>
              </a:lnSpc>
            </a:pPr>
            <a:r>
              <a:rPr lang="en-US" sz="730" b="1" kern="0" spc="170" dirty="0">
                <a:solidFill>
                  <a:srgbClr val="F4A636"/>
                </a:solidFill>
                <a:latin typeface="Calibri" pitchFamily="34" charset="0"/>
                <a:ea typeface="Calibri" pitchFamily="34" charset="-122"/>
                <a:cs typeface="Calibri" pitchFamily="34" charset="-120"/>
              </a:rPr>
              <a:t>OPERATING IN JAPAN — VISITING HAMS — BEFORE YOU GO </a:t>
            </a:r>
            <a:endParaRPr lang="en-US" sz="730" dirty="0"/>
          </a:p>
        </p:txBody>
      </p:sp>
      <p:sp>
        <p:nvSpPr>
          <p:cNvPr id="6" name="Title"/>
          <p:cNvSpPr/>
          <p:nvPr/>
        </p:nvSpPr>
        <p:spPr>
          <a:xfrm>
            <a:off x="514350" y="525066"/>
            <a:ext cx="8521065" cy="346323"/>
          </a:xfrm>
          <a:prstGeom prst="rect">
            <a:avLst/>
          </a:prstGeom>
          <a:noFill/>
          <a:ln/>
        </p:spPr>
        <p:txBody>
          <a:bodyPr wrap="none" lIns="0" tIns="0" rIns="0" bIns="0" rtlCol="0" anchor="t"/>
          <a:lstStyle/>
          <a:p>
            <a:pPr marL="0" indent="0" algn="l">
              <a:lnSpc>
                <a:spcPts val="2728"/>
              </a:lnSpc>
              <a:buNone/>
            </a:pPr>
            <a:r>
              <a:rPr lang="en-US" sz="2480" kern="0" spc="-30" dirty="0">
                <a:solidFill>
                  <a:srgbClr val="F2EDE3"/>
                </a:solidFill>
                <a:latin typeface="Calibri Light" pitchFamily="34" charset="0"/>
                <a:ea typeface="Calibri Light" pitchFamily="34" charset="-122"/>
                <a:cs typeface="Calibri Light" pitchFamily="34" charset="-120"/>
              </a:rPr>
              <a:t>Reciprocal License </a:t>
            </a:r>
            <a:r>
              <a:rPr lang="en-US" sz="2480" b="1" kern="0" spc="-30" dirty="0">
                <a:solidFill>
                  <a:srgbClr val="F4A636"/>
                </a:solidFill>
                <a:latin typeface="Calibri Light" pitchFamily="34" charset="0"/>
                <a:ea typeface="Calibri Light" pitchFamily="34" charset="-122"/>
                <a:cs typeface="Calibri Light" pitchFamily="34" charset="-120"/>
              </a:rPr>
              <a:t>Documents &amp; Application</a:t>
            </a:r>
            <a:endParaRPr lang="en-US" sz="2480" dirty="0"/>
          </a:p>
        </p:txBody>
      </p:sp>
      <p:sp>
        <p:nvSpPr>
          <p:cNvPr id="7" name="Accent Bar"/>
          <p:cNvSpPr/>
          <p:nvPr/>
        </p:nvSpPr>
        <p:spPr>
          <a:xfrm>
            <a:off x="514350" y="942380"/>
            <a:ext cx="457200" cy="21580"/>
          </a:xfrm>
          <a:prstGeom prst="roundRect">
            <a:avLst>
              <a:gd name="adj" fmla="val 64736"/>
            </a:avLst>
          </a:prstGeom>
          <a:gradFill rotWithShape="1">
            <a:gsLst>
              <a:gs pos="0">
                <a:srgbClr val="F4A636"/>
              </a:gs>
              <a:gs pos="100000">
                <a:srgbClr val="000000">
                  <a:alpha val="0"/>
                </a:srgbClr>
              </a:gs>
            </a:gsLst>
            <a:lin ang="0" scaled="1"/>
          </a:gradFill>
          <a:ln/>
        </p:spPr>
        <p:txBody>
          <a:bodyPr wrap="none" rtlCol="0" anchor="t"/>
          <a:lstStyle/>
          <a:p>
            <a:pPr marL="0" indent="0">
              <a:buNone/>
            </a:pPr>
            <a:endParaRPr lang="en-US" dirty="0"/>
          </a:p>
        </p:txBody>
      </p:sp>
      <p:sp>
        <p:nvSpPr>
          <p:cNvPr id="10" name="Left Card"/>
          <p:cNvSpPr/>
          <p:nvPr/>
        </p:nvSpPr>
        <p:spPr>
          <a:xfrm>
            <a:off x="457200" y="1140000"/>
            <a:ext cx="2660300" cy="3080000"/>
          </a:xfrm>
          <a:prstGeom prst="roundRect">
            <a:avLst>
              <a:gd name="adj" fmla="val 4200"/>
            </a:avLst>
          </a:prstGeom>
          <a:solidFill>
            <a:srgbClr val="1E3A2E"/>
          </a:solidFill>
          <a:ln w="9525">
            <a:solidFill>
              <a:srgbClr val="F4A636">
                <a:alpha val="18000"/>
              </a:srgbClr>
            </a:solidFill>
          </a:ln>
        </p:spPr>
        <p:txBody>
          <a:bodyPr wrap="square" rtlCol="0" anchor="t"/>
          <a:lstStyle/>
          <a:p>
            <a:pPr marL="0" indent="0">
              <a:buNone/>
            </a:pPr>
            <a:endParaRPr lang="en-US"/>
          </a:p>
        </p:txBody>
      </p:sp>
      <p:sp>
        <p:nvSpPr>
          <p:cNvPr id="11" name="Left Header"/>
          <p:cNvSpPr/>
          <p:nvPr/>
        </p:nvSpPr>
        <p:spPr>
          <a:xfrm>
            <a:off x="717200" y="1330000"/>
            <a:ext cx="4000000" cy="150000"/>
          </a:xfrm>
          <a:prstGeom prst="rect">
            <a:avLst/>
          </a:prstGeom>
          <a:noFill/>
          <a:ln/>
        </p:spPr>
        <p:txBody>
          <a:bodyPr wrap="none" lIns="0" tIns="0" rIns="0" bIns="0" rtlCol="0" anchor="t"/>
          <a:lstStyle/>
          <a:p>
            <a:pPr marL="0" indent="0" algn="l">
              <a:lnSpc>
                <a:spcPts val="760"/>
              </a:lnSpc>
              <a:buNone/>
            </a:pPr>
            <a:r>
              <a:rPr lang="en-US" sz="760" b="1" spc="140">
                <a:solidFill>
                  <a:srgbClr val="F4A636"/>
                </a:solidFill>
                <a:latin typeface="Calibri" pitchFamily="34" charset="0"/>
              </a:rPr>
              <a:t>REQUIRED DOCUMENTS</a:t>
            </a:r>
            <a:endParaRPr lang="en-US" sz="760"/>
          </a:p>
        </p:txBody>
      </p:sp>
      <p:sp>
        <p:nvSpPr>
          <p:cNvPr id="20" name="Bullet 1"/>
          <p:cNvSpPr/>
          <p:nvPr/>
        </p:nvSpPr>
        <p:spPr>
          <a:xfrm>
            <a:off x="717200" y="1610000"/>
            <a:ext cx="132000" cy="132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21" name="Item 1"/>
          <p:cNvSpPr/>
          <p:nvPr/>
        </p:nvSpPr>
        <p:spPr>
          <a:xfrm>
            <a:off x="957200" y="1580000"/>
            <a:ext cx="3820000" cy="360000"/>
          </a:xfrm>
          <a:prstGeom prst="rect">
            <a:avLst/>
          </a:prstGeom>
          <a:noFill/>
          <a:ln/>
        </p:spPr>
        <p:txBody>
          <a:bodyPr wrap="square" lIns="0" tIns="0" rIns="0" bIns="0" rtlCol="0" anchor="t"/>
          <a:lstStyle/>
          <a:p>
            <a:pPr marL="0" indent="0" algn="l">
              <a:lnSpc>
                <a:spcPts val="900"/>
              </a:lnSpc>
              <a:buNone/>
            </a:pPr>
            <a:r>
              <a:rPr lang="en-US" sz="820" b="1">
                <a:solidFill>
                  <a:srgbClr val="F2EDE3"/>
                </a:solidFill>
                <a:latin typeface="Calibri" pitchFamily="34" charset="0"/>
              </a:rPr>
              <a:t>Station Info Form </a:t>
            </a:r>
            <a:r>
              <a:rPr lang="en-US" sz="820" b="1" u="sng">
                <a:solidFill>
                  <a:srgbClr val="F4A636"/>
                </a:solidFill>
                <a:latin typeface="Calibri" pitchFamily="34" charset="0"/>
              </a:rPr>
              <a:t>JARL-96-04</a:t>
            </a:r>
            <a:endParaRPr lang="en-US" sz="820"/>
          </a:p>
          <a:p>
            <a:pPr marL="0" indent="0" algn="l">
              <a:lnSpc>
                <a:spcPts val="820"/>
              </a:lnSpc>
              <a:spcBef>
                <a:spcPts val="200"/>
              </a:spcBef>
              <a:buNone/>
            </a:pPr>
            <a:r>
              <a:rPr lang="en-US" sz="680">
                <a:solidFill>
                  <a:srgbClr val="7AAD94"/>
                </a:solidFill>
                <a:latin typeface="Calibri" pitchFamily="34" charset="0"/>
              </a:rPr>
              <a:t>Completed station information form</a:t>
            </a:r>
            <a:endParaRPr lang="en-US" sz="680"/>
          </a:p>
        </p:txBody>
      </p:sp>
      <p:sp>
        <p:nvSpPr>
          <p:cNvPr id="22" name="Bullet 2"/>
          <p:cNvSpPr/>
          <p:nvPr/>
        </p:nvSpPr>
        <p:spPr>
          <a:xfrm>
            <a:off x="717200" y="2050000"/>
            <a:ext cx="132000" cy="132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23" name="Item 2"/>
          <p:cNvSpPr/>
          <p:nvPr/>
        </p:nvSpPr>
        <p:spPr>
          <a:xfrm>
            <a:off x="957200" y="2020000"/>
            <a:ext cx="3820000" cy="360000"/>
          </a:xfrm>
          <a:prstGeom prst="rect">
            <a:avLst/>
          </a:prstGeom>
          <a:noFill/>
          <a:ln/>
        </p:spPr>
        <p:txBody>
          <a:bodyPr wrap="square" lIns="0" tIns="0" rIns="0" bIns="0" rtlCol="0" anchor="t"/>
          <a:lstStyle/>
          <a:p>
            <a:pPr marL="0" indent="0" algn="l">
              <a:lnSpc>
                <a:spcPts val="900"/>
              </a:lnSpc>
              <a:buNone/>
            </a:pPr>
            <a:r>
              <a:rPr lang="en-US" sz="820" b="1">
                <a:solidFill>
                  <a:srgbClr val="F2EDE3"/>
                </a:solidFill>
                <a:latin typeface="Calibri" pitchFamily="34" charset="0"/>
              </a:rPr>
              <a:t>Letter of Authorization </a:t>
            </a:r>
            <a:r>
              <a:rPr lang="en-US" sz="820" b="1" u="sng">
                <a:solidFill>
                  <a:srgbClr val="F4A636"/>
                </a:solidFill>
                <a:latin typeface="Calibri" pitchFamily="34" charset="0"/>
              </a:rPr>
              <a:t>JARL-04-09A</a:t>
            </a:r>
            <a:endParaRPr lang="en-US" sz="820"/>
          </a:p>
          <a:p>
            <a:pPr marL="0" indent="0" algn="l">
              <a:lnSpc>
                <a:spcPts val="820"/>
              </a:lnSpc>
              <a:spcBef>
                <a:spcPts val="200"/>
              </a:spcBef>
              <a:buNone/>
            </a:pPr>
            <a:r>
              <a:rPr lang="en-US" sz="680">
                <a:solidFill>
                  <a:srgbClr val="7AAD94"/>
                </a:solidFill>
                <a:latin typeface="Calibri" pitchFamily="34" charset="0"/>
              </a:rPr>
              <a:t>Signed — lets JARL file for you</a:t>
            </a:r>
            <a:endParaRPr lang="en-US" sz="680"/>
          </a:p>
        </p:txBody>
      </p:sp>
      <p:sp>
        <p:nvSpPr>
          <p:cNvPr id="24" name="Bullet 3"/>
          <p:cNvSpPr/>
          <p:nvPr/>
        </p:nvSpPr>
        <p:spPr>
          <a:xfrm>
            <a:off x="717200" y="2490000"/>
            <a:ext cx="132000" cy="132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25" name="Item 3"/>
          <p:cNvSpPr/>
          <p:nvPr/>
        </p:nvSpPr>
        <p:spPr>
          <a:xfrm>
            <a:off x="957200" y="2460000"/>
            <a:ext cx="3820000" cy="360000"/>
          </a:xfrm>
          <a:prstGeom prst="rect">
            <a:avLst/>
          </a:prstGeom>
          <a:noFill/>
          <a:ln/>
        </p:spPr>
        <p:txBody>
          <a:bodyPr wrap="square" lIns="0" tIns="0" rIns="0" bIns="0" rtlCol="0" anchor="t"/>
          <a:lstStyle/>
          <a:p>
            <a:pPr marL="0" indent="0" algn="l">
              <a:lnSpc>
                <a:spcPts val="900"/>
              </a:lnSpc>
              <a:buNone/>
            </a:pPr>
            <a:r>
              <a:rPr lang="en-US" sz="820" b="1">
                <a:solidFill>
                  <a:srgbClr val="F2EDE3"/>
                </a:solidFill>
                <a:latin typeface="Calibri" pitchFamily="34" charset="0"/>
              </a:rPr>
              <a:t>Operator Certificate</a:t>
            </a:r>
            <a:endParaRPr lang="en-US" sz="820"/>
          </a:p>
          <a:p>
            <a:pPr marL="0" indent="0" algn="l">
              <a:lnSpc>
                <a:spcPts val="820"/>
              </a:lnSpc>
              <a:spcBef>
                <a:spcPts val="200"/>
              </a:spcBef>
              <a:buNone/>
            </a:pPr>
            <a:r>
              <a:rPr lang="en-US" sz="680">
                <a:solidFill>
                  <a:srgbClr val="7AAD94"/>
                </a:solidFill>
                <a:latin typeface="Calibri" pitchFamily="34" charset="0"/>
              </a:rPr>
              <a:t>Photocopy of your amateur radio license</a:t>
            </a:r>
            <a:endParaRPr lang="en-US" sz="680"/>
          </a:p>
        </p:txBody>
      </p:sp>
      <p:sp>
        <p:nvSpPr>
          <p:cNvPr id="26" name="Bullet 4"/>
          <p:cNvSpPr/>
          <p:nvPr/>
        </p:nvSpPr>
        <p:spPr>
          <a:xfrm>
            <a:off x="717200" y="2930000"/>
            <a:ext cx="132000" cy="132000"/>
          </a:xfrm>
          <a:prstGeom prst="roundRect">
            <a:avLst>
              <a:gd name="adj" fmla="val 30000"/>
            </a:avLst>
          </a:prstGeom>
          <a:solidFill>
            <a:srgbClr val="F4A636">
              <a:alpha val="90000"/>
            </a:srgbClr>
          </a:solidFill>
          <a:ln/>
        </p:spPr>
        <p:txBody>
          <a:bodyPr wrap="none" rtlCol="0" anchor="t"/>
          <a:lstStyle/>
          <a:p>
            <a:pPr marL="0" indent="0">
              <a:buNone/>
            </a:pPr>
            <a:endParaRPr lang="en-US" dirty="0"/>
          </a:p>
        </p:txBody>
      </p:sp>
      <p:sp>
        <p:nvSpPr>
          <p:cNvPr id="27" name="Item 4"/>
          <p:cNvSpPr/>
          <p:nvPr/>
        </p:nvSpPr>
        <p:spPr>
          <a:xfrm>
            <a:off x="957200" y="2900000"/>
            <a:ext cx="3820000" cy="360000"/>
          </a:xfrm>
          <a:prstGeom prst="rect">
            <a:avLst/>
          </a:prstGeom>
          <a:noFill/>
          <a:ln/>
        </p:spPr>
        <p:txBody>
          <a:bodyPr wrap="square" lIns="0" tIns="0" rIns="0" bIns="0" rtlCol="0" anchor="t"/>
          <a:lstStyle/>
          <a:p>
            <a:pPr marL="0" indent="0" algn="l">
              <a:lnSpc>
                <a:spcPts val="900"/>
              </a:lnSpc>
              <a:buNone/>
            </a:pPr>
            <a:r>
              <a:rPr lang="en-US" sz="820" b="1">
                <a:solidFill>
                  <a:srgbClr val="F2EDE3"/>
                </a:solidFill>
                <a:latin typeface="Calibri" pitchFamily="34" charset="0"/>
              </a:rPr>
              <a:t>Identity Copy</a:t>
            </a:r>
            <a:endParaRPr lang="en-US" sz="820"/>
          </a:p>
          <a:p>
            <a:pPr marL="0" indent="0" algn="l">
              <a:lnSpc>
                <a:spcPts val="820"/>
              </a:lnSpc>
              <a:spcBef>
                <a:spcPts val="200"/>
              </a:spcBef>
              <a:buNone/>
            </a:pPr>
            <a:r>
              <a:rPr lang="en-US" sz="680">
                <a:solidFill>
                  <a:srgbClr val="7AAD94"/>
                </a:solidFill>
                <a:latin typeface="Calibri" pitchFamily="34" charset="0"/>
              </a:rPr>
              <a:t>Passport (photo + visa page) or Residence Card, both sides</a:t>
            </a:r>
            <a:endParaRPr lang="en-US" sz="680"/>
          </a:p>
        </p:txBody>
      </p:sp>
      <p:sp>
        <p:nvSpPr>
          <p:cNvPr id="28" name="Bullet 5"/>
          <p:cNvSpPr/>
          <p:nvPr/>
        </p:nvSpPr>
        <p:spPr>
          <a:xfrm>
            <a:off x="717200" y="3370000"/>
            <a:ext cx="132000" cy="132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29" name="Item 5"/>
          <p:cNvSpPr/>
          <p:nvPr/>
        </p:nvSpPr>
        <p:spPr>
          <a:xfrm>
            <a:off x="957200" y="3340000"/>
            <a:ext cx="3820000" cy="360000"/>
          </a:xfrm>
          <a:prstGeom prst="rect">
            <a:avLst/>
          </a:prstGeom>
          <a:noFill/>
          <a:ln/>
        </p:spPr>
        <p:txBody>
          <a:bodyPr wrap="square" lIns="0" tIns="0" rIns="0" bIns="0" rtlCol="0" anchor="t"/>
          <a:lstStyle/>
          <a:p>
            <a:pPr marL="0" indent="0" algn="l">
              <a:lnSpc>
                <a:spcPts val="900"/>
              </a:lnSpc>
              <a:buNone/>
            </a:pPr>
            <a:r>
              <a:rPr lang="en-US" sz="820" b="1">
                <a:solidFill>
                  <a:srgbClr val="F2EDE3"/>
                </a:solidFill>
                <a:latin typeface="Calibri" pitchFamily="34" charset="0"/>
              </a:rPr>
              <a:t>Travel Proof </a:t>
            </a:r>
            <a:r>
              <a:rPr lang="en-US" sz="680" b="1">
                <a:solidFill>
                  <a:srgbClr val="7AAD94"/>
                </a:solidFill>
                <a:latin typeface="Calibri" pitchFamily="34" charset="0"/>
              </a:rPr>
              <a:t>— non-residents</a:t>
            </a:r>
            <a:endParaRPr lang="en-US" sz="820"/>
          </a:p>
          <a:p>
            <a:pPr marL="0" indent="0" algn="l">
              <a:lnSpc>
                <a:spcPts val="820"/>
              </a:lnSpc>
              <a:spcBef>
                <a:spcPts val="200"/>
              </a:spcBef>
              <a:buNone/>
            </a:pPr>
            <a:r>
              <a:rPr lang="en-US" sz="680">
                <a:solidFill>
                  <a:srgbClr val="7AAD94"/>
                </a:solidFill>
                <a:latin typeface="Calibri" pitchFamily="34" charset="0"/>
              </a:rPr>
              <a:t>Booking showing your arrival date in Japan</a:t>
            </a:r>
            <a:endParaRPr lang="en-US" sz="680"/>
          </a:p>
        </p:txBody>
      </p:sp>
      <p:sp>
        <p:nvSpPr>
          <p:cNvPr id="30" name="Bullet 6"/>
          <p:cNvSpPr/>
          <p:nvPr/>
        </p:nvSpPr>
        <p:spPr>
          <a:xfrm>
            <a:off x="717200" y="3810000"/>
            <a:ext cx="132000" cy="132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31" name="Item 6"/>
          <p:cNvSpPr/>
          <p:nvPr/>
        </p:nvSpPr>
        <p:spPr>
          <a:xfrm>
            <a:off x="957200" y="3780000"/>
            <a:ext cx="3820000" cy="360000"/>
          </a:xfrm>
          <a:prstGeom prst="rect">
            <a:avLst/>
          </a:prstGeom>
          <a:noFill/>
          <a:ln/>
        </p:spPr>
        <p:txBody>
          <a:bodyPr wrap="square" lIns="0" tIns="0" rIns="0" bIns="0" rtlCol="0" anchor="t"/>
          <a:lstStyle/>
          <a:p>
            <a:pPr marL="0" indent="0" algn="l">
              <a:lnSpc>
                <a:spcPts val="900"/>
              </a:lnSpc>
              <a:buNone/>
            </a:pPr>
            <a:r>
              <a:rPr lang="en-US" sz="820" b="1">
                <a:solidFill>
                  <a:srgbClr val="F2EDE3"/>
                </a:solidFill>
                <a:latin typeface="Calibri" pitchFamily="34" charset="0"/>
              </a:rPr>
              <a:t>Payment Proof</a:t>
            </a:r>
            <a:endParaRPr lang="en-US" sz="820"/>
          </a:p>
          <a:p>
            <a:pPr marL="0" indent="0" algn="l">
              <a:lnSpc>
                <a:spcPts val="820"/>
              </a:lnSpc>
              <a:spcBef>
                <a:spcPts val="200"/>
              </a:spcBef>
              <a:buNone/>
            </a:pPr>
            <a:r>
              <a:rPr lang="en-US" sz="680">
                <a:solidFill>
                  <a:srgbClr val="7AAD94"/>
                </a:solidFill>
                <a:latin typeface="Calibri" pitchFamily="34" charset="0"/>
              </a:rPr>
              <a:t>Bank transfer or PayPal receipt to JARL</a:t>
            </a:r>
            <a:endParaRPr lang="en-US" sz="680"/>
          </a:p>
        </p:txBody>
      </p:sp>
      <p:sp>
        <p:nvSpPr>
          <p:cNvPr id="70" name="Footer"/>
          <p:cNvSpPr/>
          <p:nvPr/>
        </p:nvSpPr>
        <p:spPr>
          <a:xfrm>
            <a:off x="514350" y="4780000"/>
            <a:ext cx="3200000" cy="160000"/>
          </a:xfrm>
          <a:prstGeom prst="rect">
            <a:avLst/>
          </a:prstGeom>
          <a:noFill/>
          <a:ln/>
        </p:spPr>
        <p:txBody>
          <a:bodyPr wrap="none" lIns="0" tIns="0" rIns="0" bIns="0" rtlCol="0" anchor="ctr"/>
          <a:lstStyle/>
          <a:p>
            <a:pPr marL="0" indent="0" algn="l">
              <a:lnSpc>
                <a:spcPts val="930"/>
              </a:lnSpc>
              <a:buNone/>
            </a:pPr>
            <a:r>
              <a:rPr lang="en-US" sz="620">
                <a:solidFill>
                  <a:srgbClr val="7AAD94">
                    <a:alpha val="50000"/>
                  </a:srgbClr>
                </a:solidFill>
                <a:latin typeface="Calibri" pitchFamily="34" charset="0"/>
              </a:rPr>
              <a:t>OPERATING IN JAPAN · JARL</a:t>
            </a:r>
            <a:endParaRPr lang="en-US" sz="620"/>
          </a:p>
        </p:txBody>
      </p:sp>
      <p:sp>
        <p:nvSpPr>
          <p:cNvPr id="69" name="Left Card">
            <a:extLst>
              <a:ext uri="{FF2B5EF4-FFF2-40B4-BE49-F238E27FC236}">
                <a16:creationId xmlns:a16="http://schemas.microsoft.com/office/drawing/2014/main" id="{AE253AFE-1F7C-740A-B162-51D6A73F7632}"/>
              </a:ext>
            </a:extLst>
          </p:cNvPr>
          <p:cNvSpPr/>
          <p:nvPr/>
        </p:nvSpPr>
        <p:spPr>
          <a:xfrm>
            <a:off x="457200" y="4272464"/>
            <a:ext cx="2660300" cy="455072"/>
          </a:xfrm>
          <a:prstGeom prst="roundRect">
            <a:avLst>
              <a:gd name="adj" fmla="val 4200"/>
            </a:avLst>
          </a:prstGeom>
          <a:solidFill>
            <a:srgbClr val="1E3A2E"/>
          </a:solidFill>
          <a:ln w="9525">
            <a:solidFill>
              <a:srgbClr val="F4A636">
                <a:alpha val="18000"/>
              </a:srgbClr>
            </a:solidFill>
          </a:ln>
        </p:spPr>
        <p:txBody>
          <a:bodyPr wrap="square" rtlCol="0" anchor="t"/>
          <a:lstStyle/>
          <a:p>
            <a:pPr marL="0" indent="0">
              <a:buNone/>
            </a:pPr>
            <a:endParaRPr lang="en-US"/>
          </a:p>
        </p:txBody>
      </p:sp>
      <p:sp>
        <p:nvSpPr>
          <p:cNvPr id="46" name="Reference Links"/>
          <p:cNvSpPr/>
          <p:nvPr/>
        </p:nvSpPr>
        <p:spPr>
          <a:xfrm>
            <a:off x="584153" y="4395536"/>
            <a:ext cx="2406394" cy="332000"/>
          </a:xfrm>
          <a:prstGeom prst="rect">
            <a:avLst/>
          </a:prstGeom>
          <a:noFill/>
          <a:ln/>
        </p:spPr>
        <p:txBody>
          <a:bodyPr wrap="none" lIns="0" tIns="0" rIns="0" bIns="0" rtlCol="0" anchor="t"/>
          <a:lstStyle/>
          <a:p>
            <a:pPr marL="0" indent="0" algn="l">
              <a:lnSpc>
                <a:spcPts val="820"/>
              </a:lnSpc>
              <a:buNone/>
            </a:pPr>
            <a:r>
              <a:rPr lang="en-US" sz="600" b="1" spc="20" dirty="0">
                <a:solidFill>
                  <a:srgbClr val="7AAD94"/>
                </a:solidFill>
                <a:latin typeface="Calibri" pitchFamily="34" charset="0"/>
              </a:rPr>
              <a:t>APPLY   </a:t>
            </a:r>
            <a:r>
              <a:rPr lang="en-US" sz="620" dirty="0">
                <a:solidFill>
                  <a:srgbClr val="F4A636"/>
                </a:solidFill>
                <a:latin typeface="Calibri" pitchFamily="34" charset="0"/>
              </a:rPr>
              <a:t>jarl.org/English/3_Application/A-3.htm</a:t>
            </a:r>
            <a:endParaRPr lang="en-US" sz="620" dirty="0"/>
          </a:p>
          <a:p>
            <a:pPr marL="0" indent="0" algn="l">
              <a:lnSpc>
                <a:spcPts val="820"/>
              </a:lnSpc>
              <a:buNone/>
            </a:pPr>
            <a:r>
              <a:rPr lang="en-US" sz="600" b="1" spc="20" dirty="0">
                <a:solidFill>
                  <a:srgbClr val="7AAD94"/>
                </a:solidFill>
                <a:latin typeface="Calibri" pitchFamily="34" charset="0"/>
              </a:rPr>
              <a:t>CONTACT </a:t>
            </a:r>
            <a:r>
              <a:rPr lang="en-US" sz="620" dirty="0">
                <a:solidFill>
                  <a:srgbClr val="F4A636"/>
                </a:solidFill>
                <a:latin typeface="Calibri" pitchFamily="34" charset="0"/>
              </a:rPr>
              <a:t>intl@jarl.org</a:t>
            </a:r>
            <a:endParaRPr lang="en-US" sz="620" dirty="0"/>
          </a:p>
        </p:txBody>
      </p:sp>
      <p:sp>
        <p:nvSpPr>
          <p:cNvPr id="80" name="Form Caption"/>
          <p:cNvSpPr/>
          <p:nvPr/>
        </p:nvSpPr>
        <p:spPr>
          <a:xfrm>
            <a:off x="4020000" y="1200000"/>
            <a:ext cx="4195000" cy="180000"/>
          </a:xfrm>
          <a:prstGeom prst="rect">
            <a:avLst/>
          </a:prstGeom>
          <a:noFill/>
          <a:ln/>
        </p:spPr>
        <p:txBody>
          <a:bodyPr wrap="none" lIns="0" tIns="0" rIns="0" bIns="0" rtlCol="0" anchor="t"/>
          <a:lstStyle/>
          <a:p>
            <a:pPr marL="0" indent="0" algn="l">
              <a:lnSpc>
                <a:spcPts val="1095"/>
              </a:lnSpc>
              <a:buNone/>
            </a:pPr>
            <a:r>
              <a:rPr lang="en-US" sz="730" b="1" kern="0" spc="170">
                <a:solidFill>
                  <a:srgbClr val="F4A636"/>
                </a:solidFill>
                <a:latin typeface="Calibri" pitchFamily="34" charset="0"/>
              </a:rPr>
              <a:t>STATION INFO FORM — JARL-96-04Rev1</a:t>
            </a:r>
            <a:endParaRPr lang="en-US" sz="730"/>
          </a:p>
        </p:txBody>
      </p:sp>
      <p:pic>
        <p:nvPicPr>
          <p:cNvPr id="81" name="JARL-96-04 Form"/>
          <p:cNvPicPr>
            <a:picLocks noChangeAspect="1"/>
          </p:cNvPicPr>
          <p:nvPr/>
        </p:nvPicPr>
        <p:blipFill>
          <a:blip r:embed="rId3"/>
          <a:stretch>
            <a:fillRect/>
          </a:stretch>
        </p:blipFill>
        <p:spPr>
          <a:xfrm>
            <a:off x="4020000" y="1520000"/>
            <a:ext cx="4195000" cy="3130000"/>
          </a:xfrm>
          <a:prstGeom prst="rect">
            <a:avLst/>
          </a:prstGeom>
          <a:ln w="9525">
            <a:solidFill>
              <a:srgbClr val="F4A636">
                <a:alpha val="35000"/>
              </a:srgbClr>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1">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F4A636">
                  <a:alpha val="4000"/>
                </a:srgbClr>
              </a:gs>
              <a:gs pos="55000">
                <a:srgbClr val="000000">
                  <a:alpha val="0"/>
                </a:srgbClr>
              </a:gs>
            </a:gsLst>
            <a:path path="circle">
              <a:fillToRect l="90000" t="50000" r="10000" b="50000"/>
            </a:path>
          </a:gradFill>
          <a:ln/>
        </p:spPr>
        <p:txBody>
          <a:bodyPr wrap="squar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7AAD94">
                  <a:alpha val="5000"/>
                </a:srgbClr>
              </a:gs>
              <a:gs pos="50000">
                <a:srgbClr val="000000">
                  <a:alpha val="0"/>
                </a:srgbClr>
              </a:gs>
            </a:gsLst>
            <a:path path="circle">
              <a:fillToRect l="10000" t="80000" r="90000" b="20000"/>
            </a:path>
          </a:gradFill>
          <a:ln/>
        </p:spPr>
        <p:txBody>
          <a:bodyPr wrap="square" rtlCol="0" anchor="t"/>
          <a:lstStyle/>
          <a:p>
            <a:pPr marL="0" indent="0">
              <a:buNone/>
            </a:pPr>
            <a:endParaRPr lang="en-US" dirty="0"/>
          </a:p>
        </p:txBody>
      </p:sp>
      <p:sp>
        <p:nvSpPr>
          <p:cNvPr id="4" name="Text 2"/>
          <p:cNvSpPr/>
          <p:nvPr/>
        </p:nvSpPr>
        <p:spPr>
          <a:xfrm>
            <a:off x="0" y="0"/>
            <a:ext cx="9144000" cy="5143500"/>
          </a:xfrm>
          <a:prstGeom prst="rect">
            <a:avLst/>
          </a:prstGeom>
          <a:gradFill rotWithShape="1">
            <a:gsLst>
              <a:gs pos="0">
                <a:srgbClr val="162821"/>
              </a:gs>
              <a:gs pos="100000">
                <a:srgbClr val="111F1A"/>
              </a:gs>
            </a:gsLst>
            <a:lin ang="4200000" scaled="1"/>
          </a:gradFill>
          <a:ln/>
        </p:spPr>
        <p:txBody>
          <a:bodyPr wrap="square" rtlCol="0" anchor="t"/>
          <a:lstStyle/>
          <a:p>
            <a:pPr marL="0" indent="0">
              <a:buNone/>
            </a:pPr>
            <a:endParaRPr lang="en-US" dirty="0"/>
          </a:p>
        </p:txBody>
      </p:sp>
      <p:sp>
        <p:nvSpPr>
          <p:cNvPr id="5" name="Text 3"/>
          <p:cNvSpPr/>
          <p:nvPr/>
        </p:nvSpPr>
        <p:spPr>
          <a:xfrm>
            <a:off x="0" y="0"/>
            <a:ext cx="9144000" cy="5143500"/>
          </a:xfrm>
          <a:prstGeom prst="rect">
            <a:avLst/>
          </a:prstGeom>
          <a:gradFill rotWithShape="1">
            <a:gsLst>
              <a:gs pos="0">
                <a:srgbClr val="7AAD94">
                  <a:alpha val="12000"/>
                </a:srgbClr>
              </a:gs>
              <a:gs pos="10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6" name="Text 4"/>
          <p:cNvSpPr/>
          <p:nvPr/>
        </p:nvSpPr>
        <p:spPr>
          <a:xfrm>
            <a:off x="0" y="0"/>
            <a:ext cx="9144000" cy="29170"/>
          </a:xfrm>
          <a:prstGeom prst="rect">
            <a:avLst/>
          </a:prstGeom>
          <a:gradFill rotWithShape="1">
            <a:gsLst>
              <a:gs pos="0">
                <a:srgbClr val="F4A636"/>
              </a:gs>
              <a:gs pos="70000">
                <a:srgbClr val="F4A636">
                  <a:alpha val="30000"/>
                </a:srgbClr>
              </a:gs>
              <a:gs pos="100000">
                <a:srgbClr val="000000">
                  <a:alpha val="0"/>
                </a:srgbClr>
              </a:gs>
            </a:gsLst>
            <a:lin ang="0" scaled="1"/>
          </a:gradFill>
          <a:ln/>
        </p:spPr>
        <p:txBody>
          <a:bodyPr wrap="none" rtlCol="0" anchor="t"/>
          <a:lstStyle/>
          <a:p>
            <a:pPr marL="0" indent="0">
              <a:buNone/>
            </a:pPr>
            <a:endParaRPr lang="en-US" dirty="0"/>
          </a:p>
        </p:txBody>
      </p:sp>
      <p:sp>
        <p:nvSpPr>
          <p:cNvPr id="13" name="Text 11"/>
          <p:cNvSpPr/>
          <p:nvPr/>
        </p:nvSpPr>
        <p:spPr>
          <a:xfrm>
            <a:off x="372070" y="200620"/>
            <a:ext cx="3289706" cy="298847"/>
          </a:xfrm>
          <a:prstGeom prst="rect">
            <a:avLst/>
          </a:prstGeom>
          <a:noFill/>
          <a:ln/>
        </p:spPr>
        <p:txBody>
          <a:bodyPr wrap="none" lIns="0" tIns="0" rIns="0" bIns="0" rtlCol="0" anchor="t"/>
          <a:lstStyle/>
          <a:p>
            <a:pPr marL="0" indent="0" algn="l">
              <a:lnSpc>
                <a:spcPts val="2354"/>
              </a:lnSpc>
              <a:buNone/>
            </a:pPr>
            <a:r>
              <a:rPr lang="en-US" sz="2140" kern="0" spc="-30">
                <a:solidFill>
                  <a:srgbClr val="F2EDE3"/>
                </a:solidFill>
                <a:latin typeface="Calibri Light" pitchFamily="34" charset="0"/>
                <a:ea typeface="Calibri Light" pitchFamily="34" charset="-122"/>
                <a:cs typeface="Calibri Light" pitchFamily="34" charset="-120"/>
              </a:rPr>
              <a:t>The Gear </a:t>
            </a:r>
            <a:r>
              <a:rPr lang="en-US" sz="2140" kern="0" spc="-30">
                <a:solidFill>
                  <a:srgbClr val="F4A636"/>
                </a:solidFill>
                <a:latin typeface="Calibri Light" pitchFamily="34" charset="0"/>
                <a:ea typeface="Calibri Light" pitchFamily="34" charset="-122"/>
                <a:cs typeface="Calibri Light" pitchFamily="34" charset="-120"/>
              </a:rPr>
              <a:t>I Took</a:t>
            </a:r>
            <a:endParaRPr lang="en-US" sz="2140" dirty="0"/>
          </a:p>
        </p:txBody>
      </p:sp>
      <p:sp>
        <p:nvSpPr>
          <p:cNvPr id="14" name="Text 12"/>
          <p:cNvSpPr/>
          <p:nvPr/>
        </p:nvSpPr>
        <p:spPr>
          <a:xfrm>
            <a:off x="372070" y="528638"/>
            <a:ext cx="3381941" cy="159990"/>
          </a:xfrm>
          <a:prstGeom prst="rect">
            <a:avLst/>
          </a:prstGeom>
          <a:noFill/>
          <a:ln/>
        </p:spPr>
        <p:txBody>
          <a:bodyPr wrap="none" lIns="0" tIns="0" rIns="0" bIns="0" rtlCol="0" anchor="t"/>
          <a:lstStyle/>
          <a:p>
            <a:pPr marL="0" indent="0" algn="l">
              <a:lnSpc>
                <a:spcPts val="1260"/>
              </a:lnSpc>
              <a:buNone/>
            </a:pPr>
            <a:r>
              <a:rPr lang="en-US" sz="840" kern="0" spc="50" dirty="0">
                <a:solidFill>
                  <a:srgbClr val="7AAD94"/>
                </a:solidFill>
                <a:latin typeface="Calibri" pitchFamily="34" charset="0"/>
                <a:ea typeface="Calibri" pitchFamily="34" charset="-122"/>
                <a:cs typeface="Calibri" pitchFamily="34" charset="-120"/>
              </a:rPr>
              <a:t>LAB599 TX-500 PORTABLE HF STATION ·</a:t>
            </a:r>
            <a:endParaRPr lang="en-US" sz="840" dirty="0"/>
          </a:p>
        </p:txBody>
      </p:sp>
      <p:sp>
        <p:nvSpPr>
          <p:cNvPr id="15" name="Text 13"/>
          <p:cNvSpPr/>
          <p:nvPr/>
        </p:nvSpPr>
        <p:spPr>
          <a:xfrm>
            <a:off x="7360593" y="444252"/>
            <a:ext cx="1439564" cy="244376"/>
          </a:xfrm>
          <a:prstGeom prst="roundRect">
            <a:avLst>
              <a:gd name="adj" fmla="val 58725"/>
            </a:avLst>
          </a:prstGeom>
          <a:solidFill>
            <a:srgbClr val="F4A636">
              <a:alpha val="12000"/>
            </a:srgbClr>
          </a:solidFill>
          <a:ln w="9525">
            <a:solidFill>
              <a:srgbClr val="F4A636">
                <a:alpha val="18000"/>
              </a:srgbClr>
            </a:solidFill>
          </a:ln>
        </p:spPr>
        <p:txBody>
          <a:bodyPr wrap="none" lIns="246608" tIns="43180" rIns="114300" bIns="43180" rtlCol="0" anchor="ctr"/>
          <a:lstStyle/>
          <a:p>
            <a:pPr marL="0" indent="0" algn="l">
              <a:buNone/>
            </a:pPr>
            <a:r>
              <a:rPr lang="en-US" sz="730" kern="0" spc="29" dirty="0">
                <a:solidFill>
                  <a:srgbClr val="F4A636"/>
                </a:solidFill>
                <a:latin typeface="Calibri" pitchFamily="34" charset="0"/>
                <a:ea typeface="Calibri" pitchFamily="34" charset="-122"/>
                <a:cs typeface="Calibri" pitchFamily="34" charset="-120"/>
              </a:rPr>
              <a:t>POTA &amp; SOTA Field Kit</a:t>
            </a:r>
            <a:endParaRPr lang="en-US" sz="730" dirty="0"/>
          </a:p>
        </p:txBody>
      </p:sp>
      <p:pic>
        <p:nvPicPr>
          <p:cNvPr id="1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55703" y="500071"/>
            <a:ext cx="132588" cy="132588"/>
          </a:xfrm>
          <a:prstGeom prst="rect">
            <a:avLst/>
          </a:prstGeom>
        </p:spPr>
      </p:pic>
      <p:sp>
        <p:nvSpPr>
          <p:cNvPr id="100" name="Head 100"/>
          <p:cNvSpPr/>
          <p:nvPr/>
        </p:nvSpPr>
        <p:spPr>
          <a:xfrm>
            <a:off x="372070" y="980000"/>
            <a:ext cx="4200000" cy="180000"/>
          </a:xfrm>
          <a:prstGeom prst="rect">
            <a:avLst/>
          </a:prstGeom>
          <a:noFill/>
          <a:ln/>
        </p:spPr>
        <p:txBody>
          <a:bodyPr wrap="none" lIns="0" tIns="0" rIns="0" bIns="0" rtlCol="0" anchor="t"/>
          <a:lstStyle/>
          <a:p>
            <a:pPr marL="0" indent="0" algn="l">
              <a:lnSpc>
                <a:spcPts val="820"/>
              </a:lnSpc>
              <a:buNone/>
            </a:pPr>
            <a:r>
              <a:rPr lang="en-US" sz="760" b="1" spc="140">
                <a:solidFill>
                  <a:srgbClr val="F4A636"/>
                </a:solidFill>
                <a:latin typeface="Calibri" pitchFamily="34" charset="0"/>
              </a:rPr>
              <a:t>EQUIPMENT CARRIED</a:t>
            </a:r>
            <a:endParaRPr lang="en-US" sz="760"/>
          </a:p>
        </p:txBody>
      </p:sp>
      <p:sp>
        <p:nvSpPr>
          <p:cNvPr id="110" name="Bullet 110"/>
          <p:cNvSpPr/>
          <p:nvPr/>
        </p:nvSpPr>
        <p:spPr>
          <a:xfrm>
            <a:off x="372070" y="1324000"/>
            <a:ext cx="120000" cy="120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120" name="Item 120"/>
          <p:cNvSpPr/>
          <p:nvPr/>
        </p:nvSpPr>
        <p:spPr>
          <a:xfrm>
            <a:off x="620000" y="1290000"/>
            <a:ext cx="4180000" cy="400000"/>
          </a:xfrm>
          <a:prstGeom prst="rect">
            <a:avLst/>
          </a:prstGeom>
          <a:noFill/>
          <a:ln/>
        </p:spPr>
        <p:txBody>
          <a:bodyPr wrap="square" lIns="0" tIns="0" rIns="0" bIns="0" rtlCol="0" anchor="t"/>
          <a:lstStyle/>
          <a:p>
            <a:pPr marL="0" indent="0" algn="l">
              <a:lnSpc>
                <a:spcPts val="920"/>
              </a:lnSpc>
              <a:buNone/>
            </a:pPr>
            <a:r>
              <a:rPr lang="en-US" sz="840" b="1" dirty="0">
                <a:solidFill>
                  <a:srgbClr val="F2EDE3"/>
                </a:solidFill>
                <a:latin typeface="Calibri" pitchFamily="34" charset="0"/>
                <a:hlinkClick r:id="rId4"/>
              </a:rPr>
              <a:t>Lab599 TX-500 Discovery</a:t>
            </a:r>
            <a:endParaRPr lang="en-US" sz="840" dirty="0"/>
          </a:p>
          <a:p>
            <a:pPr marL="0" indent="0" algn="l">
              <a:lnSpc>
                <a:spcPts val="760"/>
              </a:lnSpc>
              <a:spcBef>
                <a:spcPts val="180"/>
              </a:spcBef>
              <a:buNone/>
            </a:pPr>
            <a:r>
              <a:rPr lang="en-US" sz="640" dirty="0">
                <a:solidFill>
                  <a:srgbClr val="7AAD94"/>
                </a:solidFill>
                <a:latin typeface="Calibri" pitchFamily="34" charset="0"/>
              </a:rPr>
              <a:t>Transceiver · rugged QRP HF radio</a:t>
            </a:r>
          </a:p>
          <a:p>
            <a:pPr marL="0" indent="0" algn="l">
              <a:lnSpc>
                <a:spcPts val="760"/>
              </a:lnSpc>
              <a:spcBef>
                <a:spcPts val="180"/>
              </a:spcBef>
              <a:buNone/>
            </a:pPr>
            <a:endParaRPr lang="en-US" sz="640" dirty="0"/>
          </a:p>
        </p:txBody>
      </p:sp>
      <p:sp>
        <p:nvSpPr>
          <p:cNvPr id="111" name="Bullet 111"/>
          <p:cNvSpPr/>
          <p:nvPr/>
        </p:nvSpPr>
        <p:spPr>
          <a:xfrm>
            <a:off x="372070" y="1752000"/>
            <a:ext cx="120000" cy="120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121" name="Item 121"/>
          <p:cNvSpPr/>
          <p:nvPr/>
        </p:nvSpPr>
        <p:spPr>
          <a:xfrm>
            <a:off x="620000" y="1718000"/>
            <a:ext cx="4180000" cy="400000"/>
          </a:xfrm>
          <a:prstGeom prst="rect">
            <a:avLst/>
          </a:prstGeom>
          <a:noFill/>
          <a:ln/>
        </p:spPr>
        <p:txBody>
          <a:bodyPr wrap="square" lIns="0" tIns="0" rIns="0" bIns="0" rtlCol="0" anchor="t"/>
          <a:lstStyle/>
          <a:p>
            <a:pPr marL="0" indent="0" algn="l">
              <a:lnSpc>
                <a:spcPts val="920"/>
              </a:lnSpc>
              <a:buNone/>
            </a:pPr>
            <a:r>
              <a:rPr lang="en-US" sz="840" b="1" dirty="0" err="1">
                <a:solidFill>
                  <a:srgbClr val="F2EDE3"/>
                </a:solidFill>
                <a:latin typeface="Calibri" pitchFamily="34" charset="0"/>
                <a:hlinkClick r:id="rId5"/>
              </a:rPr>
              <a:t>Radioddity</a:t>
            </a:r>
            <a:r>
              <a:rPr lang="en-US" sz="840" b="1" dirty="0">
                <a:solidFill>
                  <a:srgbClr val="F2EDE3"/>
                </a:solidFill>
                <a:latin typeface="Calibri" pitchFamily="34" charset="0"/>
                <a:hlinkClick r:id="rId5"/>
              </a:rPr>
              <a:t> HF-009 Portable HF Antenna</a:t>
            </a:r>
            <a:endParaRPr lang="en-US" sz="840" dirty="0"/>
          </a:p>
          <a:p>
            <a:pPr marL="0" indent="0" algn="l">
              <a:lnSpc>
                <a:spcPts val="760"/>
              </a:lnSpc>
              <a:spcBef>
                <a:spcPts val="180"/>
              </a:spcBef>
              <a:buNone/>
            </a:pPr>
            <a:r>
              <a:rPr lang="en-US" sz="640" dirty="0">
                <a:solidFill>
                  <a:srgbClr val="7AAD94"/>
                </a:solidFill>
                <a:latin typeface="Calibri" pitchFamily="34" charset="0"/>
              </a:rPr>
              <a:t>Antenna · telescoping portable HF</a:t>
            </a:r>
            <a:endParaRPr lang="en-US" sz="640" dirty="0"/>
          </a:p>
        </p:txBody>
      </p:sp>
      <p:sp>
        <p:nvSpPr>
          <p:cNvPr id="112" name="Bullet 112"/>
          <p:cNvSpPr/>
          <p:nvPr/>
        </p:nvSpPr>
        <p:spPr>
          <a:xfrm>
            <a:off x="372070" y="2180000"/>
            <a:ext cx="120000" cy="120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122" name="Item 122"/>
          <p:cNvSpPr/>
          <p:nvPr/>
        </p:nvSpPr>
        <p:spPr>
          <a:xfrm>
            <a:off x="620000" y="2146000"/>
            <a:ext cx="4180000" cy="400000"/>
          </a:xfrm>
          <a:prstGeom prst="rect">
            <a:avLst/>
          </a:prstGeom>
          <a:noFill/>
          <a:ln/>
        </p:spPr>
        <p:txBody>
          <a:bodyPr wrap="square" lIns="0" tIns="0" rIns="0" bIns="0" rtlCol="0" anchor="t"/>
          <a:lstStyle/>
          <a:p>
            <a:pPr marL="0" indent="0" algn="l">
              <a:lnSpc>
                <a:spcPts val="920"/>
              </a:lnSpc>
              <a:buNone/>
            </a:pPr>
            <a:r>
              <a:rPr lang="en-US" sz="840" b="1" dirty="0" err="1">
                <a:solidFill>
                  <a:srgbClr val="F2EDE3"/>
                </a:solidFill>
                <a:latin typeface="Calibri" pitchFamily="34" charset="0"/>
                <a:hlinkClick r:id="rId6"/>
              </a:rPr>
              <a:t>Radioddity</a:t>
            </a:r>
            <a:r>
              <a:rPr lang="en-US" sz="840" b="1" dirty="0">
                <a:solidFill>
                  <a:srgbClr val="F2EDE3"/>
                </a:solidFill>
                <a:latin typeface="Calibri" pitchFamily="34" charset="0"/>
                <a:hlinkClick r:id="rId6"/>
              </a:rPr>
              <a:t> ATU-100 Automatic Tuner</a:t>
            </a:r>
            <a:endParaRPr lang="en-US" sz="840" dirty="0"/>
          </a:p>
          <a:p>
            <a:pPr marL="0" indent="0" algn="l">
              <a:lnSpc>
                <a:spcPts val="760"/>
              </a:lnSpc>
              <a:spcBef>
                <a:spcPts val="180"/>
              </a:spcBef>
              <a:buNone/>
            </a:pPr>
            <a:r>
              <a:rPr lang="en-US" sz="640" dirty="0">
                <a:solidFill>
                  <a:srgbClr val="7AAD94"/>
                </a:solidFill>
                <a:latin typeface="Calibri" pitchFamily="34" charset="0"/>
              </a:rPr>
              <a:t>Tuner · automatic antenna tuner</a:t>
            </a:r>
            <a:endParaRPr lang="en-US" sz="640" dirty="0"/>
          </a:p>
        </p:txBody>
      </p:sp>
      <p:sp>
        <p:nvSpPr>
          <p:cNvPr id="113" name="Bullet 113"/>
          <p:cNvSpPr/>
          <p:nvPr/>
        </p:nvSpPr>
        <p:spPr>
          <a:xfrm>
            <a:off x="372070" y="2608000"/>
            <a:ext cx="120000" cy="120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123" name="Item 123"/>
          <p:cNvSpPr/>
          <p:nvPr/>
        </p:nvSpPr>
        <p:spPr>
          <a:xfrm>
            <a:off x="620000" y="2574000"/>
            <a:ext cx="4180000" cy="400000"/>
          </a:xfrm>
          <a:prstGeom prst="rect">
            <a:avLst/>
          </a:prstGeom>
          <a:noFill/>
          <a:ln/>
        </p:spPr>
        <p:txBody>
          <a:bodyPr wrap="square" lIns="0" tIns="0" rIns="0" bIns="0" rtlCol="0" anchor="t"/>
          <a:lstStyle/>
          <a:p>
            <a:pPr marL="0" indent="0" algn="l">
              <a:lnSpc>
                <a:spcPts val="920"/>
              </a:lnSpc>
              <a:buNone/>
            </a:pPr>
            <a:r>
              <a:rPr lang="en-US" sz="840" b="1" dirty="0" err="1">
                <a:solidFill>
                  <a:srgbClr val="F2EDE3"/>
                </a:solidFill>
                <a:latin typeface="Calibri" pitchFamily="34" charset="0"/>
                <a:hlinkClick r:id="rId7"/>
              </a:rPr>
              <a:t>Bioenno</a:t>
            </a:r>
            <a:r>
              <a:rPr lang="en-US" sz="840" b="1" dirty="0">
                <a:solidFill>
                  <a:srgbClr val="F2EDE3"/>
                </a:solidFill>
                <a:latin typeface="Calibri" pitchFamily="34" charset="0"/>
                <a:hlinkClick r:id="rId7"/>
              </a:rPr>
              <a:t> LiFePO4 Battery BLF-1209A</a:t>
            </a:r>
            <a:endParaRPr lang="en-US" sz="840" dirty="0"/>
          </a:p>
          <a:p>
            <a:pPr marL="0" indent="0" algn="l">
              <a:lnSpc>
                <a:spcPts val="760"/>
              </a:lnSpc>
              <a:spcBef>
                <a:spcPts val="180"/>
              </a:spcBef>
              <a:buNone/>
            </a:pPr>
            <a:r>
              <a:rPr lang="en-US" sz="640" dirty="0">
                <a:solidFill>
                  <a:srgbClr val="7AAD94"/>
                </a:solidFill>
                <a:latin typeface="Calibri" pitchFamily="34" charset="0"/>
              </a:rPr>
              <a:t>Power · </a:t>
            </a:r>
            <a:r>
              <a:rPr lang="en-US" sz="640" dirty="0" err="1">
                <a:solidFill>
                  <a:srgbClr val="7AAD94"/>
                </a:solidFill>
                <a:latin typeface="Calibri" pitchFamily="34" charset="0"/>
              </a:rPr>
              <a:t>GigaParts</a:t>
            </a:r>
            <a:r>
              <a:rPr lang="en-US" sz="640" dirty="0">
                <a:solidFill>
                  <a:srgbClr val="7AAD94"/>
                </a:solidFill>
                <a:latin typeface="Calibri" pitchFamily="34" charset="0"/>
              </a:rPr>
              <a:t> · 12V 9Ah</a:t>
            </a:r>
          </a:p>
          <a:p>
            <a:pPr marL="0" indent="0" algn="l">
              <a:lnSpc>
                <a:spcPts val="760"/>
              </a:lnSpc>
              <a:spcBef>
                <a:spcPts val="180"/>
              </a:spcBef>
              <a:buNone/>
            </a:pPr>
            <a:endParaRPr lang="en-US" sz="640" dirty="0"/>
          </a:p>
        </p:txBody>
      </p:sp>
      <p:sp>
        <p:nvSpPr>
          <p:cNvPr id="114" name="Bullet 114"/>
          <p:cNvSpPr/>
          <p:nvPr/>
        </p:nvSpPr>
        <p:spPr>
          <a:xfrm>
            <a:off x="372070" y="3036000"/>
            <a:ext cx="120000" cy="120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124" name="Item 124"/>
          <p:cNvSpPr/>
          <p:nvPr/>
        </p:nvSpPr>
        <p:spPr>
          <a:xfrm>
            <a:off x="620000" y="3002000"/>
            <a:ext cx="4180000" cy="400000"/>
          </a:xfrm>
          <a:prstGeom prst="rect">
            <a:avLst/>
          </a:prstGeom>
          <a:noFill/>
          <a:ln/>
        </p:spPr>
        <p:txBody>
          <a:bodyPr wrap="square" lIns="0" tIns="0" rIns="0" bIns="0" rtlCol="0" anchor="t"/>
          <a:lstStyle/>
          <a:p>
            <a:pPr>
              <a:lnSpc>
                <a:spcPts val="920"/>
              </a:lnSpc>
            </a:pPr>
            <a:r>
              <a:rPr lang="en-US" sz="840" b="1" dirty="0">
                <a:solidFill>
                  <a:srgbClr val="F2EDE3"/>
                </a:solidFill>
                <a:latin typeface="Calibri" pitchFamily="34" charset="0"/>
                <a:hlinkClick r:id="rId8"/>
              </a:rPr>
              <a:t>TX-500 </a:t>
            </a:r>
            <a:r>
              <a:rPr lang="en-US" sz="840" b="1" dirty="0" err="1">
                <a:solidFill>
                  <a:srgbClr val="F2EDE3"/>
                </a:solidFill>
                <a:latin typeface="Calibri" pitchFamily="34" charset="0"/>
                <a:hlinkClick r:id="rId8"/>
              </a:rPr>
              <a:t>Digirig</a:t>
            </a:r>
            <a:r>
              <a:rPr lang="en-US" sz="840" b="1" dirty="0">
                <a:solidFill>
                  <a:srgbClr val="F2EDE3"/>
                </a:solidFill>
                <a:latin typeface="Calibri" pitchFamily="34" charset="0"/>
              </a:rPr>
              <a:t> and </a:t>
            </a:r>
            <a:r>
              <a:rPr lang="en-US" sz="840" b="1" dirty="0">
                <a:solidFill>
                  <a:srgbClr val="F2EDE3"/>
                </a:solidFill>
                <a:latin typeface="Calibri" pitchFamily="34" charset="0"/>
                <a:hlinkClick r:id="rId9"/>
              </a:rPr>
              <a:t>Cables Set</a:t>
            </a:r>
            <a:r>
              <a:rPr lang="en-US" sz="840" b="1" dirty="0">
                <a:solidFill>
                  <a:srgbClr val="F2EDE3"/>
                </a:solidFill>
                <a:latin typeface="Calibri" pitchFamily="34" charset="0"/>
              </a:rPr>
              <a:t>  </a:t>
            </a:r>
            <a:endParaRPr lang="en-US" sz="840" dirty="0"/>
          </a:p>
          <a:p>
            <a:pPr marL="0" indent="0" algn="l">
              <a:lnSpc>
                <a:spcPts val="760"/>
              </a:lnSpc>
              <a:spcBef>
                <a:spcPts val="180"/>
              </a:spcBef>
              <a:buNone/>
            </a:pPr>
            <a:r>
              <a:rPr lang="en-US" sz="640" dirty="0">
                <a:solidFill>
                  <a:srgbClr val="7AAD94"/>
                </a:solidFill>
                <a:latin typeface="Calibri" pitchFamily="34" charset="0"/>
              </a:rPr>
              <a:t>Data · DRG-DRMOB-TX500 · digital modes</a:t>
            </a:r>
            <a:endParaRPr lang="en-US" sz="640" dirty="0"/>
          </a:p>
        </p:txBody>
      </p:sp>
      <p:sp>
        <p:nvSpPr>
          <p:cNvPr id="115" name="Bullet 115"/>
          <p:cNvSpPr/>
          <p:nvPr/>
        </p:nvSpPr>
        <p:spPr>
          <a:xfrm>
            <a:off x="372070" y="3464000"/>
            <a:ext cx="120000" cy="120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125" name="Item 125"/>
          <p:cNvSpPr/>
          <p:nvPr/>
        </p:nvSpPr>
        <p:spPr>
          <a:xfrm>
            <a:off x="620000" y="3430000"/>
            <a:ext cx="4180000" cy="400000"/>
          </a:xfrm>
          <a:prstGeom prst="rect">
            <a:avLst/>
          </a:prstGeom>
          <a:noFill/>
          <a:ln/>
        </p:spPr>
        <p:txBody>
          <a:bodyPr wrap="square" lIns="0" tIns="0" rIns="0" bIns="0" rtlCol="0" anchor="t"/>
          <a:lstStyle/>
          <a:p>
            <a:pPr marL="0" indent="0" algn="l">
              <a:lnSpc>
                <a:spcPts val="920"/>
              </a:lnSpc>
              <a:buNone/>
            </a:pPr>
            <a:r>
              <a:rPr lang="en-US" sz="840" b="1" dirty="0">
                <a:solidFill>
                  <a:srgbClr val="F2EDE3"/>
                </a:solidFill>
                <a:latin typeface="Calibri" pitchFamily="34" charset="0"/>
                <a:hlinkClick r:id="rId10"/>
              </a:rPr>
              <a:t>Amazon Portable HF End-Fed Antenna</a:t>
            </a:r>
            <a:endParaRPr lang="en-US" sz="840" dirty="0"/>
          </a:p>
          <a:p>
            <a:pPr marL="0" indent="0" algn="l">
              <a:lnSpc>
                <a:spcPts val="760"/>
              </a:lnSpc>
              <a:spcBef>
                <a:spcPts val="180"/>
              </a:spcBef>
              <a:buNone/>
            </a:pPr>
            <a:r>
              <a:rPr lang="en-US" sz="640" dirty="0">
                <a:solidFill>
                  <a:srgbClr val="7AAD94"/>
                </a:solidFill>
                <a:latin typeface="Calibri" pitchFamily="34" charset="0"/>
              </a:rPr>
              <a:t>Antenna · EFHW wire</a:t>
            </a:r>
            <a:endParaRPr lang="en-US" sz="640" dirty="0"/>
          </a:p>
        </p:txBody>
      </p:sp>
      <p:sp>
        <p:nvSpPr>
          <p:cNvPr id="116" name="Bullet 116"/>
          <p:cNvSpPr/>
          <p:nvPr/>
        </p:nvSpPr>
        <p:spPr>
          <a:xfrm>
            <a:off x="372070" y="3892000"/>
            <a:ext cx="120000" cy="120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126" name="Item 126"/>
          <p:cNvSpPr/>
          <p:nvPr/>
        </p:nvSpPr>
        <p:spPr>
          <a:xfrm>
            <a:off x="620000" y="3858000"/>
            <a:ext cx="4180000" cy="400000"/>
          </a:xfrm>
          <a:prstGeom prst="rect">
            <a:avLst/>
          </a:prstGeom>
          <a:noFill/>
          <a:ln/>
        </p:spPr>
        <p:txBody>
          <a:bodyPr wrap="square" lIns="0" tIns="0" rIns="0" bIns="0" rtlCol="0" anchor="t"/>
          <a:lstStyle/>
          <a:p>
            <a:pPr marL="0" indent="0" algn="l">
              <a:lnSpc>
                <a:spcPts val="920"/>
              </a:lnSpc>
              <a:buNone/>
            </a:pPr>
            <a:r>
              <a:rPr lang="en-US" sz="840" b="1" dirty="0">
                <a:solidFill>
                  <a:srgbClr val="F2EDE3"/>
                </a:solidFill>
                <a:latin typeface="Calibri" pitchFamily="34" charset="0"/>
              </a:rPr>
              <a:t>Windows 11 Acer Laptop</a:t>
            </a:r>
            <a:endParaRPr lang="en-US" sz="840" dirty="0"/>
          </a:p>
          <a:p>
            <a:pPr marL="0" indent="0" algn="l">
              <a:lnSpc>
                <a:spcPts val="760"/>
              </a:lnSpc>
              <a:spcBef>
                <a:spcPts val="180"/>
              </a:spcBef>
              <a:buNone/>
            </a:pPr>
            <a:r>
              <a:rPr lang="en-US" sz="640" dirty="0">
                <a:solidFill>
                  <a:srgbClr val="7AAD94"/>
                </a:solidFill>
                <a:latin typeface="Calibri" pitchFamily="34" charset="0"/>
              </a:rPr>
              <a:t>Compute · digital modes &amp; logging</a:t>
            </a:r>
            <a:endParaRPr lang="en-US" sz="640" dirty="0"/>
          </a:p>
        </p:txBody>
      </p:sp>
      <p:sp>
        <p:nvSpPr>
          <p:cNvPr id="117" name="Bullet 117"/>
          <p:cNvSpPr/>
          <p:nvPr/>
        </p:nvSpPr>
        <p:spPr>
          <a:xfrm>
            <a:off x="372070" y="4320000"/>
            <a:ext cx="120000" cy="120000"/>
          </a:xfrm>
          <a:prstGeom prst="roundRect">
            <a:avLst>
              <a:gd name="adj" fmla="val 30000"/>
            </a:avLst>
          </a:prstGeom>
          <a:solidFill>
            <a:srgbClr val="F4A636">
              <a:alpha val="90000"/>
            </a:srgbClr>
          </a:solidFill>
          <a:ln/>
        </p:spPr>
        <p:txBody>
          <a:bodyPr wrap="none" rtlCol="0" anchor="t"/>
          <a:lstStyle/>
          <a:p>
            <a:pPr marL="0" indent="0">
              <a:buNone/>
            </a:pPr>
            <a:endParaRPr lang="en-US"/>
          </a:p>
        </p:txBody>
      </p:sp>
      <p:sp>
        <p:nvSpPr>
          <p:cNvPr id="127" name="Item 127"/>
          <p:cNvSpPr/>
          <p:nvPr/>
        </p:nvSpPr>
        <p:spPr>
          <a:xfrm>
            <a:off x="620000" y="4286000"/>
            <a:ext cx="4180000" cy="400000"/>
          </a:xfrm>
          <a:prstGeom prst="rect">
            <a:avLst/>
          </a:prstGeom>
          <a:noFill/>
          <a:ln/>
        </p:spPr>
        <p:txBody>
          <a:bodyPr wrap="square" lIns="0" tIns="0" rIns="0" bIns="0" rtlCol="0" anchor="t"/>
          <a:lstStyle/>
          <a:p>
            <a:pPr marL="0" indent="0" algn="l">
              <a:lnSpc>
                <a:spcPts val="920"/>
              </a:lnSpc>
              <a:buNone/>
            </a:pPr>
            <a:r>
              <a:rPr lang="en-US" sz="840" b="1" dirty="0">
                <a:solidFill>
                  <a:srgbClr val="F2EDE3"/>
                </a:solidFill>
                <a:latin typeface="Calibri" pitchFamily="34" charset="0"/>
              </a:rPr>
              <a:t>Android Tablet</a:t>
            </a:r>
            <a:endParaRPr lang="en-US" sz="840" dirty="0"/>
          </a:p>
          <a:p>
            <a:pPr>
              <a:lnSpc>
                <a:spcPts val="760"/>
              </a:lnSpc>
              <a:spcBef>
                <a:spcPts val="180"/>
              </a:spcBef>
            </a:pPr>
            <a:r>
              <a:rPr lang="en-US" sz="640" dirty="0">
                <a:solidFill>
                  <a:srgbClr val="7AAD94"/>
                </a:solidFill>
                <a:latin typeface="Calibri" pitchFamily="34" charset="0"/>
              </a:rPr>
              <a:t>Compute · · digital modes &amp; logging</a:t>
            </a:r>
            <a:endParaRPr lang="en-US" sz="640" dirty="0"/>
          </a:p>
        </p:txBody>
      </p:sp>
      <p:sp>
        <p:nvSpPr>
          <p:cNvPr id="101" name="Head 101"/>
          <p:cNvSpPr/>
          <p:nvPr/>
        </p:nvSpPr>
        <p:spPr>
          <a:xfrm>
            <a:off x="2678593" y="979999"/>
            <a:ext cx="6121564" cy="260657"/>
          </a:xfrm>
          <a:prstGeom prst="rect">
            <a:avLst/>
          </a:prstGeom>
          <a:noFill/>
          <a:ln/>
        </p:spPr>
        <p:txBody>
          <a:bodyPr wrap="none" lIns="0" tIns="0" rIns="0" bIns="0" rtlCol="0" anchor="t"/>
          <a:lstStyle/>
          <a:p>
            <a:pPr marL="0" indent="0" algn="ctr">
              <a:lnSpc>
                <a:spcPts val="820"/>
              </a:lnSpc>
              <a:buNone/>
            </a:pPr>
            <a:r>
              <a:rPr lang="en-US" sz="760" b="1" spc="140" dirty="0">
                <a:solidFill>
                  <a:srgbClr val="F4A636"/>
                </a:solidFill>
                <a:latin typeface="Calibri" pitchFamily="34" charset="0"/>
              </a:rPr>
              <a:t>IN THE FIELD</a:t>
            </a:r>
            <a:endParaRPr lang="en-US" sz="760" dirty="0"/>
          </a:p>
        </p:txBody>
      </p:sp>
      <p:pic>
        <p:nvPicPr>
          <p:cNvPr id="140" name="Summit antenna photo"/>
          <p:cNvPicPr>
            <a:picLocks noChangeAspect="1"/>
          </p:cNvPicPr>
          <p:nvPr/>
        </p:nvPicPr>
        <p:blipFill>
          <a:blip r:embed="rId11"/>
          <a:stretch>
            <a:fillRect/>
          </a:stretch>
        </p:blipFill>
        <p:spPr>
          <a:xfrm>
            <a:off x="6927772" y="1330552"/>
            <a:ext cx="1844157" cy="2459451"/>
          </a:xfrm>
          <a:prstGeom prst="rect">
            <a:avLst/>
          </a:prstGeom>
          <a:ln w="9525">
            <a:solidFill>
              <a:srgbClr val="F4A636">
                <a:alpha val="35000"/>
              </a:srgbClr>
            </a:solidFill>
          </a:ln>
        </p:spPr>
      </p:pic>
      <p:pic>
        <p:nvPicPr>
          <p:cNvPr id="141" name="TX-500 field kit photo"/>
          <p:cNvPicPr>
            <a:picLocks noChangeAspect="1"/>
          </p:cNvPicPr>
          <p:nvPr/>
        </p:nvPicPr>
        <p:blipFill>
          <a:blip r:embed="rId12"/>
          <a:stretch>
            <a:fillRect/>
          </a:stretch>
        </p:blipFill>
        <p:spPr>
          <a:xfrm>
            <a:off x="5677840" y="1324000"/>
            <a:ext cx="1844157" cy="2459451"/>
          </a:xfrm>
          <a:prstGeom prst="rect">
            <a:avLst/>
          </a:prstGeom>
          <a:ln w="9525">
            <a:solidFill>
              <a:srgbClr val="F4A636">
                <a:alpha val="35000"/>
              </a:srgbClr>
            </a:solidFill>
          </a:ln>
        </p:spPr>
      </p:pic>
      <p:pic>
        <p:nvPicPr>
          <p:cNvPr id="142" name="Full pack layout photo"/>
          <p:cNvPicPr>
            <a:picLocks noChangeAspect="1"/>
          </p:cNvPicPr>
          <p:nvPr/>
        </p:nvPicPr>
        <p:blipFill>
          <a:blip r:embed="rId13"/>
          <a:stretch>
            <a:fillRect/>
          </a:stretch>
        </p:blipFill>
        <p:spPr>
          <a:xfrm>
            <a:off x="2678593" y="1444000"/>
            <a:ext cx="2918166" cy="2188624"/>
          </a:xfrm>
          <a:prstGeom prst="rect">
            <a:avLst/>
          </a:prstGeom>
          <a:ln w="9525">
            <a:solidFill>
              <a:srgbClr val="F4A636">
                <a:alpha val="35000"/>
              </a:srgbClr>
            </a:solidFill>
          </a:ln>
        </p:spPr>
      </p:pic>
      <p:sp>
        <p:nvSpPr>
          <p:cNvPr id="77" name="Text 62"/>
          <p:cNvSpPr/>
          <p:nvPr/>
        </p:nvSpPr>
        <p:spPr>
          <a:xfrm>
            <a:off x="372070" y="4775895"/>
            <a:ext cx="8399859" cy="9525"/>
          </a:xfrm>
          <a:prstGeom prst="rect">
            <a:avLst/>
          </a:prstGeom>
          <a:solidFill>
            <a:srgbClr val="7AAD94">
              <a:alpha val="12000"/>
            </a:srgbClr>
          </a:solidFill>
          <a:ln/>
        </p:spPr>
        <p:txBody>
          <a:bodyPr wrap="none" rtlCol="0" anchor="t"/>
          <a:lstStyle/>
          <a:p>
            <a:pPr marL="0" indent="0">
              <a:buNone/>
            </a:pPr>
            <a:endParaRPr lang="en-US" dirty="0"/>
          </a:p>
        </p:txBody>
      </p:sp>
      <p:pic>
        <p:nvPicPr>
          <p:cNvPr id="78" name="Image 13" descr="preencoded.png"/>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340528" y="4840941"/>
            <a:ext cx="132588" cy="132588"/>
          </a:xfrm>
          <a:prstGeom prst="rect">
            <a:avLst/>
          </a:prstGeom>
        </p:spPr>
      </p:pic>
      <p:sp>
        <p:nvSpPr>
          <p:cNvPr id="79" name="Text 63"/>
          <p:cNvSpPr/>
          <p:nvPr/>
        </p:nvSpPr>
        <p:spPr>
          <a:xfrm>
            <a:off x="498723" y="4842570"/>
            <a:ext cx="5404262" cy="129480"/>
          </a:xfrm>
          <a:prstGeom prst="rect">
            <a:avLst/>
          </a:prstGeom>
          <a:noFill/>
          <a:ln/>
        </p:spPr>
        <p:txBody>
          <a:bodyPr wrap="none" lIns="0" tIns="0" rIns="0" bIns="0" rtlCol="0" anchor="ctr"/>
          <a:lstStyle/>
          <a:p>
            <a:pPr marL="0" indent="0" algn="l">
              <a:lnSpc>
                <a:spcPts val="1020"/>
              </a:lnSpc>
              <a:buNone/>
            </a:pPr>
            <a:r>
              <a:rPr lang="en-US" sz="680" i="1">
                <a:solidFill>
                  <a:srgbClr val="7AAD94">
                    <a:alpha val="80000"/>
                  </a:srgbClr>
                </a:solidFill>
                <a:latin typeface="Calibri" pitchFamily="34" charset="0"/>
                <a:ea typeface="Calibri" pitchFamily="34" charset="-122"/>
                <a:cs typeface="Calibri" pitchFamily="34" charset="-120"/>
              </a:rPr>
              <a:t>Portable HF station carried for POTA &amp; SOTA activations across Aomori-ken </a:t>
            </a:r>
            <a:r>
              <a:rPr lang="en-US" sz="680" i="1" dirty="0">
                <a:solidFill>
                  <a:srgbClr val="7AAD94">
                    <a:alpha val="80000"/>
                  </a:srgbClr>
                </a:solidFill>
                <a:latin typeface="Calibri" pitchFamily="34" charset="0"/>
                <a:ea typeface="Calibri" pitchFamily="34" charset="-122"/>
                <a:cs typeface="Calibri" pitchFamily="34" charset="-120"/>
              </a:rPr>
              <a:t>— </a:t>
            </a:r>
            <a:r>
              <a:rPr lang="en-US" sz="680" i="1">
                <a:solidFill>
                  <a:srgbClr val="7AAD94">
                    <a:alpha val="80000"/>
                  </a:srgbClr>
                </a:solidFill>
                <a:latin typeface="Calibri" pitchFamily="34" charset="0"/>
                <a:ea typeface="Calibri" pitchFamily="34" charset="-122"/>
                <a:cs typeface="Calibri" pitchFamily="34" charset="-120"/>
              </a:rPr>
              <a:t>centred on </a:t>
            </a:r>
            <a:r>
              <a:rPr lang="en-US" sz="680" i="1" dirty="0">
                <a:solidFill>
                  <a:srgbClr val="7AAD94">
                    <a:alpha val="80000"/>
                  </a:srgbClr>
                </a:solidFill>
                <a:latin typeface="Calibri" pitchFamily="34" charset="0"/>
                <a:ea typeface="Calibri" pitchFamily="34" charset="-122"/>
                <a:cs typeface="Calibri" pitchFamily="34" charset="-120"/>
              </a:rPr>
              <a:t>the </a:t>
            </a:r>
            <a:r>
              <a:rPr lang="en-US" sz="680" i="1">
                <a:solidFill>
                  <a:srgbClr val="7AAD94">
                    <a:alpha val="80000"/>
                  </a:srgbClr>
                </a:solidFill>
                <a:latin typeface="Calibri" pitchFamily="34" charset="0"/>
                <a:ea typeface="Calibri" pitchFamily="34" charset="-122"/>
                <a:cs typeface="Calibri" pitchFamily="34" charset="-120"/>
              </a:rPr>
              <a:t>Lab599 TX-500 Discovery</a:t>
            </a:r>
            <a:r>
              <a:rPr lang="en-US" sz="680" i="1" dirty="0">
                <a:solidFill>
                  <a:srgbClr val="7AAD94">
                    <a:alpha val="80000"/>
                  </a:srgbClr>
                </a:solidFill>
                <a:latin typeface="Calibri" pitchFamily="34" charset="0"/>
                <a:ea typeface="Calibri" pitchFamily="34" charset="-122"/>
                <a:cs typeface="Calibri" pitchFamily="34" charset="-120"/>
              </a:rPr>
              <a:t>.</a:t>
            </a:r>
            <a:endParaRPr lang="en-US" sz="68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1E5A3C">
                  <a:alpha val="18000"/>
                </a:srgbClr>
              </a:gs>
              <a:gs pos="70000">
                <a:srgbClr val="000000">
                  <a:alpha val="0"/>
                </a:srgbClr>
              </a:gs>
            </a:gsLst>
            <a:path path="circle">
              <a:fillToRect l="90000" t="20000" r="10000" b="80000"/>
            </a:path>
          </a:gradFill>
          <a:ln/>
        </p:spPr>
        <p:txBody>
          <a:bodyPr wrap="squar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F4A636">
                  <a:alpha val="5000"/>
                </a:srgbClr>
              </a:gs>
              <a:gs pos="70000">
                <a:srgbClr val="000000">
                  <a:alpha val="0"/>
                </a:srgbClr>
              </a:gs>
            </a:gsLst>
            <a:path path="circle">
              <a:fillToRect l="10000" t="90000" r="90000" b="10000"/>
            </a:path>
          </a:gradFill>
          <a:ln/>
        </p:spPr>
        <p:txBody>
          <a:bodyPr wrap="square" rtlCol="0" anchor="t"/>
          <a:lstStyle/>
          <a:p>
            <a:pPr marL="0" indent="0">
              <a:buNone/>
            </a:pPr>
            <a:endParaRPr lang="en-US" dirty="0"/>
          </a:p>
        </p:txBody>
      </p:sp>
      <p:sp>
        <p:nvSpPr>
          <p:cNvPr id="4" name="Text 2"/>
          <p:cNvSpPr/>
          <p:nvPr/>
        </p:nvSpPr>
        <p:spPr>
          <a:xfrm>
            <a:off x="0" y="0"/>
            <a:ext cx="29170" cy="5143500"/>
          </a:xfrm>
          <a:prstGeom prst="rect">
            <a:avLst/>
          </a:prstGeom>
          <a:gradFill rotWithShape="1">
            <a:gsLst>
              <a:gs pos="0">
                <a:srgbClr val="F4A636">
                  <a:alpha val="50000"/>
                </a:srgbClr>
              </a:gs>
              <a:gs pos="100000">
                <a:srgbClr val="000000">
                  <a:alpha val="0"/>
                </a:srgbClr>
              </a:gs>
            </a:gsLst>
            <a:lin ang="5400000" scaled="1"/>
          </a:gradFill>
          <a:ln/>
        </p:spPr>
        <p:txBody>
          <a:bodyPr wrap="square" rtlCol="0" anchor="t"/>
          <a:lstStyle/>
          <a:p>
            <a:pPr marL="0" indent="0">
              <a:buNone/>
            </a:pPr>
            <a:endParaRPr lang="en-US" dirty="0"/>
          </a:p>
        </p:txBody>
      </p:sp>
      <p:sp>
        <p:nvSpPr>
          <p:cNvPr id="17" name="Text 15"/>
          <p:cNvSpPr/>
          <p:nvPr/>
        </p:nvSpPr>
        <p:spPr>
          <a:xfrm>
            <a:off x="400050" y="314920"/>
            <a:ext cx="3873183" cy="283518"/>
          </a:xfrm>
          <a:prstGeom prst="rect">
            <a:avLst/>
          </a:prstGeom>
          <a:noFill/>
          <a:ln/>
        </p:spPr>
        <p:txBody>
          <a:bodyPr wrap="none" lIns="0" tIns="0" rIns="0" bIns="0" rtlCol="0" anchor="ctr"/>
          <a:lstStyle/>
          <a:p>
            <a:pPr marL="0" indent="0" algn="l">
              <a:lnSpc>
                <a:spcPts val="2233"/>
              </a:lnSpc>
              <a:buNone/>
            </a:pPr>
            <a:r>
              <a:rPr lang="en-US" sz="2030" kern="0" spc="20" dirty="0">
                <a:solidFill>
                  <a:srgbClr val="F2EDE3"/>
                </a:solidFill>
                <a:latin typeface="Calibri Light" pitchFamily="34" charset="0"/>
                <a:ea typeface="Calibri Light" pitchFamily="34" charset="-122"/>
                <a:cs typeface="Calibri Light" pitchFamily="34" charset="-120"/>
              </a:rPr>
              <a:t>Aomori Prefecture </a:t>
            </a:r>
            <a:r>
              <a:rPr lang="en-US" sz="1580" kern="0" spc="20" dirty="0">
                <a:solidFill>
                  <a:srgbClr val="F4A636"/>
                </a:solidFill>
                <a:latin typeface="Calibri Light" pitchFamily="34" charset="0"/>
                <a:ea typeface="Calibri Light" pitchFamily="34" charset="-122"/>
                <a:cs typeface="Calibri Light" pitchFamily="34" charset="-120"/>
              </a:rPr>
              <a:t>青森県</a:t>
            </a:r>
            <a:endParaRPr lang="en-US" sz="2030" dirty="0"/>
          </a:p>
        </p:txBody>
      </p:sp>
      <p:sp>
        <p:nvSpPr>
          <p:cNvPr id="18" name="Text 16"/>
          <p:cNvSpPr/>
          <p:nvPr/>
        </p:nvSpPr>
        <p:spPr>
          <a:xfrm>
            <a:off x="400050" y="627608"/>
            <a:ext cx="3981777" cy="150465"/>
          </a:xfrm>
          <a:prstGeom prst="rect">
            <a:avLst/>
          </a:prstGeom>
          <a:noFill/>
          <a:ln/>
        </p:spPr>
        <p:txBody>
          <a:bodyPr wrap="none" lIns="0" tIns="0" rIns="0" bIns="0" rtlCol="0" anchor="t"/>
          <a:lstStyle/>
          <a:p>
            <a:pPr marL="0" indent="0" algn="l">
              <a:lnSpc>
                <a:spcPts val="1185"/>
              </a:lnSpc>
              <a:buNone/>
            </a:pPr>
            <a:r>
              <a:rPr lang="en-US" sz="790" kern="0" spc="95" dirty="0">
                <a:solidFill>
                  <a:srgbClr val="7AAD94"/>
                </a:solidFill>
                <a:latin typeface="Calibri" pitchFamily="34" charset="0"/>
                <a:ea typeface="Calibri" pitchFamily="34" charset="-122"/>
                <a:cs typeface="Calibri" pitchFamily="34" charset="-120"/>
              </a:rPr>
              <a:t>JAPAN'S NORTHERN FRONTIER — TŌHOKU REGION, HONSHŪ</a:t>
            </a:r>
            <a:endParaRPr lang="en-US" sz="790" dirty="0"/>
          </a:p>
        </p:txBody>
      </p:sp>
      <p:sp>
        <p:nvSpPr>
          <p:cNvPr id="19" name="Text 17"/>
          <p:cNvSpPr/>
          <p:nvPr/>
        </p:nvSpPr>
        <p:spPr>
          <a:xfrm>
            <a:off x="400050" y="849064"/>
            <a:ext cx="400050" cy="21580"/>
          </a:xfrm>
          <a:prstGeom prst="roundRect">
            <a:avLst>
              <a:gd name="adj" fmla="val 64736"/>
            </a:avLst>
          </a:prstGeom>
          <a:solidFill>
            <a:srgbClr val="F4A636"/>
          </a:solidFill>
          <a:ln/>
        </p:spPr>
        <p:txBody>
          <a:bodyPr wrap="none" rtlCol="0" anchor="t"/>
          <a:lstStyle/>
          <a:p>
            <a:pPr marL="0" indent="0">
              <a:buNone/>
            </a:pPr>
            <a:endParaRPr lang="en-US" dirty="0"/>
          </a:p>
        </p:txBody>
      </p:sp>
      <p:sp>
        <p:nvSpPr>
          <p:cNvPr id="20" name="Text 18"/>
          <p:cNvSpPr/>
          <p:nvPr/>
        </p:nvSpPr>
        <p:spPr>
          <a:xfrm>
            <a:off x="7091214" y="445443"/>
            <a:ext cx="1652736" cy="437958"/>
          </a:xfrm>
          <a:prstGeom prst="roundRect">
            <a:avLst>
              <a:gd name="adj" fmla="val 13049"/>
            </a:avLst>
          </a:prstGeom>
          <a:solidFill>
            <a:srgbClr val="F4A636">
              <a:alpha val="10000"/>
            </a:srgbClr>
          </a:solidFill>
          <a:ln w="9525">
            <a:solidFill>
              <a:srgbClr val="F4A636">
                <a:alpha val="25000"/>
              </a:srgbClr>
            </a:solidFill>
          </a:ln>
        </p:spPr>
        <p:txBody>
          <a:bodyPr wrap="square" lIns="114300" tIns="57150" rIns="114300" bIns="57150" rtlCol="0" anchor="t"/>
          <a:lstStyle/>
          <a:p>
            <a:pPr marL="0" indent="0" algn="r">
              <a:buNone/>
            </a:pPr>
            <a:r>
              <a:rPr lang="en-US" sz="620" kern="0" spc="62" dirty="0">
                <a:solidFill>
                  <a:srgbClr val="7AAD94"/>
                </a:solidFill>
                <a:latin typeface="Calibri" pitchFamily="34" charset="0"/>
                <a:ea typeface="Calibri" pitchFamily="34" charset="-122"/>
                <a:cs typeface="Calibri" pitchFamily="34" charset="-120"/>
              </a:rPr>
              <a:t>NORTHERNMOST PREFECTURE</a:t>
            </a:r>
            <a:endParaRPr lang="en-US" sz="620" dirty="0"/>
          </a:p>
          <a:p>
            <a:pPr marL="0" indent="0" algn="r">
              <a:buNone/>
            </a:pPr>
            <a:r>
              <a:rPr lang="en-US" sz="840" b="1" dirty="0">
                <a:solidFill>
                  <a:srgbClr val="F4A636"/>
                </a:solidFill>
                <a:latin typeface="Calibri Light" pitchFamily="34" charset="0"/>
                <a:ea typeface="Calibri Light" pitchFamily="34" charset="-122"/>
                <a:cs typeface="Calibri Light" pitchFamily="34" charset="-120"/>
              </a:rPr>
              <a:t>Honshū · Tōhoku · 青森</a:t>
            </a:r>
            <a:endParaRPr lang="en-US" sz="620" dirty="0"/>
          </a:p>
        </p:txBody>
      </p:sp>
      <p:sp>
        <p:nvSpPr>
          <p:cNvPr id="21" name="Text 19"/>
          <p:cNvSpPr/>
          <p:nvPr/>
        </p:nvSpPr>
        <p:spPr>
          <a:xfrm>
            <a:off x="4800000" y="1028105"/>
            <a:ext cx="3943950" cy="1090000"/>
          </a:xfrm>
          <a:prstGeom prst="roundRect">
            <a:avLst>
              <a:gd name="adj" fmla="val 4032"/>
            </a:avLst>
          </a:prstGeom>
          <a:solidFill>
            <a:srgbClr val="1E3A2E"/>
          </a:solidFill>
          <a:ln w="9525">
            <a:solidFill>
              <a:srgbClr val="F4A636">
                <a:alpha val="18000"/>
              </a:srgbClr>
            </a:solidFill>
          </a:ln>
        </p:spPr>
        <p:txBody>
          <a:bodyPr wrap="square" rtlCol="0" anchor="t"/>
          <a:lstStyle/>
          <a:p>
            <a:pPr marL="0" indent="0">
              <a:buNone/>
            </a:pPr>
            <a:endParaRPr lang="en-US" dirty="0"/>
          </a:p>
        </p:txBody>
      </p:sp>
      <p:sp>
        <p:nvSpPr>
          <p:cNvPr id="22" name="Text 20"/>
          <p:cNvSpPr/>
          <p:nvPr/>
        </p:nvSpPr>
        <p:spPr>
          <a:xfrm>
            <a:off x="4952995" y="1165771"/>
            <a:ext cx="257770" cy="257770"/>
          </a:xfrm>
          <a:prstGeom prst="roundRect">
            <a:avLst>
              <a:gd name="adj" fmla="val 22171"/>
            </a:avLst>
          </a:prstGeom>
          <a:solidFill>
            <a:srgbClr val="F4A636">
              <a:alpha val="12000"/>
            </a:srgbClr>
          </a:solidFill>
          <a:ln w="9525">
            <a:solidFill>
              <a:srgbClr val="F4A636">
                <a:alpha val="20000"/>
              </a:srgbClr>
            </a:solidFill>
          </a:ln>
        </p:spPr>
        <p:txBody>
          <a:bodyPr wrap="none" rtlCol="0" anchor="t"/>
          <a:lstStyle/>
          <a:p>
            <a:pPr marL="0" indent="0">
              <a:buNone/>
            </a:pPr>
            <a:endParaRPr lang="en-US" dirty="0"/>
          </a:p>
        </p:txBody>
      </p:sp>
      <p:pic>
        <p:nvPicPr>
          <p:cNvPr id="2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15512" y="1228287"/>
            <a:ext cx="132588" cy="132588"/>
          </a:xfrm>
          <a:prstGeom prst="rect">
            <a:avLst/>
          </a:prstGeom>
        </p:spPr>
      </p:pic>
      <p:sp>
        <p:nvSpPr>
          <p:cNvPr id="24" name="Text 21"/>
          <p:cNvSpPr/>
          <p:nvPr/>
        </p:nvSpPr>
        <p:spPr>
          <a:xfrm>
            <a:off x="5281757" y="1230660"/>
            <a:ext cx="640928" cy="127992"/>
          </a:xfrm>
          <a:prstGeom prst="rect">
            <a:avLst/>
          </a:prstGeom>
          <a:noFill/>
          <a:ln/>
        </p:spPr>
        <p:txBody>
          <a:bodyPr wrap="none" lIns="0" tIns="0" rIns="0" bIns="0" rtlCol="0" anchor="ctr"/>
          <a:lstStyle/>
          <a:p>
            <a:pPr marL="0" indent="0" algn="l">
              <a:lnSpc>
                <a:spcPts val="1008"/>
              </a:lnSpc>
              <a:buNone/>
            </a:pPr>
            <a:r>
              <a:rPr lang="en-US" sz="840" b="1" kern="0" spc="34" dirty="0">
                <a:solidFill>
                  <a:srgbClr val="F4A636"/>
                </a:solidFill>
                <a:latin typeface="Calibri Light" pitchFamily="34" charset="0"/>
                <a:ea typeface="Calibri Light" pitchFamily="34" charset="-122"/>
                <a:cs typeface="Calibri Light" pitchFamily="34" charset="-120"/>
              </a:rPr>
              <a:t>LOCATION</a:t>
            </a:r>
            <a:endParaRPr lang="en-US" sz="840" dirty="0"/>
          </a:p>
        </p:txBody>
      </p:sp>
      <p:sp>
        <p:nvSpPr>
          <p:cNvPr id="25" name="Text 22"/>
          <p:cNvSpPr/>
          <p:nvPr/>
        </p:nvSpPr>
        <p:spPr>
          <a:xfrm>
            <a:off x="4952995" y="1480542"/>
            <a:ext cx="3500000" cy="462245"/>
          </a:xfrm>
          <a:prstGeom prst="rect">
            <a:avLst/>
          </a:prstGeom>
          <a:noFill/>
          <a:ln/>
        </p:spPr>
        <p:txBody>
          <a:bodyPr wrap="square" lIns="0" tIns="0" rIns="0" bIns="0" rtlCol="0" anchor="ctr"/>
          <a:lstStyle/>
          <a:p>
            <a:pPr marL="0" indent="0" algn="l">
              <a:lnSpc>
                <a:spcPts val="1155"/>
              </a:lnSpc>
              <a:buNone/>
            </a:pPr>
            <a:r>
              <a:rPr lang="en-US" sz="760" dirty="0">
                <a:solidFill>
                  <a:srgbClr val="F2EDE3">
                    <a:alpha val="88000"/>
                  </a:srgbClr>
                </a:solidFill>
                <a:latin typeface="Calibri" pitchFamily="34" charset="0"/>
                <a:ea typeface="Calibri" pitchFamily="34" charset="-122"/>
                <a:cs typeface="Calibri" pitchFamily="34" charset="-120"/>
              </a:rPr>
              <a:t>Northernmost prefecture of </a:t>
            </a:r>
            <a:r>
              <a:rPr lang="en-US" sz="760" b="1" dirty="0">
                <a:solidFill>
                  <a:srgbClr val="7AAD94">
                    <a:alpha val="88000"/>
                  </a:srgbClr>
                </a:solidFill>
                <a:latin typeface="Calibri" pitchFamily="34" charset="0"/>
                <a:ea typeface="Calibri" pitchFamily="34" charset="-122"/>
                <a:cs typeface="Calibri" pitchFamily="34" charset="-120"/>
              </a:rPr>
              <a:t>Honshū</a:t>
            </a:r>
            <a:r>
              <a:rPr lang="en-US" sz="760" dirty="0">
                <a:solidFill>
                  <a:srgbClr val="F2EDE3">
                    <a:alpha val="88000"/>
                  </a:srgbClr>
                </a:solidFill>
                <a:latin typeface="Calibri" pitchFamily="34" charset="0"/>
                <a:ea typeface="Calibri" pitchFamily="34" charset="-122"/>
                <a:cs typeface="Calibri" pitchFamily="34" charset="-120"/>
              </a:rPr>
              <a:t>, Tōhoku region. Borders the </a:t>
            </a:r>
            <a:r>
              <a:rPr lang="en-US" sz="760" b="1" dirty="0">
                <a:solidFill>
                  <a:srgbClr val="7AAD94">
                    <a:alpha val="88000"/>
                  </a:srgbClr>
                </a:solidFill>
                <a:latin typeface="Calibri" pitchFamily="34" charset="0"/>
                <a:ea typeface="Calibri" pitchFamily="34" charset="-122"/>
                <a:cs typeface="Calibri" pitchFamily="34" charset="-120"/>
              </a:rPr>
              <a:t>Tsugaru Strait</a:t>
            </a:r>
            <a:r>
              <a:rPr lang="en-US" sz="760" dirty="0">
                <a:solidFill>
                  <a:srgbClr val="F2EDE3">
                    <a:alpha val="88000"/>
                  </a:srgbClr>
                </a:solidFill>
                <a:latin typeface="Calibri" pitchFamily="34" charset="0"/>
                <a:ea typeface="Calibri" pitchFamily="34" charset="-122"/>
                <a:cs typeface="Calibri" pitchFamily="34" charset="-120"/>
              </a:rPr>
              <a:t> to the north, separating it from Hokkaidō, the </a:t>
            </a:r>
            <a:r>
              <a:rPr lang="en-US" sz="760" b="1" dirty="0">
                <a:solidFill>
                  <a:srgbClr val="7AAD94">
                    <a:alpha val="88000"/>
                  </a:srgbClr>
                </a:solidFill>
                <a:latin typeface="Calibri" pitchFamily="34" charset="0"/>
                <a:ea typeface="Calibri" pitchFamily="34" charset="-122"/>
                <a:cs typeface="Calibri" pitchFamily="34" charset="-120"/>
              </a:rPr>
              <a:t>Sea of Japan </a:t>
            </a:r>
            <a:r>
              <a:rPr lang="en-US" sz="760" dirty="0">
                <a:solidFill>
                  <a:srgbClr val="F2EDE3">
                    <a:alpha val="88000"/>
                  </a:srgbClr>
                </a:solidFill>
                <a:latin typeface="Calibri" pitchFamily="34" charset="0"/>
                <a:ea typeface="Calibri" pitchFamily="34" charset="-122"/>
                <a:cs typeface="Calibri" pitchFamily="34" charset="-120"/>
              </a:rPr>
              <a:t>to the west and the </a:t>
            </a:r>
            <a:r>
              <a:rPr lang="en-US" sz="760" b="1" dirty="0">
                <a:solidFill>
                  <a:srgbClr val="7AAD94">
                    <a:alpha val="88000"/>
                  </a:srgbClr>
                </a:solidFill>
                <a:latin typeface="Calibri" pitchFamily="34" charset="0"/>
                <a:ea typeface="Calibri" pitchFamily="34" charset="-122"/>
                <a:cs typeface="Calibri" pitchFamily="34" charset="-120"/>
              </a:rPr>
              <a:t>Pacific Ocean </a:t>
            </a:r>
            <a:r>
              <a:rPr lang="en-US" sz="760" dirty="0">
                <a:solidFill>
                  <a:srgbClr val="F2EDE3">
                    <a:alpha val="88000"/>
                  </a:srgbClr>
                </a:solidFill>
                <a:latin typeface="Calibri" pitchFamily="34" charset="0"/>
                <a:ea typeface="Calibri" pitchFamily="34" charset="-122"/>
                <a:cs typeface="Calibri" pitchFamily="34" charset="-120"/>
              </a:rPr>
              <a:t>to the east.</a:t>
            </a:r>
            <a:endParaRPr lang="en-US" sz="760" dirty="0"/>
          </a:p>
        </p:txBody>
      </p:sp>
      <p:sp>
        <p:nvSpPr>
          <p:cNvPr id="26" name="Text 23"/>
          <p:cNvSpPr/>
          <p:nvPr/>
        </p:nvSpPr>
        <p:spPr>
          <a:xfrm>
            <a:off x="4800000" y="2268105"/>
            <a:ext cx="3943950" cy="1090000"/>
          </a:xfrm>
          <a:prstGeom prst="roundRect">
            <a:avLst>
              <a:gd name="adj" fmla="val 4032"/>
            </a:avLst>
          </a:prstGeom>
          <a:solidFill>
            <a:srgbClr val="1E3A2E"/>
          </a:solidFill>
          <a:ln w="9525">
            <a:solidFill>
              <a:srgbClr val="F4A636">
                <a:alpha val="18000"/>
              </a:srgbClr>
            </a:solidFill>
          </a:ln>
        </p:spPr>
        <p:txBody>
          <a:bodyPr wrap="square" rtlCol="0" anchor="t"/>
          <a:lstStyle/>
          <a:p>
            <a:pPr marL="0" indent="0">
              <a:buNone/>
            </a:pPr>
            <a:endParaRPr lang="en-US" dirty="0"/>
          </a:p>
        </p:txBody>
      </p:sp>
      <p:sp>
        <p:nvSpPr>
          <p:cNvPr id="27" name="Text 24"/>
          <p:cNvSpPr/>
          <p:nvPr/>
        </p:nvSpPr>
        <p:spPr>
          <a:xfrm>
            <a:off x="4952995" y="2405771"/>
            <a:ext cx="257770" cy="257770"/>
          </a:xfrm>
          <a:prstGeom prst="roundRect">
            <a:avLst>
              <a:gd name="adj" fmla="val 22171"/>
            </a:avLst>
          </a:prstGeom>
          <a:solidFill>
            <a:srgbClr val="F4A636">
              <a:alpha val="12000"/>
            </a:srgbClr>
          </a:solidFill>
          <a:ln w="9525">
            <a:solidFill>
              <a:srgbClr val="F4A636">
                <a:alpha val="20000"/>
              </a:srgbClr>
            </a:solidFill>
          </a:ln>
        </p:spPr>
        <p:txBody>
          <a:bodyPr wrap="none" rtlCol="0" anchor="t"/>
          <a:lstStyle/>
          <a:p>
            <a:pPr marL="0" indent="0">
              <a:buNone/>
            </a:pPr>
            <a:endParaRPr lang="en-US" dirty="0"/>
          </a:p>
        </p:txBody>
      </p:sp>
      <p:pic>
        <p:nvPicPr>
          <p:cNvPr id="2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15512" y="2468287"/>
            <a:ext cx="132588" cy="132588"/>
          </a:xfrm>
          <a:prstGeom prst="rect">
            <a:avLst/>
          </a:prstGeom>
        </p:spPr>
      </p:pic>
      <p:sp>
        <p:nvSpPr>
          <p:cNvPr id="29" name="Text 25"/>
          <p:cNvSpPr/>
          <p:nvPr/>
        </p:nvSpPr>
        <p:spPr>
          <a:xfrm>
            <a:off x="5281757" y="2470660"/>
            <a:ext cx="545157" cy="127992"/>
          </a:xfrm>
          <a:prstGeom prst="rect">
            <a:avLst/>
          </a:prstGeom>
          <a:noFill/>
          <a:ln/>
        </p:spPr>
        <p:txBody>
          <a:bodyPr wrap="none" lIns="0" tIns="0" rIns="0" bIns="0" rtlCol="0" anchor="ctr"/>
          <a:lstStyle/>
          <a:p>
            <a:pPr marL="0" indent="0" algn="l">
              <a:lnSpc>
                <a:spcPts val="1008"/>
              </a:lnSpc>
              <a:buNone/>
            </a:pPr>
            <a:r>
              <a:rPr lang="en-US" sz="840" b="1" kern="0" spc="34" dirty="0">
                <a:solidFill>
                  <a:srgbClr val="F4A636"/>
                </a:solidFill>
                <a:latin typeface="Calibri Light" pitchFamily="34" charset="0"/>
                <a:ea typeface="Calibri Light" pitchFamily="34" charset="-122"/>
                <a:cs typeface="Calibri Light" pitchFamily="34" charset="-120"/>
              </a:rPr>
              <a:t>CLIMATE</a:t>
            </a:r>
            <a:endParaRPr lang="en-US" sz="840" dirty="0"/>
          </a:p>
        </p:txBody>
      </p:sp>
      <p:sp>
        <p:nvSpPr>
          <p:cNvPr id="30" name="Text 26"/>
          <p:cNvSpPr/>
          <p:nvPr/>
        </p:nvSpPr>
        <p:spPr>
          <a:xfrm>
            <a:off x="4952995" y="2720542"/>
            <a:ext cx="3500000" cy="462245"/>
          </a:xfrm>
          <a:prstGeom prst="rect">
            <a:avLst/>
          </a:prstGeom>
          <a:noFill/>
          <a:ln/>
        </p:spPr>
        <p:txBody>
          <a:bodyPr wrap="square" lIns="0" tIns="0" rIns="0" bIns="0" rtlCol="0" anchor="ctr"/>
          <a:lstStyle/>
          <a:p>
            <a:pPr marL="0" indent="0" algn="l">
              <a:lnSpc>
                <a:spcPts val="1155"/>
              </a:lnSpc>
              <a:buNone/>
            </a:pPr>
            <a:r>
              <a:rPr lang="en-US" sz="760" b="1" dirty="0">
                <a:solidFill>
                  <a:srgbClr val="7AAD94">
                    <a:alpha val="88000"/>
                  </a:srgbClr>
                </a:solidFill>
                <a:latin typeface="Calibri" pitchFamily="34" charset="0"/>
                <a:ea typeface="Calibri" pitchFamily="34" charset="-122"/>
                <a:cs typeface="Calibri" pitchFamily="34" charset="-120"/>
              </a:rPr>
              <a:t>Subarctic winters</a:t>
            </a:r>
            <a:r>
              <a:rPr lang="en-US" sz="760" dirty="0">
                <a:solidFill>
                  <a:srgbClr val="F2EDE3">
                    <a:alpha val="88000"/>
                  </a:srgbClr>
                </a:solidFill>
                <a:latin typeface="Calibri" pitchFamily="34" charset="0"/>
                <a:ea typeface="Calibri" pitchFamily="34" charset="-122"/>
                <a:cs typeface="Calibri" pitchFamily="34" charset="-120"/>
              </a:rPr>
              <a:t> with some of Japan's heaviest snowfall. Pacific and Sea of Japan coastlines create distinct climatic zones across the prefecture with heavy snow fall in the west and rainy early summer monsoons on the east.</a:t>
            </a:r>
            <a:endParaRPr lang="en-US" sz="760" dirty="0"/>
          </a:p>
        </p:txBody>
      </p:sp>
      <p:sp>
        <p:nvSpPr>
          <p:cNvPr id="31" name="Text 27"/>
          <p:cNvSpPr/>
          <p:nvPr/>
        </p:nvSpPr>
        <p:spPr>
          <a:xfrm>
            <a:off x="4800000" y="3508105"/>
            <a:ext cx="3943950" cy="1090000"/>
          </a:xfrm>
          <a:prstGeom prst="roundRect">
            <a:avLst>
              <a:gd name="adj" fmla="val 4032"/>
            </a:avLst>
          </a:prstGeom>
          <a:solidFill>
            <a:srgbClr val="1E3A2E"/>
          </a:solidFill>
          <a:ln w="9525">
            <a:solidFill>
              <a:srgbClr val="F4A636">
                <a:alpha val="18000"/>
              </a:srgbClr>
            </a:solidFill>
          </a:ln>
        </p:spPr>
        <p:txBody>
          <a:bodyPr wrap="square" rtlCol="0" anchor="t"/>
          <a:lstStyle/>
          <a:p>
            <a:pPr marL="0" indent="0">
              <a:buNone/>
            </a:pPr>
            <a:endParaRPr lang="en-US" dirty="0"/>
          </a:p>
        </p:txBody>
      </p:sp>
      <p:sp>
        <p:nvSpPr>
          <p:cNvPr id="32" name="Text 28"/>
          <p:cNvSpPr/>
          <p:nvPr/>
        </p:nvSpPr>
        <p:spPr>
          <a:xfrm>
            <a:off x="4952995" y="3645771"/>
            <a:ext cx="257770" cy="257770"/>
          </a:xfrm>
          <a:prstGeom prst="roundRect">
            <a:avLst>
              <a:gd name="adj" fmla="val 22171"/>
            </a:avLst>
          </a:prstGeom>
          <a:solidFill>
            <a:srgbClr val="F4A636">
              <a:alpha val="12000"/>
            </a:srgbClr>
          </a:solidFill>
          <a:ln w="9525">
            <a:solidFill>
              <a:srgbClr val="F4A636">
                <a:alpha val="20000"/>
              </a:srgbClr>
            </a:solidFill>
          </a:ln>
        </p:spPr>
        <p:txBody>
          <a:bodyPr wrap="none" rtlCol="0" anchor="t"/>
          <a:lstStyle/>
          <a:p>
            <a:pPr marL="0" indent="0">
              <a:buNone/>
            </a:pPr>
            <a:endParaRPr lang="en-US" dirty="0"/>
          </a:p>
        </p:txBody>
      </p:sp>
      <p:pic>
        <p:nvPicPr>
          <p:cNvPr id="33"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15512" y="3708287"/>
            <a:ext cx="132588" cy="132588"/>
          </a:xfrm>
          <a:prstGeom prst="rect">
            <a:avLst/>
          </a:prstGeom>
        </p:spPr>
      </p:pic>
      <p:sp>
        <p:nvSpPr>
          <p:cNvPr id="34" name="Text 29"/>
          <p:cNvSpPr/>
          <p:nvPr/>
        </p:nvSpPr>
        <p:spPr>
          <a:xfrm>
            <a:off x="5281757" y="3710660"/>
            <a:ext cx="553834" cy="127992"/>
          </a:xfrm>
          <a:prstGeom prst="rect">
            <a:avLst/>
          </a:prstGeom>
          <a:noFill/>
          <a:ln/>
        </p:spPr>
        <p:txBody>
          <a:bodyPr wrap="none" lIns="0" tIns="0" rIns="0" bIns="0" rtlCol="0" anchor="ctr"/>
          <a:lstStyle/>
          <a:p>
            <a:pPr marL="0" indent="0" algn="l">
              <a:lnSpc>
                <a:spcPts val="1008"/>
              </a:lnSpc>
              <a:buNone/>
            </a:pPr>
            <a:r>
              <a:rPr lang="en-US" sz="840" b="1" kern="0" spc="34" dirty="0">
                <a:solidFill>
                  <a:srgbClr val="F4A636"/>
                </a:solidFill>
                <a:latin typeface="Calibri Light" pitchFamily="34" charset="0"/>
                <a:ea typeface="Calibri Light" pitchFamily="34" charset="-122"/>
                <a:cs typeface="Calibri Light" pitchFamily="34" charset="-120"/>
              </a:rPr>
              <a:t>TERRAIN</a:t>
            </a:r>
            <a:endParaRPr lang="en-US" sz="840" dirty="0"/>
          </a:p>
        </p:txBody>
      </p:sp>
      <p:sp>
        <p:nvSpPr>
          <p:cNvPr id="35" name="Text 30"/>
          <p:cNvSpPr/>
          <p:nvPr/>
        </p:nvSpPr>
        <p:spPr>
          <a:xfrm>
            <a:off x="4952995" y="3960542"/>
            <a:ext cx="3500000" cy="462245"/>
          </a:xfrm>
          <a:prstGeom prst="rect">
            <a:avLst/>
          </a:prstGeom>
          <a:noFill/>
          <a:ln/>
        </p:spPr>
        <p:txBody>
          <a:bodyPr wrap="square" lIns="0" tIns="0" rIns="0" bIns="0" rtlCol="0" anchor="ctr"/>
          <a:lstStyle/>
          <a:p>
            <a:pPr>
              <a:lnSpc>
                <a:spcPts val="1155"/>
              </a:lnSpc>
            </a:pPr>
            <a:r>
              <a:rPr lang="en-US" sz="760" b="1" dirty="0">
                <a:solidFill>
                  <a:srgbClr val="7AAD94">
                    <a:alpha val="88000"/>
                  </a:srgbClr>
                </a:solidFill>
                <a:latin typeface="Calibri" pitchFamily="34" charset="0"/>
                <a:ea typeface="Calibri" pitchFamily="34" charset="-122"/>
                <a:cs typeface="Calibri" pitchFamily="34" charset="-120"/>
              </a:rPr>
              <a:t>Iwaki Volcano (1,625 m)</a:t>
            </a:r>
            <a:r>
              <a:rPr lang="en-US" sz="760" dirty="0">
                <a:solidFill>
                  <a:srgbClr val="F2EDE3">
                    <a:alpha val="88000"/>
                  </a:srgbClr>
                </a:solidFill>
                <a:latin typeface="Calibri" pitchFamily="34" charset="0"/>
                <a:ea typeface="Calibri" pitchFamily="34" charset="-122"/>
                <a:cs typeface="Calibri" pitchFamily="34" charset="-120"/>
              </a:rPr>
              <a:t>, Hakkōda Range, Shimokita Peninsula, Tsugaru Peninsula &amp; the stunning caldera of </a:t>
            </a:r>
            <a:r>
              <a:rPr lang="en-US" sz="760" b="1" dirty="0">
                <a:solidFill>
                  <a:srgbClr val="7AAD94">
                    <a:alpha val="88000"/>
                  </a:srgbClr>
                </a:solidFill>
                <a:latin typeface="Calibri" pitchFamily="34" charset="0"/>
                <a:ea typeface="Calibri" pitchFamily="34" charset="-122"/>
                <a:cs typeface="Calibri" pitchFamily="34" charset="-120"/>
              </a:rPr>
              <a:t>Lake </a:t>
            </a:r>
            <a:r>
              <a:rPr lang="en-US" sz="760" b="1" dirty="0" err="1">
                <a:solidFill>
                  <a:srgbClr val="7AAD94">
                    <a:alpha val="88000"/>
                  </a:srgbClr>
                </a:solidFill>
                <a:latin typeface="Calibri" pitchFamily="34" charset="0"/>
                <a:ea typeface="Calibri" pitchFamily="34" charset="-122"/>
                <a:cs typeface="Calibri" pitchFamily="34" charset="-120"/>
              </a:rPr>
              <a:t>Towada</a:t>
            </a:r>
            <a:r>
              <a:rPr lang="en-US" sz="760" dirty="0">
                <a:solidFill>
                  <a:srgbClr val="F2EDE3">
                    <a:alpha val="88000"/>
                  </a:srgbClr>
                </a:solidFill>
                <a:latin typeface="Calibri" pitchFamily="34" charset="0"/>
                <a:ea typeface="Calibri" pitchFamily="34" charset="-122"/>
                <a:cs typeface="Calibri" pitchFamily="34" charset="-120"/>
              </a:rPr>
              <a:t>. Much of the lowlands are utilized for agriculture. </a:t>
            </a:r>
            <a:endParaRPr lang="en-US" sz="760" dirty="0"/>
          </a:p>
        </p:txBody>
      </p:sp>
      <p:sp>
        <p:nvSpPr>
          <p:cNvPr id="51" name="Text 43"/>
          <p:cNvSpPr/>
          <p:nvPr/>
        </p:nvSpPr>
        <p:spPr>
          <a:xfrm>
            <a:off x="400050" y="4817120"/>
            <a:ext cx="200620" cy="7590"/>
          </a:xfrm>
          <a:prstGeom prst="rect">
            <a:avLst/>
          </a:prstGeom>
          <a:solidFill>
            <a:srgbClr val="7AAD94">
              <a:alpha val="40000"/>
            </a:srgbClr>
          </a:solidFill>
          <a:ln/>
        </p:spPr>
        <p:txBody>
          <a:bodyPr wrap="none" rtlCol="0" anchor="t"/>
          <a:lstStyle/>
          <a:p>
            <a:pPr marL="0" indent="0">
              <a:buNone/>
            </a:pPr>
            <a:endParaRPr lang="en-US" dirty="0"/>
          </a:p>
        </p:txBody>
      </p:sp>
      <p:sp>
        <p:nvSpPr>
          <p:cNvPr id="52" name="Text 44"/>
          <p:cNvSpPr/>
          <p:nvPr/>
        </p:nvSpPr>
        <p:spPr>
          <a:xfrm>
            <a:off x="657820" y="4756249"/>
            <a:ext cx="4538886"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Area: 9,646 km² · Population: ~1.18M </a:t>
            </a:r>
            <a:endParaRPr lang="en-US" sz="680" dirty="0"/>
          </a:p>
        </p:txBody>
      </p:sp>
      <p:pic>
        <p:nvPicPr>
          <p:cNvPr id="62" name="Japan locator map"/>
          <p:cNvPicPr>
            <a:picLocks noChangeAspect="1"/>
          </p:cNvPicPr>
          <p:nvPr/>
        </p:nvPicPr>
        <p:blipFill>
          <a:blip r:embed="rId6"/>
          <a:stretch>
            <a:fillRect/>
          </a:stretch>
        </p:blipFill>
        <p:spPr>
          <a:xfrm>
            <a:off x="939175" y="1226046"/>
            <a:ext cx="3121750" cy="3121750"/>
          </a:xfrm>
          <a:prstGeom prst="rect">
            <a:avLst/>
          </a:prstGeom>
          <a:ln w="9525">
            <a:solidFill>
              <a:srgbClr val="F4A636">
                <a:alpha val="30000"/>
              </a:srgbClr>
            </a:solidFill>
          </a:ln>
        </p:spPr>
      </p:pic>
      <p:sp>
        <p:nvSpPr>
          <p:cNvPr id="63" name="Locator caption"/>
          <p:cNvSpPr/>
          <p:nvPr/>
        </p:nvSpPr>
        <p:spPr>
          <a:xfrm>
            <a:off x="400050" y="4380000"/>
            <a:ext cx="4200000" cy="140000"/>
          </a:xfrm>
          <a:prstGeom prst="rect">
            <a:avLst/>
          </a:prstGeom>
          <a:noFill/>
          <a:ln/>
        </p:spPr>
        <p:txBody>
          <a:bodyPr wrap="square" lIns="0" tIns="0" rIns="0" bIns="0" rtlCol="0" anchor="ctr"/>
          <a:lstStyle/>
          <a:p>
            <a:pPr marL="0" indent="0" algn="ctr">
              <a:buNone/>
            </a:pPr>
            <a:r>
              <a:rPr lang="en-US" sz="720" spc="30">
                <a:solidFill>
                  <a:srgbClr val="7AAD94"/>
                </a:solidFill>
                <a:latin typeface="Calibri" pitchFamily="34" charset="0"/>
              </a:rPr>
              <a:t>Aomori's location within Japan</a:t>
            </a:r>
            <a:endParaRPr lang="en-US" sz="72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7000280" y="0"/>
            <a:ext cx="2143720" cy="1857970"/>
          </a:xfrm>
          <a:prstGeom prst="ellipse">
            <a:avLst/>
          </a:prstGeom>
          <a:gradFill rotWithShape="1">
            <a:gsLst>
              <a:gs pos="0">
                <a:srgbClr val="3A8C5C">
                  <a:alpha val="10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3" name="Text 1"/>
          <p:cNvSpPr/>
          <p:nvPr/>
        </p:nvSpPr>
        <p:spPr>
          <a:xfrm>
            <a:off x="0" y="3714750"/>
            <a:ext cx="1428750" cy="1428750"/>
          </a:xfrm>
          <a:prstGeom prst="ellipse">
            <a:avLst/>
          </a:prstGeom>
          <a:gradFill rotWithShape="1">
            <a:gsLst>
              <a:gs pos="0">
                <a:srgbClr val="F4A636">
                  <a:alpha val="8000"/>
                </a:srgbClr>
              </a:gs>
              <a:gs pos="70000">
                <a:srgbClr val="000000">
                  <a:alpha val="0"/>
                </a:srgbClr>
              </a:gs>
            </a:gsLst>
            <a:path path="circle">
              <a:fillToRect l="50000" t="50000" r="50000" b="50000"/>
            </a:path>
          </a:gradFill>
          <a:ln/>
        </p:spPr>
        <p:txBody>
          <a:bodyPr wrap="square" rtlCol="0" anchor="t"/>
          <a:lstStyle/>
          <a:p>
            <a:pPr marL="0" indent="0">
              <a:buNone/>
            </a:pPr>
            <a:endParaRPr lang="en-US" dirty="0"/>
          </a:p>
        </p:txBody>
      </p:sp>
      <p:sp>
        <p:nvSpPr>
          <p:cNvPr id="4" name="Text 2"/>
          <p:cNvSpPr/>
          <p:nvPr/>
        </p:nvSpPr>
        <p:spPr>
          <a:xfrm>
            <a:off x="342900" y="242441"/>
            <a:ext cx="35421" cy="372070"/>
          </a:xfrm>
          <a:prstGeom prst="roundRect">
            <a:avLst>
              <a:gd name="adj" fmla="val 60953"/>
            </a:avLst>
          </a:prstGeom>
          <a:gradFill rotWithShape="1">
            <a:gsLst>
              <a:gs pos="0">
                <a:srgbClr val="F4A636"/>
              </a:gs>
              <a:gs pos="100000">
                <a:srgbClr val="3A8C5C"/>
              </a:gs>
            </a:gsLst>
            <a:lin ang="5400000" scaled="1"/>
          </a:gradFill>
          <a:ln/>
        </p:spPr>
        <p:txBody>
          <a:bodyPr wrap="square" rtlCol="0" anchor="t"/>
          <a:lstStyle/>
          <a:p>
            <a:pPr marL="0" indent="0">
              <a:buNone/>
            </a:pPr>
            <a:endParaRPr lang="en-US" dirty="0"/>
          </a:p>
        </p:txBody>
      </p:sp>
      <p:sp>
        <p:nvSpPr>
          <p:cNvPr id="5" name="Text 3"/>
          <p:cNvSpPr/>
          <p:nvPr/>
        </p:nvSpPr>
        <p:spPr>
          <a:xfrm>
            <a:off x="478631" y="286643"/>
            <a:ext cx="2887928" cy="283518"/>
          </a:xfrm>
          <a:prstGeom prst="rect">
            <a:avLst/>
          </a:prstGeom>
          <a:noFill/>
          <a:ln/>
        </p:spPr>
        <p:txBody>
          <a:bodyPr wrap="none" lIns="0" tIns="0" rIns="0" bIns="0" rtlCol="0" anchor="ctr"/>
          <a:lstStyle/>
          <a:p>
            <a:pPr marL="0" indent="0" algn="l">
              <a:lnSpc>
                <a:spcPts val="2233"/>
              </a:lnSpc>
              <a:buNone/>
            </a:pPr>
            <a:r>
              <a:rPr lang="en-US" sz="2030" kern="0" spc="-20" dirty="0">
                <a:solidFill>
                  <a:srgbClr val="F2EDE3"/>
                </a:solidFill>
                <a:latin typeface="Calibri Light" pitchFamily="34" charset="0"/>
                <a:ea typeface="Calibri Light" pitchFamily="34" charset="-122"/>
                <a:cs typeface="Calibri Light" pitchFamily="34" charset="-120"/>
              </a:rPr>
              <a:t>Parks on the Air </a:t>
            </a:r>
            <a:r>
              <a:rPr lang="en-US" sz="2030" b="1" kern="0" spc="-20" dirty="0">
                <a:solidFill>
                  <a:srgbClr val="F4A636"/>
                </a:solidFill>
                <a:latin typeface="Calibri Light" pitchFamily="34" charset="0"/>
                <a:ea typeface="Calibri Light" pitchFamily="34" charset="-122"/>
                <a:cs typeface="Calibri Light" pitchFamily="34" charset="-120"/>
              </a:rPr>
              <a:t>(POTA)</a:t>
            </a:r>
            <a:endParaRPr lang="en-US" sz="2030" dirty="0"/>
          </a:p>
        </p:txBody>
      </p:sp>
      <p:sp>
        <p:nvSpPr>
          <p:cNvPr id="6" name="Text 4"/>
          <p:cNvSpPr/>
          <p:nvPr/>
        </p:nvSpPr>
        <p:spPr>
          <a:xfrm>
            <a:off x="4892576" y="306288"/>
            <a:ext cx="1387376" cy="244376"/>
          </a:xfrm>
          <a:prstGeom prst="roundRect">
            <a:avLst>
              <a:gd name="adj" fmla="val 23386"/>
            </a:avLst>
          </a:prstGeom>
          <a:solidFill>
            <a:srgbClr val="F4A636">
              <a:alpha val="12000"/>
            </a:srgbClr>
          </a:solidFill>
          <a:ln w="9525">
            <a:solidFill>
              <a:srgbClr val="F4A636">
                <a:alpha val="28000"/>
              </a:srgbClr>
            </a:solidFill>
          </a:ln>
        </p:spPr>
        <p:txBody>
          <a:bodyPr wrap="none" rtlCol="0" anchor="t"/>
          <a:lstStyle/>
          <a:p>
            <a:pPr marL="0" indent="0">
              <a:buNone/>
            </a:pPr>
            <a:endParaRPr lang="en-US" dirty="0"/>
          </a:p>
        </p:txBody>
      </p:sp>
      <p:pic>
        <p:nvPicPr>
          <p:cNvPr id="7" name="Image 0"/>
          <p:cNvPicPr>
            <a:picLocks noChangeAspect="1"/>
          </p:cNvPicPr>
          <p:nvPr/>
        </p:nvPicPr>
        <p:blipFill>
          <a:blip>
            <a:extLst>
              <a:ext uri="{96DAC541-7B7A-43D3-8B79-37D633B846F1}">
                <asvg:svgBlip xmlns:asvg="http://schemas.microsoft.com/office/drawing/2016/SVG/main" r:embed="rId3"/>
              </a:ext>
            </a:extLst>
          </a:blip>
          <a:srcRect/>
          <a:stretch/>
        </p:blipFill>
        <p:spPr>
          <a:xfrm>
            <a:off x="4984188" y="362182"/>
            <a:ext cx="132588" cy="132588"/>
          </a:xfrm>
          <a:prstGeom prst="rect">
            <a:avLst/>
          </a:prstGeom>
        </p:spPr>
      </p:pic>
      <p:sp>
        <p:nvSpPr>
          <p:cNvPr id="8" name="Text 5"/>
          <p:cNvSpPr/>
          <p:nvPr/>
        </p:nvSpPr>
        <p:spPr>
          <a:xfrm>
            <a:off x="5141714" y="358973"/>
            <a:ext cx="299918" cy="139005"/>
          </a:xfrm>
          <a:prstGeom prst="rect">
            <a:avLst/>
          </a:prstGeom>
          <a:noFill/>
          <a:ln/>
        </p:spPr>
        <p:txBody>
          <a:bodyPr wrap="none" lIns="0" tIns="0" rIns="0" bIns="0" rtlCol="0" anchor="ctr"/>
          <a:lstStyle/>
          <a:p>
            <a:pPr marL="0" indent="0" algn="l">
              <a:lnSpc>
                <a:spcPts val="1095"/>
              </a:lnSpc>
              <a:buNone/>
            </a:pPr>
            <a:r>
              <a:rPr lang="en-US" sz="730" b="1" dirty="0">
                <a:solidFill>
                  <a:srgbClr val="F4A636"/>
                </a:solidFill>
                <a:latin typeface="Calibri" pitchFamily="34" charset="0"/>
                <a:ea typeface="Calibri" pitchFamily="34" charset="-122"/>
                <a:cs typeface="Calibri" pitchFamily="34" charset="-120"/>
              </a:rPr>
              <a:t>Parks On The Air</a:t>
            </a:r>
            <a:endParaRPr lang="en-US" sz="730" dirty="0"/>
          </a:p>
        </p:txBody>
      </p:sp>
      <p:sp>
        <p:nvSpPr>
          <p:cNvPr id="10" name="Text 7"/>
          <p:cNvSpPr/>
          <p:nvPr/>
        </p:nvSpPr>
        <p:spPr>
          <a:xfrm>
            <a:off x="6350943" y="320278"/>
            <a:ext cx="2499161" cy="216396"/>
          </a:xfrm>
          <a:prstGeom prst="roundRect">
            <a:avLst>
              <a:gd name="adj" fmla="val 66318"/>
            </a:avLst>
          </a:prstGeom>
          <a:solidFill>
            <a:srgbClr val="3A8C5C">
              <a:alpha val="18000"/>
            </a:srgbClr>
          </a:solidFill>
          <a:ln w="9525">
            <a:solidFill>
              <a:srgbClr val="3A8C5C">
                <a:alpha val="40000"/>
              </a:srgbClr>
            </a:solidFill>
          </a:ln>
        </p:spPr>
        <p:txBody>
          <a:bodyPr wrap="none" lIns="177800" tIns="29210" rIns="100330" bIns="29210" rtlCol="0" anchor="ctr"/>
          <a:lstStyle/>
          <a:p>
            <a:pPr marL="0" indent="0" algn="l">
              <a:buNone/>
            </a:pPr>
            <a:r>
              <a:rPr lang="en-US" sz="730" kern="0" spc="22" dirty="0">
                <a:solidFill>
                  <a:srgbClr val="7AAD94"/>
                </a:solidFill>
                <a:latin typeface="Calibri" pitchFamily="34" charset="0"/>
                <a:ea typeface="Calibri" pitchFamily="34" charset="-122"/>
                <a:cs typeface="Calibri" pitchFamily="34" charset="-120"/>
              </a:rPr>
              <a:t>pota.app — A Worldwide Amateur Radio Program</a:t>
            </a:r>
            <a:endParaRPr lang="en-US" sz="730" dirty="0"/>
          </a:p>
        </p:txBody>
      </p:sp>
      <p:sp>
        <p:nvSpPr>
          <p:cNvPr id="11" name="Text 8"/>
          <p:cNvSpPr/>
          <p:nvPr/>
        </p:nvSpPr>
        <p:spPr>
          <a:xfrm>
            <a:off x="6431459" y="399901"/>
            <a:ext cx="57150" cy="57150"/>
          </a:xfrm>
          <a:prstGeom prst="ellipse">
            <a:avLst/>
          </a:prstGeom>
          <a:solidFill>
            <a:srgbClr val="FFC000"/>
          </a:solidFill>
          <a:ln/>
        </p:spPr>
        <p:txBody>
          <a:bodyPr wrap="none" rtlCol="0" anchor="t"/>
          <a:lstStyle/>
          <a:p>
            <a:pPr marL="0" indent="0">
              <a:buNone/>
            </a:pPr>
            <a:endParaRPr lang="en-US" dirty="0"/>
          </a:p>
        </p:txBody>
      </p:sp>
      <p:sp>
        <p:nvSpPr>
          <p:cNvPr id="12" name="Text 9"/>
          <p:cNvSpPr/>
          <p:nvPr/>
        </p:nvSpPr>
        <p:spPr>
          <a:xfrm>
            <a:off x="342900" y="685502"/>
            <a:ext cx="8458200" cy="7590"/>
          </a:xfrm>
          <a:prstGeom prst="rect">
            <a:avLst/>
          </a:prstGeom>
          <a:gradFill rotWithShape="1">
            <a:gsLst>
              <a:gs pos="0">
                <a:srgbClr val="F4A636">
                  <a:alpha val="50000"/>
                </a:srgbClr>
              </a:gs>
              <a:gs pos="40000">
                <a:srgbClr val="3A8C5C">
                  <a:alpha val="25000"/>
                </a:srgbClr>
              </a:gs>
              <a:gs pos="100000">
                <a:srgbClr val="000000">
                  <a:alpha val="0"/>
                </a:srgbClr>
              </a:gs>
            </a:gsLst>
            <a:lin ang="0" scaled="1"/>
          </a:gradFill>
          <a:ln/>
        </p:spPr>
        <p:txBody>
          <a:bodyPr wrap="none" rtlCol="0" anchor="t"/>
          <a:lstStyle/>
          <a:p>
            <a:pPr marL="0" indent="0">
              <a:buNone/>
            </a:pPr>
            <a:endParaRPr lang="en-US" dirty="0"/>
          </a:p>
        </p:txBody>
      </p:sp>
      <p:sp>
        <p:nvSpPr>
          <p:cNvPr id="13" name="Text 10"/>
          <p:cNvSpPr/>
          <p:nvPr/>
        </p:nvSpPr>
        <p:spPr>
          <a:xfrm>
            <a:off x="342900" y="821234"/>
            <a:ext cx="4182814" cy="1211163"/>
          </a:xfrm>
          <a:prstGeom prst="roundRect">
            <a:avLst>
              <a:gd name="adj" fmla="val 5872"/>
            </a:avLst>
          </a:prstGeom>
          <a:solidFill>
            <a:srgbClr val="1E3A2E"/>
          </a:solidFill>
          <a:ln w="9525">
            <a:solidFill>
              <a:srgbClr val="7AAD94">
                <a:alpha val="13000"/>
              </a:srgbClr>
            </a:solidFill>
          </a:ln>
        </p:spPr>
        <p:txBody>
          <a:bodyPr wrap="square" rtlCol="0" anchor="t"/>
          <a:lstStyle/>
          <a:p>
            <a:pPr marL="0" indent="0">
              <a:buNone/>
            </a:pPr>
            <a:endParaRPr lang="en-US" dirty="0"/>
          </a:p>
        </p:txBody>
      </p:sp>
      <p:sp>
        <p:nvSpPr>
          <p:cNvPr id="14" name="Text 11"/>
          <p:cNvSpPr/>
          <p:nvPr/>
        </p:nvSpPr>
        <p:spPr>
          <a:xfrm>
            <a:off x="458986" y="930920"/>
            <a:ext cx="271760" cy="271760"/>
          </a:xfrm>
          <a:prstGeom prst="roundRect">
            <a:avLst>
              <a:gd name="adj" fmla="val 21030"/>
            </a:avLst>
          </a:prstGeom>
          <a:solidFill>
            <a:srgbClr val="F4A636">
              <a:alpha val="13000"/>
            </a:srgbClr>
          </a:solidFill>
          <a:ln w="9525">
            <a:solidFill>
              <a:srgbClr val="F4A636">
                <a:alpha val="30000"/>
              </a:srgbClr>
            </a:solidFill>
          </a:ln>
        </p:spPr>
        <p:txBody>
          <a:bodyPr wrap="none" rtlCol="0" anchor="t"/>
          <a:lstStyle/>
          <a:p>
            <a:pPr marL="0" indent="0">
              <a:buNone/>
            </a:pPr>
            <a:endParaRPr lang="en-US" dirty="0"/>
          </a:p>
        </p:txBody>
      </p:sp>
      <p:pic>
        <p:nvPicPr>
          <p:cNvPr id="1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8498" y="1000432"/>
            <a:ext cx="132588" cy="132588"/>
          </a:xfrm>
          <a:prstGeom prst="rect">
            <a:avLst/>
          </a:prstGeom>
        </p:spPr>
      </p:pic>
      <p:sp>
        <p:nvSpPr>
          <p:cNvPr id="16" name="Text 12"/>
          <p:cNvSpPr/>
          <p:nvPr/>
        </p:nvSpPr>
        <p:spPr>
          <a:xfrm>
            <a:off x="823317" y="923330"/>
            <a:ext cx="3658038" cy="812899"/>
          </a:xfrm>
          <a:prstGeom prst="rect">
            <a:avLst/>
          </a:prstGeom>
          <a:noFill/>
          <a:ln/>
        </p:spPr>
        <p:txBody>
          <a:bodyPr wrap="square" lIns="0" tIns="0" rIns="0" bIns="0" rtlCol="0" anchor="ctr"/>
          <a:lstStyle/>
          <a:p>
            <a:pPr marL="0" indent="0" algn="l">
              <a:lnSpc>
                <a:spcPts val="1800"/>
              </a:lnSpc>
              <a:buNone/>
            </a:pPr>
            <a:r>
              <a:rPr lang="en-US" sz="620" b="1" kern="0" spc="50" dirty="0">
                <a:solidFill>
                  <a:srgbClr val="F4A636"/>
                </a:solidFill>
                <a:latin typeface="Calibri" pitchFamily="34" charset="0"/>
                <a:ea typeface="Calibri" pitchFamily="34" charset="-122"/>
                <a:cs typeface="Calibri" pitchFamily="34" charset="-120"/>
              </a:rPr>
              <a:t>ACTIVATORS
</a:t>
            </a:r>
            <a:r>
              <a:rPr lang="en-US" sz="870" dirty="0">
                <a:solidFill>
                  <a:srgbClr val="F2EDE3"/>
                </a:solidFill>
                <a:latin typeface="Calibri" pitchFamily="34" charset="0"/>
                <a:ea typeface="Calibri" pitchFamily="34" charset="-122"/>
                <a:cs typeface="Calibri" pitchFamily="34" charset="-120"/>
              </a:rPr>
              <a:t>Set up portable stations inside designated parks and make QSOs — contacts with other amateur radio operators</a:t>
            </a:r>
            <a:endParaRPr lang="en-US" sz="1200" dirty="0"/>
          </a:p>
        </p:txBody>
      </p:sp>
      <p:sp>
        <p:nvSpPr>
          <p:cNvPr id="17" name="Text 13"/>
          <p:cNvSpPr/>
          <p:nvPr/>
        </p:nvSpPr>
        <p:spPr>
          <a:xfrm>
            <a:off x="4618286" y="821234"/>
            <a:ext cx="4182814" cy="1211163"/>
          </a:xfrm>
          <a:prstGeom prst="roundRect">
            <a:avLst>
              <a:gd name="adj" fmla="val 5872"/>
            </a:avLst>
          </a:prstGeom>
          <a:solidFill>
            <a:srgbClr val="1E3A2E"/>
          </a:solidFill>
          <a:ln w="9525">
            <a:solidFill>
              <a:srgbClr val="7AAD94">
                <a:alpha val="13000"/>
              </a:srgbClr>
            </a:solidFill>
          </a:ln>
        </p:spPr>
        <p:txBody>
          <a:bodyPr wrap="square" rtlCol="0" anchor="t"/>
          <a:lstStyle/>
          <a:p>
            <a:pPr marL="0" indent="0">
              <a:buNone/>
            </a:pPr>
            <a:endParaRPr lang="en-US" dirty="0"/>
          </a:p>
        </p:txBody>
      </p:sp>
      <p:sp>
        <p:nvSpPr>
          <p:cNvPr id="18" name="Text 14"/>
          <p:cNvSpPr/>
          <p:nvPr/>
        </p:nvSpPr>
        <p:spPr>
          <a:xfrm>
            <a:off x="4734371" y="930920"/>
            <a:ext cx="271760" cy="271760"/>
          </a:xfrm>
          <a:prstGeom prst="roundRect">
            <a:avLst>
              <a:gd name="adj" fmla="val 21030"/>
            </a:avLst>
          </a:prstGeom>
          <a:solidFill>
            <a:srgbClr val="F4A636">
              <a:alpha val="13000"/>
            </a:srgbClr>
          </a:solidFill>
          <a:ln w="9525">
            <a:solidFill>
              <a:srgbClr val="F4A636">
                <a:alpha val="30000"/>
              </a:srgbClr>
            </a:solidFill>
          </a:ln>
        </p:spPr>
        <p:txBody>
          <a:bodyPr wrap="none" rtlCol="0" anchor="t"/>
          <a:lstStyle/>
          <a:p>
            <a:pPr marL="0" indent="0">
              <a:buNone/>
            </a:pPr>
            <a:endParaRPr lang="en-US" dirty="0"/>
          </a:p>
        </p:txBody>
      </p:sp>
      <p:pic>
        <p:nvPicPr>
          <p:cNvPr id="1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03883" y="1000432"/>
            <a:ext cx="132588" cy="132588"/>
          </a:xfrm>
          <a:prstGeom prst="rect">
            <a:avLst/>
          </a:prstGeom>
        </p:spPr>
      </p:pic>
      <p:sp>
        <p:nvSpPr>
          <p:cNvPr id="20" name="Text 15"/>
          <p:cNvSpPr/>
          <p:nvPr/>
        </p:nvSpPr>
        <p:spPr>
          <a:xfrm>
            <a:off x="5098703" y="923330"/>
            <a:ext cx="3658038" cy="812899"/>
          </a:xfrm>
          <a:prstGeom prst="rect">
            <a:avLst/>
          </a:prstGeom>
          <a:noFill/>
          <a:ln/>
        </p:spPr>
        <p:txBody>
          <a:bodyPr wrap="square" lIns="0" tIns="0" rIns="0" bIns="0" rtlCol="0" anchor="ctr"/>
          <a:lstStyle/>
          <a:p>
            <a:pPr marL="0" indent="0" algn="l">
              <a:lnSpc>
                <a:spcPts val="1800"/>
              </a:lnSpc>
              <a:buNone/>
            </a:pPr>
            <a:r>
              <a:rPr lang="en-US" sz="620" b="1" kern="0" spc="50" dirty="0">
                <a:solidFill>
                  <a:srgbClr val="FFC000"/>
                </a:solidFill>
                <a:latin typeface="Calibri" pitchFamily="34" charset="0"/>
                <a:ea typeface="Calibri" pitchFamily="34" charset="-122"/>
                <a:cs typeface="Calibri" pitchFamily="34" charset="-120"/>
              </a:rPr>
              <a:t>HUNTERS</a:t>
            </a:r>
            <a:r>
              <a:rPr lang="en-US" sz="620" b="1" kern="0" spc="50" dirty="0">
                <a:solidFill>
                  <a:srgbClr val="F4A636"/>
                </a:solidFill>
                <a:latin typeface="Calibri" pitchFamily="34" charset="0"/>
                <a:ea typeface="Calibri" pitchFamily="34" charset="-122"/>
                <a:cs typeface="Calibri" pitchFamily="34" charset="-120"/>
              </a:rPr>
              <a:t>
</a:t>
            </a:r>
            <a:r>
              <a:rPr lang="en-US" sz="870" dirty="0">
                <a:solidFill>
                  <a:srgbClr val="F2EDE3"/>
                </a:solidFill>
                <a:latin typeface="Calibri" pitchFamily="34" charset="0"/>
                <a:ea typeface="Calibri" pitchFamily="34" charset="-122"/>
                <a:cs typeface="Calibri" pitchFamily="34" charset="-120"/>
              </a:rPr>
              <a:t>Contact activators from home or any location worldwide — no need to be in a park to participate and log contacts</a:t>
            </a:r>
            <a:endParaRPr lang="en-US" sz="1200" dirty="0"/>
          </a:p>
        </p:txBody>
      </p:sp>
      <p:sp>
        <p:nvSpPr>
          <p:cNvPr id="21" name="Text 16"/>
          <p:cNvSpPr/>
          <p:nvPr/>
        </p:nvSpPr>
        <p:spPr>
          <a:xfrm>
            <a:off x="342900" y="2124968"/>
            <a:ext cx="4182814" cy="1211312"/>
          </a:xfrm>
          <a:prstGeom prst="roundRect">
            <a:avLst>
              <a:gd name="adj" fmla="val 5871"/>
            </a:avLst>
          </a:prstGeom>
          <a:solidFill>
            <a:srgbClr val="1E3A2E"/>
          </a:solidFill>
          <a:ln w="9525">
            <a:solidFill>
              <a:srgbClr val="7AAD94">
                <a:alpha val="13000"/>
              </a:srgbClr>
            </a:solidFill>
          </a:ln>
        </p:spPr>
        <p:txBody>
          <a:bodyPr wrap="square" rtlCol="0" anchor="t"/>
          <a:lstStyle/>
          <a:p>
            <a:pPr marL="0" indent="0">
              <a:buNone/>
            </a:pPr>
            <a:endParaRPr lang="en-US" dirty="0"/>
          </a:p>
        </p:txBody>
      </p:sp>
      <p:sp>
        <p:nvSpPr>
          <p:cNvPr id="22" name="Text 17"/>
          <p:cNvSpPr/>
          <p:nvPr/>
        </p:nvSpPr>
        <p:spPr>
          <a:xfrm>
            <a:off x="458986" y="2234654"/>
            <a:ext cx="271760" cy="271760"/>
          </a:xfrm>
          <a:prstGeom prst="roundRect">
            <a:avLst>
              <a:gd name="adj" fmla="val 21030"/>
            </a:avLst>
          </a:prstGeom>
          <a:solidFill>
            <a:srgbClr val="F4A636">
              <a:alpha val="13000"/>
            </a:srgbClr>
          </a:solidFill>
          <a:ln w="9525">
            <a:solidFill>
              <a:srgbClr val="F4A636">
                <a:alpha val="30000"/>
              </a:srgbClr>
            </a:solidFill>
          </a:ln>
        </p:spPr>
        <p:txBody>
          <a:bodyPr wrap="none" rtlCol="0" anchor="t"/>
          <a:lstStyle/>
          <a:p>
            <a:pPr marL="0" indent="0">
              <a:buNone/>
            </a:pPr>
            <a:endParaRPr lang="en-US" dirty="0"/>
          </a:p>
        </p:txBody>
      </p:sp>
      <p:pic>
        <p:nvPicPr>
          <p:cNvPr id="2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8498" y="2304166"/>
            <a:ext cx="132588" cy="132588"/>
          </a:xfrm>
          <a:prstGeom prst="rect">
            <a:avLst/>
          </a:prstGeom>
        </p:spPr>
      </p:pic>
      <p:sp>
        <p:nvSpPr>
          <p:cNvPr id="24" name="Text 18"/>
          <p:cNvSpPr/>
          <p:nvPr/>
        </p:nvSpPr>
        <p:spPr>
          <a:xfrm>
            <a:off x="823317" y="2227064"/>
            <a:ext cx="3658038" cy="812899"/>
          </a:xfrm>
          <a:prstGeom prst="rect">
            <a:avLst/>
          </a:prstGeom>
          <a:noFill/>
          <a:ln/>
        </p:spPr>
        <p:txBody>
          <a:bodyPr wrap="square" lIns="0" tIns="0" rIns="0" bIns="0" rtlCol="0" anchor="ctr"/>
          <a:lstStyle/>
          <a:p>
            <a:pPr marL="0" indent="0" algn="l">
              <a:lnSpc>
                <a:spcPts val="1800"/>
              </a:lnSpc>
              <a:buNone/>
            </a:pPr>
            <a:r>
              <a:rPr lang="en-US" sz="620" b="1" kern="0" spc="50" dirty="0">
                <a:solidFill>
                  <a:srgbClr val="F4A636"/>
                </a:solidFill>
                <a:latin typeface="Calibri" pitchFamily="34" charset="0"/>
                <a:ea typeface="Calibri" pitchFamily="34" charset="-122"/>
                <a:cs typeface="Calibri" pitchFamily="34" charset="-120"/>
              </a:rPr>
              <a:t>GLOBAL REACH
</a:t>
            </a:r>
            <a:r>
              <a:rPr lang="en-US" sz="870" dirty="0">
                <a:solidFill>
                  <a:srgbClr val="F2EDE3"/>
                </a:solidFill>
                <a:latin typeface="Calibri" pitchFamily="34" charset="0"/>
                <a:ea typeface="Calibri" pitchFamily="34" charset="-122"/>
                <a:cs typeface="Calibri" pitchFamily="34" charset="-120"/>
              </a:rPr>
              <a:t>Over 80,000 park references worldwide across dozens of entities — including Japan's JP- prefix references</a:t>
            </a:r>
            <a:endParaRPr lang="en-US" sz="1200" dirty="0"/>
          </a:p>
        </p:txBody>
      </p:sp>
      <p:sp>
        <p:nvSpPr>
          <p:cNvPr id="25" name="Text 19"/>
          <p:cNvSpPr/>
          <p:nvPr/>
        </p:nvSpPr>
        <p:spPr>
          <a:xfrm>
            <a:off x="4618286" y="2124968"/>
            <a:ext cx="4182814" cy="1211312"/>
          </a:xfrm>
          <a:prstGeom prst="roundRect">
            <a:avLst>
              <a:gd name="adj" fmla="val 5871"/>
            </a:avLst>
          </a:prstGeom>
          <a:solidFill>
            <a:srgbClr val="1E3A2E"/>
          </a:solidFill>
          <a:ln w="9525">
            <a:solidFill>
              <a:srgbClr val="7AAD94">
                <a:alpha val="13000"/>
              </a:srgbClr>
            </a:solidFill>
          </a:ln>
        </p:spPr>
        <p:txBody>
          <a:bodyPr wrap="square" rtlCol="0" anchor="t"/>
          <a:lstStyle/>
          <a:p>
            <a:pPr marL="0" indent="0">
              <a:buNone/>
            </a:pPr>
            <a:endParaRPr lang="en-US" dirty="0"/>
          </a:p>
        </p:txBody>
      </p:sp>
      <p:sp>
        <p:nvSpPr>
          <p:cNvPr id="26" name="Text 20"/>
          <p:cNvSpPr/>
          <p:nvPr/>
        </p:nvSpPr>
        <p:spPr>
          <a:xfrm>
            <a:off x="4734371" y="2234654"/>
            <a:ext cx="271760" cy="271760"/>
          </a:xfrm>
          <a:prstGeom prst="roundRect">
            <a:avLst>
              <a:gd name="adj" fmla="val 21030"/>
            </a:avLst>
          </a:prstGeom>
          <a:solidFill>
            <a:srgbClr val="F4A636">
              <a:alpha val="13000"/>
            </a:srgbClr>
          </a:solidFill>
          <a:ln w="9525">
            <a:solidFill>
              <a:srgbClr val="F4A636">
                <a:alpha val="30000"/>
              </a:srgbClr>
            </a:solidFill>
          </a:ln>
        </p:spPr>
        <p:txBody>
          <a:bodyPr wrap="none" rtlCol="0" anchor="t"/>
          <a:lstStyle/>
          <a:p>
            <a:pPr marL="0" indent="0">
              <a:buNone/>
            </a:pPr>
            <a:endParaRPr lang="en-US" dirty="0"/>
          </a:p>
        </p:txBody>
      </p:sp>
      <p:pic>
        <p:nvPicPr>
          <p:cNvPr id="27"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03883" y="2304166"/>
            <a:ext cx="132588" cy="132588"/>
          </a:xfrm>
          <a:prstGeom prst="rect">
            <a:avLst/>
          </a:prstGeom>
        </p:spPr>
      </p:pic>
      <p:sp>
        <p:nvSpPr>
          <p:cNvPr id="28" name="Text 21"/>
          <p:cNvSpPr/>
          <p:nvPr/>
        </p:nvSpPr>
        <p:spPr>
          <a:xfrm>
            <a:off x="5098703" y="2227064"/>
            <a:ext cx="3658038" cy="812899"/>
          </a:xfrm>
          <a:prstGeom prst="rect">
            <a:avLst/>
          </a:prstGeom>
          <a:noFill/>
          <a:ln/>
        </p:spPr>
        <p:txBody>
          <a:bodyPr wrap="square" lIns="0" tIns="0" rIns="0" bIns="0" rtlCol="0" anchor="ctr"/>
          <a:lstStyle/>
          <a:p>
            <a:pPr marL="0" indent="0" algn="l">
              <a:lnSpc>
                <a:spcPts val="1800"/>
              </a:lnSpc>
              <a:buNone/>
            </a:pPr>
            <a:r>
              <a:rPr lang="en-US" sz="620" b="1" kern="0" spc="50" dirty="0">
                <a:solidFill>
                  <a:srgbClr val="F4A636"/>
                </a:solidFill>
                <a:latin typeface="Calibri" pitchFamily="34" charset="0"/>
                <a:ea typeface="Calibri" pitchFamily="34" charset="-122"/>
                <a:cs typeface="Calibri" pitchFamily="34" charset="-120"/>
              </a:rPr>
              <a:t>AWARDS
</a:t>
            </a:r>
            <a:r>
              <a:rPr lang="en-US" sz="870" dirty="0">
                <a:solidFill>
                  <a:srgbClr val="F2EDE3"/>
                </a:solidFill>
                <a:latin typeface="Calibri" pitchFamily="34" charset="0"/>
                <a:ea typeface="Calibri" pitchFamily="34" charset="-122"/>
                <a:cs typeface="Calibri" pitchFamily="34" charset="-120"/>
              </a:rPr>
              <a:t>Earn certificates and awards for activating or hunting parks — milestone awards at 10, 25, 50, 100+ parks</a:t>
            </a:r>
            <a:endParaRPr lang="en-US" sz="1200" dirty="0"/>
          </a:p>
        </p:txBody>
      </p:sp>
      <p:sp>
        <p:nvSpPr>
          <p:cNvPr id="29" name="Text 22"/>
          <p:cNvSpPr/>
          <p:nvPr/>
        </p:nvSpPr>
        <p:spPr>
          <a:xfrm>
            <a:off x="342900" y="3428851"/>
            <a:ext cx="4182814" cy="1211163"/>
          </a:xfrm>
          <a:prstGeom prst="roundRect">
            <a:avLst>
              <a:gd name="adj" fmla="val 5872"/>
            </a:avLst>
          </a:prstGeom>
          <a:solidFill>
            <a:srgbClr val="1E3A2E"/>
          </a:solidFill>
          <a:ln w="9525">
            <a:solidFill>
              <a:srgbClr val="7AAD94">
                <a:alpha val="13000"/>
              </a:srgbClr>
            </a:solidFill>
          </a:ln>
        </p:spPr>
        <p:txBody>
          <a:bodyPr wrap="square" rtlCol="0" anchor="t"/>
          <a:lstStyle/>
          <a:p>
            <a:pPr marL="0" indent="0">
              <a:buNone/>
            </a:pPr>
            <a:endParaRPr lang="en-US" dirty="0"/>
          </a:p>
        </p:txBody>
      </p:sp>
      <p:sp>
        <p:nvSpPr>
          <p:cNvPr id="30" name="Text 23"/>
          <p:cNvSpPr/>
          <p:nvPr/>
        </p:nvSpPr>
        <p:spPr>
          <a:xfrm>
            <a:off x="458986" y="3538538"/>
            <a:ext cx="271760" cy="271760"/>
          </a:xfrm>
          <a:prstGeom prst="roundRect">
            <a:avLst>
              <a:gd name="adj" fmla="val 21030"/>
            </a:avLst>
          </a:prstGeom>
          <a:solidFill>
            <a:srgbClr val="F4A636">
              <a:alpha val="13000"/>
            </a:srgbClr>
          </a:solidFill>
          <a:ln w="9525">
            <a:solidFill>
              <a:srgbClr val="F4A636">
                <a:alpha val="30000"/>
              </a:srgbClr>
            </a:solidFill>
          </a:ln>
        </p:spPr>
        <p:txBody>
          <a:bodyPr wrap="none" rtlCol="0" anchor="t"/>
          <a:lstStyle/>
          <a:p>
            <a:pPr marL="0" indent="0">
              <a:buNone/>
            </a:pPr>
            <a:endParaRPr lang="en-US" dirty="0"/>
          </a:p>
        </p:txBody>
      </p:sp>
      <p:pic>
        <p:nvPicPr>
          <p:cNvPr id="31"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8498" y="3608049"/>
            <a:ext cx="132588" cy="132588"/>
          </a:xfrm>
          <a:prstGeom prst="rect">
            <a:avLst/>
          </a:prstGeom>
        </p:spPr>
      </p:pic>
      <p:sp>
        <p:nvSpPr>
          <p:cNvPr id="32" name="Text 24"/>
          <p:cNvSpPr/>
          <p:nvPr/>
        </p:nvSpPr>
        <p:spPr>
          <a:xfrm>
            <a:off x="823317" y="3530947"/>
            <a:ext cx="3658038" cy="812899"/>
          </a:xfrm>
          <a:prstGeom prst="rect">
            <a:avLst/>
          </a:prstGeom>
          <a:noFill/>
          <a:ln/>
        </p:spPr>
        <p:txBody>
          <a:bodyPr wrap="square" lIns="0" tIns="0" rIns="0" bIns="0" rtlCol="0" anchor="ctr"/>
          <a:lstStyle/>
          <a:p>
            <a:pPr marL="0" indent="0" algn="l">
              <a:lnSpc>
                <a:spcPts val="1800"/>
              </a:lnSpc>
              <a:buNone/>
            </a:pPr>
            <a:r>
              <a:rPr lang="en-US" sz="620" b="1" kern="0" spc="50" dirty="0">
                <a:solidFill>
                  <a:srgbClr val="F4A636"/>
                </a:solidFill>
                <a:latin typeface="Calibri" pitchFamily="34" charset="0"/>
                <a:ea typeface="Calibri" pitchFamily="34" charset="-122"/>
                <a:cs typeface="Calibri" pitchFamily="34" charset="-120"/>
              </a:rPr>
              <a:t>PARK-TO-PARK (P2P)
</a:t>
            </a:r>
            <a:r>
              <a:rPr lang="en-US" sz="870" dirty="0">
                <a:solidFill>
                  <a:srgbClr val="F2EDE3"/>
                </a:solidFill>
                <a:latin typeface="Calibri" pitchFamily="34" charset="0"/>
                <a:ea typeface="Calibri" pitchFamily="34" charset="-122"/>
                <a:cs typeface="Calibri" pitchFamily="34" charset="-120"/>
              </a:rPr>
              <a:t>Contacts between two activators each operating from a park — earns extra credit for both activators simultaneously</a:t>
            </a:r>
            <a:endParaRPr lang="en-US" sz="1200" dirty="0"/>
          </a:p>
        </p:txBody>
      </p:sp>
      <p:sp>
        <p:nvSpPr>
          <p:cNvPr id="33" name="Text 25"/>
          <p:cNvSpPr/>
          <p:nvPr/>
        </p:nvSpPr>
        <p:spPr>
          <a:xfrm>
            <a:off x="4618286" y="3428851"/>
            <a:ext cx="4182814" cy="1211163"/>
          </a:xfrm>
          <a:prstGeom prst="roundRect">
            <a:avLst>
              <a:gd name="adj" fmla="val 5872"/>
            </a:avLst>
          </a:prstGeom>
          <a:solidFill>
            <a:srgbClr val="1E3A2E"/>
          </a:solidFill>
          <a:ln w="9525">
            <a:solidFill>
              <a:srgbClr val="7AAD94">
                <a:alpha val="13000"/>
              </a:srgbClr>
            </a:solidFill>
          </a:ln>
        </p:spPr>
        <p:txBody>
          <a:bodyPr wrap="square" rtlCol="0" anchor="t"/>
          <a:lstStyle/>
          <a:p>
            <a:pPr marL="0" indent="0">
              <a:buNone/>
            </a:pPr>
            <a:endParaRPr lang="en-US" dirty="0"/>
          </a:p>
        </p:txBody>
      </p:sp>
      <p:sp>
        <p:nvSpPr>
          <p:cNvPr id="34" name="Text 26"/>
          <p:cNvSpPr/>
          <p:nvPr/>
        </p:nvSpPr>
        <p:spPr>
          <a:xfrm>
            <a:off x="4734371" y="3538538"/>
            <a:ext cx="271760" cy="271760"/>
          </a:xfrm>
          <a:prstGeom prst="roundRect">
            <a:avLst>
              <a:gd name="adj" fmla="val 21030"/>
            </a:avLst>
          </a:prstGeom>
          <a:solidFill>
            <a:srgbClr val="F4A636">
              <a:alpha val="13000"/>
            </a:srgbClr>
          </a:solidFill>
          <a:ln w="9525">
            <a:solidFill>
              <a:srgbClr val="F4A636">
                <a:alpha val="30000"/>
              </a:srgbClr>
            </a:solidFill>
          </a:ln>
        </p:spPr>
        <p:txBody>
          <a:bodyPr wrap="none" rtlCol="0" anchor="t"/>
          <a:lstStyle/>
          <a:p>
            <a:pPr marL="0" indent="0">
              <a:buNone/>
            </a:pPr>
            <a:endParaRPr lang="en-US" dirty="0"/>
          </a:p>
        </p:txBody>
      </p:sp>
      <p:pic>
        <p:nvPicPr>
          <p:cNvPr id="35"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803883" y="3608049"/>
            <a:ext cx="132588" cy="132588"/>
          </a:xfrm>
          <a:prstGeom prst="rect">
            <a:avLst/>
          </a:prstGeom>
        </p:spPr>
      </p:pic>
      <p:sp>
        <p:nvSpPr>
          <p:cNvPr id="36" name="Text 27"/>
          <p:cNvSpPr/>
          <p:nvPr/>
        </p:nvSpPr>
        <p:spPr>
          <a:xfrm>
            <a:off x="5098703" y="3530947"/>
            <a:ext cx="3658038" cy="812899"/>
          </a:xfrm>
          <a:prstGeom prst="rect">
            <a:avLst/>
          </a:prstGeom>
          <a:noFill/>
          <a:ln/>
        </p:spPr>
        <p:txBody>
          <a:bodyPr wrap="square" lIns="0" tIns="0" rIns="0" bIns="0" rtlCol="0" anchor="ctr"/>
          <a:lstStyle/>
          <a:p>
            <a:pPr marL="0" indent="0" algn="l">
              <a:lnSpc>
                <a:spcPts val="1800"/>
              </a:lnSpc>
              <a:buNone/>
            </a:pPr>
            <a:r>
              <a:rPr lang="en-US" sz="620" b="1" kern="0" spc="50" dirty="0">
                <a:solidFill>
                  <a:srgbClr val="F4A636"/>
                </a:solidFill>
                <a:latin typeface="Calibri" pitchFamily="34" charset="0"/>
                <a:ea typeface="Calibri" pitchFamily="34" charset="-122"/>
                <a:cs typeface="Calibri" pitchFamily="34" charset="-120"/>
              </a:rPr>
              <a:t>JAPAN — JP- PREFIX
</a:t>
            </a:r>
            <a:r>
              <a:rPr lang="en-US" sz="870" dirty="0">
                <a:solidFill>
                  <a:srgbClr val="F2EDE3"/>
                </a:solidFill>
                <a:latin typeface="Calibri" pitchFamily="34" charset="0"/>
                <a:ea typeface="Calibri" pitchFamily="34" charset="-122"/>
                <a:cs typeface="Calibri" pitchFamily="34" charset="-120"/>
              </a:rPr>
              <a:t>Japan uses JP- references covering national parks, quasi-national parks, and prefectural natural parks across all 47 prefectures</a:t>
            </a:r>
            <a:endParaRPr lang="en-US" sz="1200" dirty="0"/>
          </a:p>
        </p:txBody>
      </p:sp>
      <p:sp>
        <p:nvSpPr>
          <p:cNvPr id="37" name="Text 28"/>
          <p:cNvSpPr/>
          <p:nvPr/>
        </p:nvSpPr>
        <p:spPr>
          <a:xfrm>
            <a:off x="0" y="4726484"/>
            <a:ext cx="9144000" cy="417016"/>
          </a:xfrm>
          <a:prstGeom prst="rect">
            <a:avLst/>
          </a:prstGeom>
          <a:gradFill rotWithShape="1">
            <a:gsLst>
              <a:gs pos="0">
                <a:srgbClr val="3A8C5C">
                  <a:alpha val="18000"/>
                </a:srgbClr>
              </a:gs>
              <a:gs pos="100000">
                <a:srgbClr val="F4A636">
                  <a:alpha val="10000"/>
                </a:srgbClr>
              </a:gs>
            </a:gsLst>
            <a:lin ang="0" scaled="1"/>
          </a:gradFill>
          <a:ln/>
        </p:spPr>
        <p:txBody>
          <a:bodyPr wrap="square" rtlCol="0" anchor="t"/>
          <a:lstStyle/>
          <a:p>
            <a:pPr marL="0" indent="0">
              <a:buNone/>
            </a:pPr>
            <a:endParaRPr lang="en-US" dirty="0"/>
          </a:p>
        </p:txBody>
      </p:sp>
      <p:sp>
        <p:nvSpPr>
          <p:cNvPr id="38" name="Text 29"/>
          <p:cNvSpPr/>
          <p:nvPr/>
        </p:nvSpPr>
        <p:spPr>
          <a:xfrm>
            <a:off x="0" y="4726484"/>
            <a:ext cx="9144000" cy="9525"/>
          </a:xfrm>
          <a:prstGeom prst="rect">
            <a:avLst/>
          </a:prstGeom>
          <a:solidFill>
            <a:srgbClr val="7AAD94">
              <a:alpha val="15000"/>
            </a:srgbClr>
          </a:solidFill>
          <a:ln/>
        </p:spPr>
        <p:txBody>
          <a:bodyPr wrap="none" rtlCol="0" anchor="t"/>
          <a:lstStyle/>
          <a:p>
            <a:pPr marL="0" indent="0">
              <a:buNone/>
            </a:pPr>
            <a:endParaRPr lang="en-US" dirty="0"/>
          </a:p>
        </p:txBody>
      </p:sp>
      <p:pic>
        <p:nvPicPr>
          <p:cNvPr id="39"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11804" y="4873386"/>
            <a:ext cx="132588" cy="132588"/>
          </a:xfrm>
          <a:prstGeom prst="rect">
            <a:avLst/>
          </a:prstGeom>
        </p:spPr>
      </p:pic>
      <p:sp>
        <p:nvSpPr>
          <p:cNvPr id="40" name="Text 30"/>
          <p:cNvSpPr/>
          <p:nvPr/>
        </p:nvSpPr>
        <p:spPr>
          <a:xfrm>
            <a:off x="470446" y="4800749"/>
            <a:ext cx="2555177" cy="291911"/>
          </a:xfrm>
          <a:prstGeom prst="rect">
            <a:avLst/>
          </a:prstGeom>
          <a:noFill/>
          <a:ln/>
        </p:spPr>
        <p:txBody>
          <a:bodyPr wrap="square" lIns="0" tIns="0" rIns="0" bIns="0" rtlCol="0" anchor="ctr"/>
          <a:lstStyle/>
          <a:p>
            <a:pPr marL="0" indent="0" algn="l">
              <a:lnSpc>
                <a:spcPts val="1095"/>
              </a:lnSpc>
              <a:buNone/>
            </a:pPr>
            <a:r>
              <a:rPr lang="en-US" sz="730" dirty="0">
                <a:solidFill>
                  <a:srgbClr val="7AAD94"/>
                </a:solidFill>
                <a:latin typeface="Calibri" pitchFamily="34" charset="0"/>
                <a:ea typeface="Calibri" pitchFamily="34" charset="-122"/>
                <a:cs typeface="Calibri" pitchFamily="34" charset="-120"/>
              </a:rPr>
              <a:t>Minimum 10 QSOs required per UTC day for a valid POTA activation</a:t>
            </a:r>
            <a:endParaRPr lang="en-US" sz="730" dirty="0"/>
          </a:p>
        </p:txBody>
      </p:sp>
      <p:sp>
        <p:nvSpPr>
          <p:cNvPr id="41" name="Text 31"/>
          <p:cNvSpPr/>
          <p:nvPr/>
        </p:nvSpPr>
        <p:spPr>
          <a:xfrm>
            <a:off x="3204121" y="4875609"/>
            <a:ext cx="6697" cy="128141"/>
          </a:xfrm>
          <a:prstGeom prst="rect">
            <a:avLst/>
          </a:prstGeom>
          <a:solidFill>
            <a:srgbClr val="7AAD94">
              <a:alpha val="25000"/>
            </a:srgbClr>
          </a:solidFill>
          <a:ln/>
        </p:spPr>
        <p:txBody>
          <a:bodyPr wrap="none" rtlCol="0" anchor="t"/>
          <a:lstStyle/>
          <a:p>
            <a:pPr marL="0" indent="0">
              <a:buNone/>
            </a:pPr>
            <a:endParaRPr lang="en-US" dirty="0"/>
          </a:p>
        </p:txBody>
      </p:sp>
      <p:pic>
        <p:nvPicPr>
          <p:cNvPr id="42" name="Image 8" descr="preencoded.png"/>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408322" y="4873386"/>
            <a:ext cx="132588" cy="132588"/>
          </a:xfrm>
          <a:prstGeom prst="rect">
            <a:avLst/>
          </a:prstGeom>
        </p:spPr>
      </p:pic>
      <p:sp>
        <p:nvSpPr>
          <p:cNvPr id="43" name="Text 32"/>
          <p:cNvSpPr/>
          <p:nvPr/>
        </p:nvSpPr>
        <p:spPr>
          <a:xfrm>
            <a:off x="3566964" y="4800749"/>
            <a:ext cx="2603299" cy="291911"/>
          </a:xfrm>
          <a:prstGeom prst="rect">
            <a:avLst/>
          </a:prstGeom>
          <a:noFill/>
          <a:ln/>
        </p:spPr>
        <p:txBody>
          <a:bodyPr wrap="square" lIns="0" tIns="0" rIns="0" bIns="0" rtlCol="0" anchor="ctr"/>
          <a:lstStyle/>
          <a:p>
            <a:pPr marL="0" indent="0" algn="l">
              <a:lnSpc>
                <a:spcPts val="1095"/>
              </a:lnSpc>
              <a:buNone/>
            </a:pPr>
            <a:r>
              <a:rPr lang="en-US" sz="730" dirty="0">
                <a:solidFill>
                  <a:srgbClr val="7AAD94"/>
                </a:solidFill>
                <a:latin typeface="Calibri" pitchFamily="34" charset="0"/>
                <a:ea typeface="Calibri" pitchFamily="34" charset="-122"/>
                <a:cs typeface="Calibri" pitchFamily="34" charset="-120"/>
              </a:rPr>
              <a:t>Free to participate — any amateur radio license, any band, any mode</a:t>
            </a:r>
            <a:endParaRPr lang="en-US" sz="730" dirty="0"/>
          </a:p>
        </p:txBody>
      </p:sp>
      <p:sp>
        <p:nvSpPr>
          <p:cNvPr id="44" name="Text 33"/>
          <p:cNvSpPr/>
          <p:nvPr/>
        </p:nvSpPr>
        <p:spPr>
          <a:xfrm>
            <a:off x="6347817" y="4875609"/>
            <a:ext cx="6697" cy="128141"/>
          </a:xfrm>
          <a:prstGeom prst="rect">
            <a:avLst/>
          </a:prstGeom>
          <a:solidFill>
            <a:srgbClr val="7AAD94">
              <a:alpha val="25000"/>
            </a:srgbClr>
          </a:solidFill>
          <a:ln/>
        </p:spPr>
        <p:txBody>
          <a:bodyPr wrap="none" rtlCol="0" anchor="t"/>
          <a:lstStyle/>
          <a:p>
            <a:pPr marL="0" indent="0">
              <a:buNone/>
            </a:pPr>
            <a:endParaRPr lang="en-US" dirty="0"/>
          </a:p>
        </p:txBody>
      </p:sp>
      <p:pic>
        <p:nvPicPr>
          <p:cNvPr id="45"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551944" y="4873385"/>
            <a:ext cx="132588" cy="132588"/>
          </a:xfrm>
          <a:prstGeom prst="rect">
            <a:avLst/>
          </a:prstGeom>
        </p:spPr>
      </p:pic>
      <p:sp>
        <p:nvSpPr>
          <p:cNvPr id="46" name="Text 34"/>
          <p:cNvSpPr/>
          <p:nvPr/>
        </p:nvSpPr>
        <p:spPr>
          <a:xfrm>
            <a:off x="6710511" y="4800749"/>
            <a:ext cx="1194247" cy="291911"/>
          </a:xfrm>
          <a:prstGeom prst="rect">
            <a:avLst/>
          </a:prstGeom>
          <a:noFill/>
          <a:ln/>
        </p:spPr>
        <p:txBody>
          <a:bodyPr wrap="square" lIns="0" tIns="0" rIns="0" bIns="0" rtlCol="0" anchor="ctr"/>
          <a:lstStyle/>
          <a:p>
            <a:pPr marL="0" indent="0" algn="l">
              <a:lnSpc>
                <a:spcPts val="1095"/>
              </a:lnSpc>
              <a:buNone/>
            </a:pPr>
            <a:r>
              <a:rPr lang="en-US" sz="730" dirty="0">
                <a:solidFill>
                  <a:srgbClr val="7AAD94"/>
                </a:solidFill>
                <a:latin typeface="Calibri" pitchFamily="34" charset="0"/>
                <a:ea typeface="Calibri" pitchFamily="34" charset="-122"/>
                <a:cs typeface="Calibri" pitchFamily="34" charset="-120"/>
              </a:rPr>
              <a:t>Log &amp; upload ADIF via pota.app</a:t>
            </a:r>
            <a:endParaRPr lang="en-US" sz="730" dirty="0"/>
          </a:p>
        </p:txBody>
      </p:sp>
      <p:sp>
        <p:nvSpPr>
          <p:cNvPr id="47" name="Text 35"/>
          <p:cNvSpPr/>
          <p:nvPr/>
        </p:nvSpPr>
        <p:spPr>
          <a:xfrm>
            <a:off x="8109942" y="4836319"/>
            <a:ext cx="691158" cy="206871"/>
          </a:xfrm>
          <a:prstGeom prst="roundRect">
            <a:avLst>
              <a:gd name="adj" fmla="val 20873"/>
            </a:avLst>
          </a:prstGeom>
          <a:solidFill>
            <a:srgbClr val="F4A636">
              <a:alpha val="10000"/>
            </a:srgbClr>
          </a:solidFill>
          <a:ln w="9525">
            <a:solidFill>
              <a:srgbClr val="F4A636">
                <a:alpha val="22000"/>
              </a:srgbClr>
            </a:solidFill>
          </a:ln>
        </p:spPr>
        <p:txBody>
          <a:bodyPr wrap="none" rtlCol="0" anchor="t"/>
          <a:lstStyle/>
          <a:p>
            <a:pPr marL="0" indent="0">
              <a:buNone/>
            </a:pPr>
            <a:endParaRPr lang="en-US" dirty="0"/>
          </a:p>
        </p:txBody>
      </p:sp>
      <p:pic>
        <p:nvPicPr>
          <p:cNvPr id="48" name="Image 10" descr="preencoded.png"/>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174245" y="4873386"/>
            <a:ext cx="132588" cy="132588"/>
          </a:xfrm>
          <a:prstGeom prst="rect">
            <a:avLst/>
          </a:prstGeom>
        </p:spPr>
      </p:pic>
      <p:sp>
        <p:nvSpPr>
          <p:cNvPr id="49" name="Text 36"/>
          <p:cNvSpPr/>
          <p:nvPr/>
        </p:nvSpPr>
        <p:spPr>
          <a:xfrm>
            <a:off x="8318450" y="4875014"/>
            <a:ext cx="425485" cy="129480"/>
          </a:xfrm>
          <a:prstGeom prst="rect">
            <a:avLst/>
          </a:prstGeom>
          <a:noFill/>
          <a:ln/>
        </p:spPr>
        <p:txBody>
          <a:bodyPr wrap="none" lIns="0" tIns="0" rIns="0" bIns="0" rtlCol="0" anchor="ctr"/>
          <a:lstStyle/>
          <a:p>
            <a:pPr marL="0" indent="0" algn="l">
              <a:lnSpc>
                <a:spcPts val="1020"/>
              </a:lnSpc>
              <a:buNone/>
            </a:pPr>
            <a:r>
              <a:rPr lang="en-US" sz="680" b="1" dirty="0">
                <a:solidFill>
                  <a:srgbClr val="F4A636"/>
                </a:solidFill>
                <a:latin typeface="Calibri" pitchFamily="34" charset="0"/>
                <a:ea typeface="Calibri" pitchFamily="34" charset="-122"/>
                <a:cs typeface="Calibri" pitchFamily="34" charset="-120"/>
              </a:rPr>
              <a:t>pota.app</a:t>
            </a:r>
            <a:endParaRPr lang="en-US" sz="680" dirty="0"/>
          </a:p>
        </p:txBody>
      </p:sp>
      <p:sp>
        <p:nvSpPr>
          <p:cNvPr id="50" name="Text 37"/>
          <p:cNvSpPr/>
          <p:nvPr/>
        </p:nvSpPr>
        <p:spPr>
          <a:xfrm>
            <a:off x="352425" y="830759"/>
            <a:ext cx="21580" cy="1192111"/>
          </a:xfrm>
          <a:custGeom>
            <a:avLst/>
            <a:gdLst/>
            <a:ahLst/>
            <a:cxnLst/>
            <a:rect l="l" t="t" r="r" b="b"/>
            <a:pathLst>
              <a:path w="21580" h="1192111">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1172019"/>
                </a:lnTo>
                <a:lnTo>
                  <a:pt x="18883" y="1169254"/>
                </a:lnTo>
                <a:lnTo>
                  <a:pt x="16185" y="1166159"/>
                </a:lnTo>
                <a:lnTo>
                  <a:pt x="13488" y="1162663"/>
                </a:lnTo>
                <a:lnTo>
                  <a:pt x="10790" y="1158652"/>
                </a:lnTo>
                <a:lnTo>
                  <a:pt x="8093" y="1153939"/>
                </a:lnTo>
                <a:lnTo>
                  <a:pt x="5395" y="1148162"/>
                </a:lnTo>
                <a:lnTo>
                  <a:pt x="2698" y="1140392"/>
                </a:lnTo>
                <a:lnTo>
                  <a:pt x="0" y="1120991"/>
                </a:lnTo>
                <a:close/>
              </a:path>
            </a:pathLst>
          </a:custGeom>
          <a:solidFill>
            <a:srgbClr val="F4A636">
              <a:alpha val="55000"/>
            </a:srgbClr>
          </a:solidFill>
          <a:ln/>
        </p:spPr>
        <p:txBody>
          <a:bodyPr wrap="square" rtlCol="0" anchor="t"/>
          <a:lstStyle/>
          <a:p>
            <a:pPr marL="0" indent="0">
              <a:buNone/>
            </a:pPr>
            <a:endParaRPr lang="en-US" dirty="0"/>
          </a:p>
        </p:txBody>
      </p:sp>
      <p:sp>
        <p:nvSpPr>
          <p:cNvPr id="51" name="Text 38"/>
          <p:cNvSpPr/>
          <p:nvPr/>
        </p:nvSpPr>
        <p:spPr>
          <a:xfrm>
            <a:off x="4627811" y="830759"/>
            <a:ext cx="21580" cy="1192111"/>
          </a:xfrm>
          <a:custGeom>
            <a:avLst/>
            <a:gdLst/>
            <a:ahLst/>
            <a:cxnLst/>
            <a:rect l="l" t="t" r="r" b="b"/>
            <a:pathLst>
              <a:path w="21580" h="1192111">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1172019"/>
                </a:lnTo>
                <a:lnTo>
                  <a:pt x="18883" y="1169254"/>
                </a:lnTo>
                <a:lnTo>
                  <a:pt x="16185" y="1166159"/>
                </a:lnTo>
                <a:lnTo>
                  <a:pt x="13488" y="1162663"/>
                </a:lnTo>
                <a:lnTo>
                  <a:pt x="10790" y="1158652"/>
                </a:lnTo>
                <a:lnTo>
                  <a:pt x="8093" y="1153939"/>
                </a:lnTo>
                <a:lnTo>
                  <a:pt x="5395" y="1148162"/>
                </a:lnTo>
                <a:lnTo>
                  <a:pt x="2698" y="1140392"/>
                </a:lnTo>
                <a:lnTo>
                  <a:pt x="0" y="1120991"/>
                </a:lnTo>
                <a:close/>
              </a:path>
            </a:pathLst>
          </a:custGeom>
          <a:solidFill>
            <a:srgbClr val="F4A636">
              <a:alpha val="55000"/>
            </a:srgbClr>
          </a:solidFill>
          <a:ln/>
        </p:spPr>
        <p:txBody>
          <a:bodyPr wrap="square" rtlCol="0" anchor="t"/>
          <a:lstStyle/>
          <a:p>
            <a:pPr marL="0" indent="0">
              <a:buNone/>
            </a:pPr>
            <a:endParaRPr lang="en-US" dirty="0"/>
          </a:p>
        </p:txBody>
      </p:sp>
      <p:sp>
        <p:nvSpPr>
          <p:cNvPr id="52" name="Text 39"/>
          <p:cNvSpPr/>
          <p:nvPr/>
        </p:nvSpPr>
        <p:spPr>
          <a:xfrm>
            <a:off x="352425" y="2134493"/>
            <a:ext cx="21580" cy="1192263"/>
          </a:xfrm>
          <a:custGeom>
            <a:avLst/>
            <a:gdLst/>
            <a:ahLst/>
            <a:cxnLst/>
            <a:rect l="l" t="t" r="r" b="b"/>
            <a:pathLst>
              <a:path w="21580" h="1192263">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1172171"/>
                </a:lnTo>
                <a:lnTo>
                  <a:pt x="18883" y="1169406"/>
                </a:lnTo>
                <a:lnTo>
                  <a:pt x="16185" y="1166312"/>
                </a:lnTo>
                <a:lnTo>
                  <a:pt x="13488" y="1162815"/>
                </a:lnTo>
                <a:lnTo>
                  <a:pt x="10790" y="1158804"/>
                </a:lnTo>
                <a:lnTo>
                  <a:pt x="8093" y="1154092"/>
                </a:lnTo>
                <a:lnTo>
                  <a:pt x="5395" y="1148315"/>
                </a:lnTo>
                <a:lnTo>
                  <a:pt x="2698" y="1140545"/>
                </a:lnTo>
                <a:lnTo>
                  <a:pt x="0" y="1121143"/>
                </a:lnTo>
                <a:close/>
              </a:path>
            </a:pathLst>
          </a:custGeom>
          <a:solidFill>
            <a:srgbClr val="F4A636">
              <a:alpha val="55000"/>
            </a:srgbClr>
          </a:solidFill>
          <a:ln/>
        </p:spPr>
        <p:txBody>
          <a:bodyPr wrap="square" rtlCol="0" anchor="t"/>
          <a:lstStyle/>
          <a:p>
            <a:pPr marL="0" indent="0">
              <a:buNone/>
            </a:pPr>
            <a:endParaRPr lang="en-US" dirty="0"/>
          </a:p>
        </p:txBody>
      </p:sp>
      <p:sp>
        <p:nvSpPr>
          <p:cNvPr id="53" name="Text 40"/>
          <p:cNvSpPr/>
          <p:nvPr/>
        </p:nvSpPr>
        <p:spPr>
          <a:xfrm>
            <a:off x="4627811" y="2134493"/>
            <a:ext cx="21580" cy="1192263"/>
          </a:xfrm>
          <a:custGeom>
            <a:avLst/>
            <a:gdLst/>
            <a:ahLst/>
            <a:cxnLst/>
            <a:rect l="l" t="t" r="r" b="b"/>
            <a:pathLst>
              <a:path w="21580" h="1192263">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1172171"/>
                </a:lnTo>
                <a:lnTo>
                  <a:pt x="18883" y="1169406"/>
                </a:lnTo>
                <a:lnTo>
                  <a:pt x="16185" y="1166312"/>
                </a:lnTo>
                <a:lnTo>
                  <a:pt x="13488" y="1162815"/>
                </a:lnTo>
                <a:lnTo>
                  <a:pt x="10790" y="1158804"/>
                </a:lnTo>
                <a:lnTo>
                  <a:pt x="8093" y="1154092"/>
                </a:lnTo>
                <a:lnTo>
                  <a:pt x="5395" y="1148315"/>
                </a:lnTo>
                <a:lnTo>
                  <a:pt x="2698" y="1140545"/>
                </a:lnTo>
                <a:lnTo>
                  <a:pt x="0" y="1121143"/>
                </a:lnTo>
                <a:close/>
              </a:path>
            </a:pathLst>
          </a:custGeom>
          <a:solidFill>
            <a:srgbClr val="F4A636">
              <a:alpha val="55000"/>
            </a:srgbClr>
          </a:solidFill>
          <a:ln/>
        </p:spPr>
        <p:txBody>
          <a:bodyPr wrap="square" rtlCol="0" anchor="t"/>
          <a:lstStyle/>
          <a:p>
            <a:pPr marL="0" indent="0">
              <a:buNone/>
            </a:pPr>
            <a:endParaRPr lang="en-US" dirty="0"/>
          </a:p>
        </p:txBody>
      </p:sp>
      <p:sp>
        <p:nvSpPr>
          <p:cNvPr id="54" name="Text 41"/>
          <p:cNvSpPr/>
          <p:nvPr/>
        </p:nvSpPr>
        <p:spPr>
          <a:xfrm>
            <a:off x="352425" y="3438376"/>
            <a:ext cx="21580" cy="1192111"/>
          </a:xfrm>
          <a:custGeom>
            <a:avLst/>
            <a:gdLst/>
            <a:ahLst/>
            <a:cxnLst/>
            <a:rect l="l" t="t" r="r" b="b"/>
            <a:pathLst>
              <a:path w="21580" h="1192111">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1172019"/>
                </a:lnTo>
                <a:lnTo>
                  <a:pt x="18883" y="1169254"/>
                </a:lnTo>
                <a:lnTo>
                  <a:pt x="16185" y="1166159"/>
                </a:lnTo>
                <a:lnTo>
                  <a:pt x="13488" y="1162663"/>
                </a:lnTo>
                <a:lnTo>
                  <a:pt x="10790" y="1158652"/>
                </a:lnTo>
                <a:lnTo>
                  <a:pt x="8093" y="1153939"/>
                </a:lnTo>
                <a:lnTo>
                  <a:pt x="5395" y="1148162"/>
                </a:lnTo>
                <a:lnTo>
                  <a:pt x="2698" y="1140392"/>
                </a:lnTo>
                <a:lnTo>
                  <a:pt x="0" y="1120991"/>
                </a:lnTo>
                <a:close/>
              </a:path>
            </a:pathLst>
          </a:custGeom>
          <a:solidFill>
            <a:srgbClr val="F4A636">
              <a:alpha val="55000"/>
            </a:srgbClr>
          </a:solidFill>
          <a:ln/>
        </p:spPr>
        <p:txBody>
          <a:bodyPr wrap="square" rtlCol="0" anchor="t"/>
          <a:lstStyle/>
          <a:p>
            <a:pPr marL="0" indent="0">
              <a:buNone/>
            </a:pPr>
            <a:endParaRPr lang="en-US" dirty="0"/>
          </a:p>
        </p:txBody>
      </p:sp>
      <p:sp>
        <p:nvSpPr>
          <p:cNvPr id="55" name="Text 42"/>
          <p:cNvSpPr/>
          <p:nvPr/>
        </p:nvSpPr>
        <p:spPr>
          <a:xfrm>
            <a:off x="4627811" y="3438376"/>
            <a:ext cx="21580" cy="1192111"/>
          </a:xfrm>
          <a:custGeom>
            <a:avLst/>
            <a:gdLst/>
            <a:ahLst/>
            <a:cxnLst/>
            <a:rect l="l" t="t" r="r" b="b"/>
            <a:pathLst>
              <a:path w="21580" h="1192111">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1172019"/>
                </a:lnTo>
                <a:lnTo>
                  <a:pt x="18883" y="1169254"/>
                </a:lnTo>
                <a:lnTo>
                  <a:pt x="16185" y="1166159"/>
                </a:lnTo>
                <a:lnTo>
                  <a:pt x="13488" y="1162663"/>
                </a:lnTo>
                <a:lnTo>
                  <a:pt x="10790" y="1158652"/>
                </a:lnTo>
                <a:lnTo>
                  <a:pt x="8093" y="1153939"/>
                </a:lnTo>
                <a:lnTo>
                  <a:pt x="5395" y="1148162"/>
                </a:lnTo>
                <a:lnTo>
                  <a:pt x="2698" y="1140392"/>
                </a:lnTo>
                <a:lnTo>
                  <a:pt x="0" y="1120991"/>
                </a:lnTo>
                <a:close/>
              </a:path>
            </a:pathLst>
          </a:custGeom>
          <a:solidFill>
            <a:srgbClr val="F4A636">
              <a:alpha val="55000"/>
            </a:srgbClr>
          </a:solidFill>
          <a:ln/>
        </p:spPr>
        <p:txBody>
          <a:bodyPr wrap="square" rtlCol="0" anchor="t"/>
          <a:lstStyle/>
          <a:p>
            <a:pPr marL="0" indent="0">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F4A636">
                  <a:alpha val="6000"/>
                </a:srgbClr>
              </a:gs>
              <a:gs pos="50000">
                <a:srgbClr val="000000">
                  <a:alpha val="0"/>
                </a:srgbClr>
              </a:gs>
            </a:gsLst>
            <a:path path="circle">
              <a:fillToRect l="90000" t="10000" r="10000" b="90000"/>
            </a:path>
          </a:gradFill>
          <a:ln/>
        </p:spPr>
        <p:txBody>
          <a:bodyPr wrap="squar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7AAD94">
                  <a:alpha val="7000"/>
                </a:srgbClr>
              </a:gs>
              <a:gs pos="50000">
                <a:srgbClr val="000000">
                  <a:alpha val="0"/>
                </a:srgbClr>
              </a:gs>
            </a:gsLst>
            <a:path path="circle">
              <a:fillToRect l="10000" t="90000" r="90000" b="10000"/>
            </a:path>
          </a:gradFill>
          <a:ln/>
        </p:spPr>
        <p:txBody>
          <a:bodyPr wrap="square" rtlCol="0" anchor="t"/>
          <a:lstStyle/>
          <a:p>
            <a:pPr marL="0" indent="0">
              <a:buNone/>
            </a:pPr>
            <a:endParaRPr lang="en-US" dirty="0"/>
          </a:p>
        </p:txBody>
      </p:sp>
      <p:sp>
        <p:nvSpPr>
          <p:cNvPr id="4" name="Text 2"/>
          <p:cNvSpPr/>
          <p:nvPr/>
        </p:nvSpPr>
        <p:spPr>
          <a:xfrm>
            <a:off x="409575" y="1161752"/>
            <a:ext cx="1489177" cy="21580"/>
          </a:xfrm>
          <a:custGeom>
            <a:avLst/>
            <a:gdLst/>
            <a:ahLst/>
            <a:cxnLst/>
            <a:rect l="l" t="t" r="r" b="b"/>
            <a:pathLst>
              <a:path w="1489177" h="21580">
                <a:moveTo>
                  <a:pt x="71120" y="0"/>
                </a:moveTo>
                <a:lnTo>
                  <a:pt x="1418057" y="0"/>
                </a:lnTo>
                <a:lnTo>
                  <a:pt x="1418057" y="0"/>
                </a:lnTo>
                <a:lnTo>
                  <a:pt x="1431931" y="1367"/>
                </a:lnTo>
                <a:lnTo>
                  <a:pt x="1445273" y="5414"/>
                </a:lnTo>
                <a:lnTo>
                  <a:pt x="1457569" y="11986"/>
                </a:lnTo>
                <a:lnTo>
                  <a:pt x="1468346" y="20831"/>
                </a:lnTo>
                <a:lnTo>
                  <a:pt x="1477191" y="21580"/>
                </a:lnTo>
                <a:lnTo>
                  <a:pt x="1483763" y="21580"/>
                </a:lnTo>
                <a:lnTo>
                  <a:pt x="1487810" y="21580"/>
                </a:lnTo>
                <a:lnTo>
                  <a:pt x="1489177" y="21580"/>
                </a:lnTo>
                <a:lnTo>
                  <a:pt x="1489177" y="21580"/>
                </a:lnTo>
                <a:lnTo>
                  <a:pt x="0" y="21580"/>
                </a:lnTo>
                <a:lnTo>
                  <a:pt x="0" y="71120"/>
                </a:lnTo>
                <a:lnTo>
                  <a:pt x="71120" y="0"/>
                </a:lnTo>
                <a:lnTo>
                  <a:pt x="57245" y="1367"/>
                </a:lnTo>
                <a:lnTo>
                  <a:pt x="43904" y="5414"/>
                </a:lnTo>
                <a:lnTo>
                  <a:pt x="31608" y="11986"/>
                </a:lnTo>
                <a:lnTo>
                  <a:pt x="20831" y="20831"/>
                </a:lnTo>
                <a:lnTo>
                  <a:pt x="11986" y="21580"/>
                </a:lnTo>
                <a:lnTo>
                  <a:pt x="5414" y="21580"/>
                </a:lnTo>
                <a:lnTo>
                  <a:pt x="1367" y="21580"/>
                </a:lnTo>
                <a:lnTo>
                  <a:pt x="0" y="21580"/>
                </a:lnTo>
                <a:close/>
              </a:path>
            </a:pathLst>
          </a:custGeom>
          <a:gradFill rotWithShape="1">
            <a:gsLst>
              <a:gs pos="0">
                <a:srgbClr val="F4A636"/>
              </a:gs>
              <a:gs pos="100000">
                <a:srgbClr val="F4A636">
                  <a:alpha val="30000"/>
                </a:srgbClr>
              </a:gs>
            </a:gsLst>
            <a:lin ang="0" scaled="1"/>
          </a:gradFill>
          <a:ln/>
        </p:spPr>
        <p:txBody>
          <a:bodyPr wrap="none" rtlCol="0" anchor="t"/>
          <a:lstStyle/>
          <a:p>
            <a:pPr marL="0" indent="0">
              <a:buNone/>
            </a:pPr>
            <a:endParaRPr lang="en-US" dirty="0"/>
          </a:p>
        </p:txBody>
      </p:sp>
      <p:sp>
        <p:nvSpPr>
          <p:cNvPr id="5" name="Text 3"/>
          <p:cNvSpPr/>
          <p:nvPr/>
        </p:nvSpPr>
        <p:spPr>
          <a:xfrm>
            <a:off x="2118420" y="1161752"/>
            <a:ext cx="1489319" cy="21580"/>
          </a:xfrm>
          <a:custGeom>
            <a:avLst/>
            <a:gdLst/>
            <a:ahLst/>
            <a:cxnLst/>
            <a:rect l="l" t="t" r="r" b="b"/>
            <a:pathLst>
              <a:path w="1489319" h="21580">
                <a:moveTo>
                  <a:pt x="71120" y="0"/>
                </a:moveTo>
                <a:lnTo>
                  <a:pt x="1418199" y="0"/>
                </a:lnTo>
                <a:lnTo>
                  <a:pt x="1418199" y="0"/>
                </a:lnTo>
                <a:lnTo>
                  <a:pt x="1432074" y="1367"/>
                </a:lnTo>
                <a:lnTo>
                  <a:pt x="1445416" y="5414"/>
                </a:lnTo>
                <a:lnTo>
                  <a:pt x="1457712" y="11986"/>
                </a:lnTo>
                <a:lnTo>
                  <a:pt x="1468489" y="20831"/>
                </a:lnTo>
                <a:lnTo>
                  <a:pt x="1477334" y="21580"/>
                </a:lnTo>
                <a:lnTo>
                  <a:pt x="1483906" y="21580"/>
                </a:lnTo>
                <a:lnTo>
                  <a:pt x="1487953" y="21580"/>
                </a:lnTo>
                <a:lnTo>
                  <a:pt x="1489319" y="21580"/>
                </a:lnTo>
                <a:lnTo>
                  <a:pt x="1489319" y="21580"/>
                </a:lnTo>
                <a:lnTo>
                  <a:pt x="0" y="21580"/>
                </a:lnTo>
                <a:lnTo>
                  <a:pt x="0" y="71120"/>
                </a:lnTo>
                <a:lnTo>
                  <a:pt x="71120" y="0"/>
                </a:lnTo>
                <a:lnTo>
                  <a:pt x="57245" y="1367"/>
                </a:lnTo>
                <a:lnTo>
                  <a:pt x="43904" y="5414"/>
                </a:lnTo>
                <a:lnTo>
                  <a:pt x="31608" y="11986"/>
                </a:lnTo>
                <a:lnTo>
                  <a:pt x="20831" y="20831"/>
                </a:lnTo>
                <a:lnTo>
                  <a:pt x="11986" y="21580"/>
                </a:lnTo>
                <a:lnTo>
                  <a:pt x="5414" y="21580"/>
                </a:lnTo>
                <a:lnTo>
                  <a:pt x="1367" y="21580"/>
                </a:lnTo>
                <a:lnTo>
                  <a:pt x="0" y="21580"/>
                </a:lnTo>
                <a:close/>
              </a:path>
            </a:pathLst>
          </a:custGeom>
          <a:gradFill rotWithShape="1">
            <a:gsLst>
              <a:gs pos="0">
                <a:srgbClr val="F4A636"/>
              </a:gs>
              <a:gs pos="100000">
                <a:srgbClr val="F4A636">
                  <a:alpha val="30000"/>
                </a:srgbClr>
              </a:gs>
            </a:gsLst>
            <a:lin ang="0" scaled="1"/>
          </a:gradFill>
          <a:ln/>
        </p:spPr>
        <p:txBody>
          <a:bodyPr wrap="none" rtlCol="0" anchor="t"/>
          <a:lstStyle/>
          <a:p>
            <a:pPr marL="0" indent="0">
              <a:buNone/>
            </a:pPr>
            <a:endParaRPr lang="en-US" dirty="0"/>
          </a:p>
        </p:txBody>
      </p:sp>
      <p:sp>
        <p:nvSpPr>
          <p:cNvPr id="6" name="Text 4"/>
          <p:cNvSpPr/>
          <p:nvPr/>
        </p:nvSpPr>
        <p:spPr>
          <a:xfrm>
            <a:off x="3827413" y="1161752"/>
            <a:ext cx="1489177" cy="21580"/>
          </a:xfrm>
          <a:custGeom>
            <a:avLst/>
            <a:gdLst/>
            <a:ahLst/>
            <a:cxnLst/>
            <a:rect l="l" t="t" r="r" b="b"/>
            <a:pathLst>
              <a:path w="1489177" h="21580">
                <a:moveTo>
                  <a:pt x="71120" y="0"/>
                </a:moveTo>
                <a:lnTo>
                  <a:pt x="1418057" y="0"/>
                </a:lnTo>
                <a:lnTo>
                  <a:pt x="1418057" y="0"/>
                </a:lnTo>
                <a:lnTo>
                  <a:pt x="1431931" y="1367"/>
                </a:lnTo>
                <a:lnTo>
                  <a:pt x="1445273" y="5414"/>
                </a:lnTo>
                <a:lnTo>
                  <a:pt x="1457569" y="11986"/>
                </a:lnTo>
                <a:lnTo>
                  <a:pt x="1468346" y="20831"/>
                </a:lnTo>
                <a:lnTo>
                  <a:pt x="1477191" y="21580"/>
                </a:lnTo>
                <a:lnTo>
                  <a:pt x="1483763" y="21580"/>
                </a:lnTo>
                <a:lnTo>
                  <a:pt x="1487810" y="21580"/>
                </a:lnTo>
                <a:lnTo>
                  <a:pt x="1489177" y="21580"/>
                </a:lnTo>
                <a:lnTo>
                  <a:pt x="1489177" y="21580"/>
                </a:lnTo>
                <a:lnTo>
                  <a:pt x="0" y="21580"/>
                </a:lnTo>
                <a:lnTo>
                  <a:pt x="0" y="71120"/>
                </a:lnTo>
                <a:lnTo>
                  <a:pt x="71120" y="0"/>
                </a:lnTo>
                <a:lnTo>
                  <a:pt x="57245" y="1367"/>
                </a:lnTo>
                <a:lnTo>
                  <a:pt x="43904" y="5414"/>
                </a:lnTo>
                <a:lnTo>
                  <a:pt x="31608" y="11986"/>
                </a:lnTo>
                <a:lnTo>
                  <a:pt x="20831" y="20831"/>
                </a:lnTo>
                <a:lnTo>
                  <a:pt x="11986" y="21580"/>
                </a:lnTo>
                <a:lnTo>
                  <a:pt x="5414" y="21580"/>
                </a:lnTo>
                <a:lnTo>
                  <a:pt x="1367" y="21580"/>
                </a:lnTo>
                <a:lnTo>
                  <a:pt x="0" y="21580"/>
                </a:lnTo>
                <a:close/>
              </a:path>
            </a:pathLst>
          </a:custGeom>
          <a:gradFill rotWithShape="1">
            <a:gsLst>
              <a:gs pos="0">
                <a:srgbClr val="F4A636"/>
              </a:gs>
              <a:gs pos="100000">
                <a:srgbClr val="F4A636">
                  <a:alpha val="30000"/>
                </a:srgbClr>
              </a:gs>
            </a:gsLst>
            <a:lin ang="0" scaled="1"/>
          </a:gradFill>
          <a:ln/>
        </p:spPr>
        <p:txBody>
          <a:bodyPr wrap="none" rtlCol="0" anchor="t"/>
          <a:lstStyle/>
          <a:p>
            <a:pPr marL="0" indent="0">
              <a:buNone/>
            </a:pPr>
            <a:endParaRPr lang="en-US" dirty="0"/>
          </a:p>
        </p:txBody>
      </p:sp>
      <p:sp>
        <p:nvSpPr>
          <p:cNvPr id="7" name="Text 5"/>
          <p:cNvSpPr/>
          <p:nvPr/>
        </p:nvSpPr>
        <p:spPr>
          <a:xfrm>
            <a:off x="5536257" y="1161752"/>
            <a:ext cx="1489319" cy="21580"/>
          </a:xfrm>
          <a:custGeom>
            <a:avLst/>
            <a:gdLst/>
            <a:ahLst/>
            <a:cxnLst/>
            <a:rect l="l" t="t" r="r" b="b"/>
            <a:pathLst>
              <a:path w="1489319" h="21580">
                <a:moveTo>
                  <a:pt x="71120" y="0"/>
                </a:moveTo>
                <a:lnTo>
                  <a:pt x="1418199" y="0"/>
                </a:lnTo>
                <a:lnTo>
                  <a:pt x="1418199" y="0"/>
                </a:lnTo>
                <a:lnTo>
                  <a:pt x="1432074" y="1367"/>
                </a:lnTo>
                <a:lnTo>
                  <a:pt x="1445416" y="5414"/>
                </a:lnTo>
                <a:lnTo>
                  <a:pt x="1457712" y="11986"/>
                </a:lnTo>
                <a:lnTo>
                  <a:pt x="1468489" y="20831"/>
                </a:lnTo>
                <a:lnTo>
                  <a:pt x="1477334" y="21580"/>
                </a:lnTo>
                <a:lnTo>
                  <a:pt x="1483906" y="21580"/>
                </a:lnTo>
                <a:lnTo>
                  <a:pt x="1487953" y="21580"/>
                </a:lnTo>
                <a:lnTo>
                  <a:pt x="1489319" y="21580"/>
                </a:lnTo>
                <a:lnTo>
                  <a:pt x="1489319" y="21580"/>
                </a:lnTo>
                <a:lnTo>
                  <a:pt x="0" y="21580"/>
                </a:lnTo>
                <a:lnTo>
                  <a:pt x="0" y="71120"/>
                </a:lnTo>
                <a:lnTo>
                  <a:pt x="71120" y="0"/>
                </a:lnTo>
                <a:lnTo>
                  <a:pt x="57245" y="1367"/>
                </a:lnTo>
                <a:lnTo>
                  <a:pt x="43904" y="5414"/>
                </a:lnTo>
                <a:lnTo>
                  <a:pt x="31608" y="11986"/>
                </a:lnTo>
                <a:lnTo>
                  <a:pt x="20831" y="20831"/>
                </a:lnTo>
                <a:lnTo>
                  <a:pt x="11986" y="21580"/>
                </a:lnTo>
                <a:lnTo>
                  <a:pt x="5414" y="21580"/>
                </a:lnTo>
                <a:lnTo>
                  <a:pt x="1367" y="21580"/>
                </a:lnTo>
                <a:lnTo>
                  <a:pt x="0" y="21580"/>
                </a:lnTo>
                <a:close/>
              </a:path>
            </a:pathLst>
          </a:custGeom>
          <a:gradFill rotWithShape="1">
            <a:gsLst>
              <a:gs pos="0">
                <a:srgbClr val="F4A636"/>
              </a:gs>
              <a:gs pos="100000">
                <a:srgbClr val="F4A636">
                  <a:alpha val="30000"/>
                </a:srgbClr>
              </a:gs>
            </a:gsLst>
            <a:lin ang="0" scaled="1"/>
          </a:gradFill>
          <a:ln/>
        </p:spPr>
        <p:txBody>
          <a:bodyPr wrap="none" rtlCol="0" anchor="t"/>
          <a:lstStyle/>
          <a:p>
            <a:pPr marL="0" indent="0">
              <a:buNone/>
            </a:pPr>
            <a:endParaRPr lang="en-US" dirty="0"/>
          </a:p>
        </p:txBody>
      </p:sp>
      <p:sp>
        <p:nvSpPr>
          <p:cNvPr id="8" name="Text 6"/>
          <p:cNvSpPr/>
          <p:nvPr/>
        </p:nvSpPr>
        <p:spPr>
          <a:xfrm>
            <a:off x="7245251" y="1161752"/>
            <a:ext cx="1489177" cy="21580"/>
          </a:xfrm>
          <a:custGeom>
            <a:avLst/>
            <a:gdLst/>
            <a:ahLst/>
            <a:cxnLst/>
            <a:rect l="l" t="t" r="r" b="b"/>
            <a:pathLst>
              <a:path w="1489177" h="21580">
                <a:moveTo>
                  <a:pt x="71120" y="0"/>
                </a:moveTo>
                <a:lnTo>
                  <a:pt x="1418057" y="0"/>
                </a:lnTo>
                <a:lnTo>
                  <a:pt x="1418057" y="0"/>
                </a:lnTo>
                <a:lnTo>
                  <a:pt x="1431931" y="1367"/>
                </a:lnTo>
                <a:lnTo>
                  <a:pt x="1445273" y="5414"/>
                </a:lnTo>
                <a:lnTo>
                  <a:pt x="1457569" y="11986"/>
                </a:lnTo>
                <a:lnTo>
                  <a:pt x="1468346" y="20831"/>
                </a:lnTo>
                <a:lnTo>
                  <a:pt x="1477191" y="21580"/>
                </a:lnTo>
                <a:lnTo>
                  <a:pt x="1483763" y="21580"/>
                </a:lnTo>
                <a:lnTo>
                  <a:pt x="1487810" y="21580"/>
                </a:lnTo>
                <a:lnTo>
                  <a:pt x="1489177" y="21580"/>
                </a:lnTo>
                <a:lnTo>
                  <a:pt x="1489177" y="21580"/>
                </a:lnTo>
                <a:lnTo>
                  <a:pt x="0" y="21580"/>
                </a:lnTo>
                <a:lnTo>
                  <a:pt x="0" y="71120"/>
                </a:lnTo>
                <a:lnTo>
                  <a:pt x="71120" y="0"/>
                </a:lnTo>
                <a:lnTo>
                  <a:pt x="57245" y="1367"/>
                </a:lnTo>
                <a:lnTo>
                  <a:pt x="43904" y="5414"/>
                </a:lnTo>
                <a:lnTo>
                  <a:pt x="31608" y="11986"/>
                </a:lnTo>
                <a:lnTo>
                  <a:pt x="20831" y="20831"/>
                </a:lnTo>
                <a:lnTo>
                  <a:pt x="11986" y="21580"/>
                </a:lnTo>
                <a:lnTo>
                  <a:pt x="5414" y="21580"/>
                </a:lnTo>
                <a:lnTo>
                  <a:pt x="1367" y="21580"/>
                </a:lnTo>
                <a:lnTo>
                  <a:pt x="0" y="21580"/>
                </a:lnTo>
                <a:close/>
              </a:path>
            </a:pathLst>
          </a:custGeom>
          <a:gradFill rotWithShape="1">
            <a:gsLst>
              <a:gs pos="0">
                <a:srgbClr val="F4A636"/>
              </a:gs>
              <a:gs pos="100000">
                <a:srgbClr val="F4A636">
                  <a:alpha val="30000"/>
                </a:srgbClr>
              </a:gs>
            </a:gsLst>
            <a:lin ang="0" scaled="1"/>
          </a:gradFill>
          <a:ln/>
        </p:spPr>
        <p:txBody>
          <a:bodyPr wrap="none" rtlCol="0" anchor="t"/>
          <a:lstStyle/>
          <a:p>
            <a:pPr marL="0" indent="0">
              <a:buNone/>
            </a:pPr>
            <a:endParaRPr lang="en-US" dirty="0"/>
          </a:p>
        </p:txBody>
      </p:sp>
      <p:sp>
        <p:nvSpPr>
          <p:cNvPr id="9" name="Text 7"/>
          <p:cNvSpPr/>
          <p:nvPr/>
        </p:nvSpPr>
        <p:spPr>
          <a:xfrm>
            <a:off x="400050" y="316111"/>
            <a:ext cx="299591" cy="299591"/>
          </a:xfrm>
          <a:prstGeom prst="roundRect">
            <a:avLst>
              <a:gd name="adj" fmla="val 19076"/>
            </a:avLst>
          </a:prstGeom>
          <a:solidFill>
            <a:srgbClr val="F4A636">
              <a:alpha val="15000"/>
            </a:srgbClr>
          </a:solidFill>
          <a:ln w="9525">
            <a:solidFill>
              <a:srgbClr val="F4A636">
                <a:alpha val="35000"/>
              </a:srgbClr>
            </a:solidFill>
          </a:ln>
        </p:spPr>
        <p:txBody>
          <a:bodyPr wrap="square" rtlCol="0" anchor="t"/>
          <a:lstStyle/>
          <a:p>
            <a:pPr marL="0" indent="0">
              <a:buNone/>
            </a:pPr>
            <a:endParaRPr lang="en-US" dirty="0"/>
          </a:p>
        </p:txBody>
      </p:sp>
      <p:pic>
        <p:nvPicPr>
          <p:cNvPr id="10"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3552" y="399612"/>
            <a:ext cx="132588" cy="132588"/>
          </a:xfrm>
          <a:prstGeom prst="rect">
            <a:avLst/>
          </a:prstGeom>
        </p:spPr>
      </p:pic>
      <p:sp>
        <p:nvSpPr>
          <p:cNvPr id="11" name="Text 8"/>
          <p:cNvSpPr/>
          <p:nvPr/>
        </p:nvSpPr>
        <p:spPr>
          <a:xfrm>
            <a:off x="799951" y="314920"/>
            <a:ext cx="342900" cy="21580"/>
          </a:xfrm>
          <a:prstGeom prst="roundRect">
            <a:avLst>
              <a:gd name="adj" fmla="val 64736"/>
            </a:avLst>
          </a:prstGeom>
          <a:solidFill>
            <a:srgbClr val="F4A636"/>
          </a:solidFill>
          <a:ln/>
        </p:spPr>
        <p:txBody>
          <a:bodyPr wrap="none" rtlCol="0" anchor="t"/>
          <a:lstStyle/>
          <a:p>
            <a:pPr marL="0" indent="0">
              <a:buNone/>
            </a:pPr>
            <a:endParaRPr lang="en-US" dirty="0"/>
          </a:p>
        </p:txBody>
      </p:sp>
      <p:sp>
        <p:nvSpPr>
          <p:cNvPr id="12" name="Text 9"/>
          <p:cNvSpPr/>
          <p:nvPr/>
        </p:nvSpPr>
        <p:spPr>
          <a:xfrm>
            <a:off x="799951" y="365671"/>
            <a:ext cx="2794610" cy="251371"/>
          </a:xfrm>
          <a:prstGeom prst="rect">
            <a:avLst/>
          </a:prstGeom>
          <a:noFill/>
          <a:ln/>
        </p:spPr>
        <p:txBody>
          <a:bodyPr wrap="none" lIns="0" tIns="0" rIns="0" bIns="0" rtlCol="0" anchor="ctr"/>
          <a:lstStyle/>
          <a:p>
            <a:pPr marL="0" indent="0" algn="l">
              <a:lnSpc>
                <a:spcPts val="1980"/>
              </a:lnSpc>
              <a:buNone/>
            </a:pPr>
            <a:r>
              <a:rPr lang="en-US" sz="1800" kern="0" spc="30" dirty="0">
                <a:solidFill>
                  <a:srgbClr val="F2EDE3"/>
                </a:solidFill>
                <a:latin typeface="Calibri Light" pitchFamily="34" charset="0"/>
                <a:ea typeface="Calibri Light" pitchFamily="34" charset="-122"/>
                <a:cs typeface="Calibri Light" pitchFamily="34" charset="-120"/>
              </a:rPr>
              <a:t>POTA Activation Process</a:t>
            </a:r>
            <a:endParaRPr lang="en-US" sz="1800" dirty="0"/>
          </a:p>
        </p:txBody>
      </p:sp>
      <p:sp>
        <p:nvSpPr>
          <p:cNvPr id="13" name="Text 10"/>
          <p:cNvSpPr/>
          <p:nvPr/>
        </p:nvSpPr>
        <p:spPr>
          <a:xfrm>
            <a:off x="7484269" y="356295"/>
            <a:ext cx="1259681" cy="219373"/>
          </a:xfrm>
          <a:prstGeom prst="roundRect">
            <a:avLst>
              <a:gd name="adj" fmla="val 65418"/>
            </a:avLst>
          </a:prstGeom>
          <a:solidFill>
            <a:srgbClr val="F4A636">
              <a:alpha val="15000"/>
            </a:srgbClr>
          </a:solidFill>
          <a:ln w="9525">
            <a:solidFill>
              <a:srgbClr val="F4A636">
                <a:alpha val="35000"/>
              </a:srgbClr>
            </a:solidFill>
          </a:ln>
        </p:spPr>
        <p:txBody>
          <a:bodyPr wrap="none" rtlCol="0" anchor="t"/>
          <a:lstStyle/>
          <a:p>
            <a:pPr marL="0" indent="0">
              <a:buNone/>
            </a:pPr>
            <a:endParaRPr lang="en-US" dirty="0"/>
          </a:p>
        </p:txBody>
      </p:sp>
      <p:pic>
        <p:nvPicPr>
          <p:cNvPr id="1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565389" y="399612"/>
            <a:ext cx="132588" cy="132588"/>
          </a:xfrm>
          <a:prstGeom prst="rect">
            <a:avLst/>
          </a:prstGeom>
        </p:spPr>
      </p:pic>
      <p:sp>
        <p:nvSpPr>
          <p:cNvPr id="15" name="Text 11"/>
          <p:cNvSpPr/>
          <p:nvPr/>
        </p:nvSpPr>
        <p:spPr>
          <a:xfrm>
            <a:off x="7726412" y="401241"/>
            <a:ext cx="998473" cy="129480"/>
          </a:xfrm>
          <a:prstGeom prst="rect">
            <a:avLst/>
          </a:prstGeom>
          <a:noFill/>
          <a:ln/>
        </p:spPr>
        <p:txBody>
          <a:bodyPr wrap="none" lIns="0" tIns="0" rIns="0" bIns="0" rtlCol="0" anchor="ctr"/>
          <a:lstStyle/>
          <a:p>
            <a:pPr marL="0" indent="0" algn="l">
              <a:lnSpc>
                <a:spcPts val="1020"/>
              </a:lnSpc>
              <a:buNone/>
            </a:pPr>
            <a:r>
              <a:rPr lang="en-US" sz="680" b="1" dirty="0">
                <a:solidFill>
                  <a:srgbClr val="F4A636"/>
                </a:solidFill>
                <a:latin typeface="Calibri" pitchFamily="34" charset="0"/>
                <a:ea typeface="Calibri" pitchFamily="34" charset="-122"/>
                <a:cs typeface="Calibri" pitchFamily="34" charset="-120"/>
              </a:rPr>
              <a:t>5-STEP WORKFLOW</a:t>
            </a:r>
            <a:endParaRPr lang="en-US" sz="680" dirty="0"/>
          </a:p>
        </p:txBody>
      </p:sp>
      <p:sp>
        <p:nvSpPr>
          <p:cNvPr id="16" name="Text 12"/>
          <p:cNvSpPr/>
          <p:nvPr/>
        </p:nvSpPr>
        <p:spPr>
          <a:xfrm>
            <a:off x="405765" y="660202"/>
            <a:ext cx="8738235" cy="182880"/>
          </a:xfrm>
          <a:prstGeom prst="rect">
            <a:avLst/>
          </a:prstGeom>
          <a:noFill/>
          <a:ln/>
        </p:spPr>
        <p:txBody>
          <a:bodyPr wrap="none" lIns="0" tIns="0" rIns="0" bIns="0" rtlCol="0" anchor="t"/>
          <a:lstStyle/>
          <a:p>
            <a:pPr marL="0" indent="0" algn="l">
              <a:lnSpc>
                <a:spcPts val="1260"/>
              </a:lnSpc>
              <a:buNone/>
            </a:pPr>
            <a:r>
              <a:rPr lang="en-US" sz="840" kern="0" spc="20" dirty="0">
                <a:solidFill>
                  <a:srgbClr val="7AAD94"/>
                </a:solidFill>
                <a:latin typeface="Calibri" pitchFamily="34" charset="0"/>
                <a:ea typeface="Calibri" pitchFamily="34" charset="-122"/>
                <a:cs typeface="Calibri" pitchFamily="34" charset="-120"/>
              </a:rPr>
              <a:t>From park selection to log submission — every activation follows this process</a:t>
            </a:r>
            <a:endParaRPr lang="en-US" sz="840" dirty="0"/>
          </a:p>
        </p:txBody>
      </p:sp>
      <p:sp>
        <p:nvSpPr>
          <p:cNvPr id="17" name="Text 13"/>
          <p:cNvSpPr/>
          <p:nvPr/>
        </p:nvSpPr>
        <p:spPr>
          <a:xfrm>
            <a:off x="400050" y="991642"/>
            <a:ext cx="8343900" cy="7590"/>
          </a:xfrm>
          <a:prstGeom prst="rect">
            <a:avLst/>
          </a:prstGeom>
          <a:gradFill rotWithShape="1">
            <a:gsLst>
              <a:gs pos="0">
                <a:srgbClr val="7AAD94">
                  <a:alpha val="40000"/>
                </a:srgbClr>
              </a:gs>
              <a:gs pos="100000">
                <a:srgbClr val="000000">
                  <a:alpha val="0"/>
                </a:srgbClr>
              </a:gs>
            </a:gsLst>
            <a:lin ang="0" scaled="1"/>
          </a:gradFill>
          <a:ln/>
        </p:spPr>
        <p:txBody>
          <a:bodyPr wrap="none" rtlCol="0" anchor="t"/>
          <a:lstStyle/>
          <a:p>
            <a:pPr marL="0" indent="0">
              <a:buNone/>
            </a:pPr>
            <a:endParaRPr lang="en-US" dirty="0"/>
          </a:p>
        </p:txBody>
      </p:sp>
      <p:sp>
        <p:nvSpPr>
          <p:cNvPr id="18" name="Text 14"/>
          <p:cNvSpPr/>
          <p:nvPr/>
        </p:nvSpPr>
        <p:spPr>
          <a:xfrm>
            <a:off x="400050" y="1142702"/>
            <a:ext cx="1508224" cy="3216622"/>
          </a:xfrm>
          <a:prstGeom prst="roundRect">
            <a:avLst>
              <a:gd name="adj" fmla="val 4715"/>
            </a:avLst>
          </a:prstGeom>
          <a:solidFill>
            <a:srgbClr val="1E3A2E"/>
          </a:solidFill>
          <a:ln/>
        </p:spPr>
        <p:txBody>
          <a:bodyPr wrap="square" rtlCol="0" anchor="t"/>
          <a:lstStyle/>
          <a:p>
            <a:pPr marL="0" indent="0">
              <a:buNone/>
            </a:pPr>
            <a:endParaRPr lang="en-US" dirty="0"/>
          </a:p>
        </p:txBody>
      </p:sp>
      <p:sp>
        <p:nvSpPr>
          <p:cNvPr id="19" name="Text 15"/>
          <p:cNvSpPr/>
          <p:nvPr/>
        </p:nvSpPr>
        <p:spPr>
          <a:xfrm>
            <a:off x="400050" y="1142702"/>
            <a:ext cx="9525" cy="3216622"/>
          </a:xfrm>
          <a:custGeom>
            <a:avLst/>
            <a:gdLst/>
            <a:ahLst/>
            <a:cxnLst/>
            <a:rect l="l" t="t" r="r" b="b"/>
            <a:pathLst>
              <a:path w="9525" h="3216622">
                <a:moveTo>
                  <a:pt x="0" y="71120"/>
                </a:moveTo>
                <a:lnTo>
                  <a:pt x="1191" y="58161"/>
                </a:lnTo>
                <a:lnTo>
                  <a:pt x="2381" y="52871"/>
                </a:lnTo>
                <a:lnTo>
                  <a:pt x="3572" y="48865"/>
                </a:lnTo>
                <a:lnTo>
                  <a:pt x="4763" y="45532"/>
                </a:lnTo>
                <a:lnTo>
                  <a:pt x="5953" y="42636"/>
                </a:lnTo>
                <a:lnTo>
                  <a:pt x="7144" y="40054"/>
                </a:lnTo>
                <a:lnTo>
                  <a:pt x="8334" y="37713"/>
                </a:lnTo>
                <a:lnTo>
                  <a:pt x="9525" y="35566"/>
                </a:lnTo>
                <a:lnTo>
                  <a:pt x="9525" y="3181057"/>
                </a:lnTo>
                <a:lnTo>
                  <a:pt x="8334" y="3178909"/>
                </a:lnTo>
                <a:lnTo>
                  <a:pt x="7144" y="3176568"/>
                </a:lnTo>
                <a:lnTo>
                  <a:pt x="5953" y="3173986"/>
                </a:lnTo>
                <a:lnTo>
                  <a:pt x="4763" y="3171090"/>
                </a:lnTo>
                <a:lnTo>
                  <a:pt x="3572" y="3167758"/>
                </a:lnTo>
                <a:lnTo>
                  <a:pt x="2381" y="3163752"/>
                </a:lnTo>
                <a:lnTo>
                  <a:pt x="1191" y="3158461"/>
                </a:lnTo>
                <a:lnTo>
                  <a:pt x="0" y="3145502"/>
                </a:lnTo>
                <a:close/>
              </a:path>
            </a:pathLst>
          </a:custGeom>
          <a:solidFill>
            <a:srgbClr val="7AAD94">
              <a:alpha val="20000"/>
            </a:srgbClr>
          </a:solidFill>
          <a:ln/>
        </p:spPr>
        <p:txBody>
          <a:bodyPr wrap="square" rtlCol="0" anchor="t"/>
          <a:lstStyle/>
          <a:p>
            <a:pPr marL="0" indent="0">
              <a:buNone/>
            </a:pPr>
            <a:endParaRPr lang="en-US" dirty="0"/>
          </a:p>
        </p:txBody>
      </p:sp>
      <p:sp>
        <p:nvSpPr>
          <p:cNvPr id="20" name="Text 16"/>
          <p:cNvSpPr/>
          <p:nvPr/>
        </p:nvSpPr>
        <p:spPr>
          <a:xfrm>
            <a:off x="1898749" y="1142702"/>
            <a:ext cx="9525" cy="3216622"/>
          </a:xfrm>
          <a:custGeom>
            <a:avLst/>
            <a:gdLst/>
            <a:ahLst/>
            <a:cxnLst/>
            <a:rect l="l" t="t" r="r" b="b"/>
            <a:pathLst>
              <a:path w="9525" h="3216622">
                <a:moveTo>
                  <a:pt x="0" y="35566"/>
                </a:moveTo>
                <a:lnTo>
                  <a:pt x="1191" y="37713"/>
                </a:lnTo>
                <a:lnTo>
                  <a:pt x="2381" y="40054"/>
                </a:lnTo>
                <a:lnTo>
                  <a:pt x="3572" y="42636"/>
                </a:lnTo>
                <a:lnTo>
                  <a:pt x="4763" y="45532"/>
                </a:lnTo>
                <a:lnTo>
                  <a:pt x="5953" y="48865"/>
                </a:lnTo>
                <a:lnTo>
                  <a:pt x="7144" y="52871"/>
                </a:lnTo>
                <a:lnTo>
                  <a:pt x="8334" y="58161"/>
                </a:lnTo>
                <a:lnTo>
                  <a:pt x="9525" y="71120"/>
                </a:lnTo>
                <a:lnTo>
                  <a:pt x="9525" y="3145502"/>
                </a:lnTo>
                <a:lnTo>
                  <a:pt x="8334" y="3158461"/>
                </a:lnTo>
                <a:lnTo>
                  <a:pt x="7144" y="3163752"/>
                </a:lnTo>
                <a:lnTo>
                  <a:pt x="5953" y="3167758"/>
                </a:lnTo>
                <a:lnTo>
                  <a:pt x="4763" y="3171090"/>
                </a:lnTo>
                <a:lnTo>
                  <a:pt x="3572" y="3173986"/>
                </a:lnTo>
                <a:lnTo>
                  <a:pt x="2381" y="3176568"/>
                </a:lnTo>
                <a:lnTo>
                  <a:pt x="1191" y="3178909"/>
                </a:lnTo>
                <a:lnTo>
                  <a:pt x="0" y="3181057"/>
                </a:lnTo>
                <a:close/>
              </a:path>
            </a:pathLst>
          </a:custGeom>
          <a:solidFill>
            <a:srgbClr val="7AAD94">
              <a:alpha val="20000"/>
            </a:srgbClr>
          </a:solidFill>
          <a:ln/>
        </p:spPr>
        <p:txBody>
          <a:bodyPr wrap="square" rtlCol="0" anchor="t"/>
          <a:lstStyle/>
          <a:p>
            <a:pPr marL="0" indent="0">
              <a:buNone/>
            </a:pPr>
            <a:endParaRPr lang="en-US" dirty="0"/>
          </a:p>
        </p:txBody>
      </p:sp>
      <p:sp>
        <p:nvSpPr>
          <p:cNvPr id="21" name="Text 17"/>
          <p:cNvSpPr/>
          <p:nvPr/>
        </p:nvSpPr>
        <p:spPr>
          <a:xfrm>
            <a:off x="400050" y="1142702"/>
            <a:ext cx="1508224" cy="19050"/>
          </a:xfrm>
          <a:custGeom>
            <a:avLst/>
            <a:gdLst/>
            <a:ahLst/>
            <a:cxnLst/>
            <a:rect l="l" t="t" r="r" b="b"/>
            <a:pathLst>
              <a:path w="1508224" h="19050">
                <a:moveTo>
                  <a:pt x="71120" y="0"/>
                </a:moveTo>
                <a:lnTo>
                  <a:pt x="52871" y="2381"/>
                </a:lnTo>
                <a:lnTo>
                  <a:pt x="45532" y="4763"/>
                </a:lnTo>
                <a:lnTo>
                  <a:pt x="40054" y="7144"/>
                </a:lnTo>
                <a:lnTo>
                  <a:pt x="35566" y="9525"/>
                </a:lnTo>
                <a:lnTo>
                  <a:pt x="31727" y="11906"/>
                </a:lnTo>
                <a:lnTo>
                  <a:pt x="28363" y="14288"/>
                </a:lnTo>
                <a:lnTo>
                  <a:pt x="25369" y="16669"/>
                </a:lnTo>
                <a:lnTo>
                  <a:pt x="22677" y="19050"/>
                </a:lnTo>
                <a:lnTo>
                  <a:pt x="1485548" y="19050"/>
                </a:lnTo>
                <a:lnTo>
                  <a:pt x="1482855" y="16669"/>
                </a:lnTo>
                <a:lnTo>
                  <a:pt x="1479861" y="14288"/>
                </a:lnTo>
                <a:lnTo>
                  <a:pt x="1476497" y="11906"/>
                </a:lnTo>
                <a:lnTo>
                  <a:pt x="1472659" y="9525"/>
                </a:lnTo>
                <a:lnTo>
                  <a:pt x="1468170" y="7144"/>
                </a:lnTo>
                <a:lnTo>
                  <a:pt x="1462692" y="4763"/>
                </a:lnTo>
                <a:lnTo>
                  <a:pt x="1455354" y="2381"/>
                </a:lnTo>
                <a:lnTo>
                  <a:pt x="1437104" y="0"/>
                </a:lnTo>
                <a:close/>
              </a:path>
            </a:pathLst>
          </a:custGeom>
          <a:solidFill>
            <a:srgbClr val="F4A636">
              <a:alpha val="35000"/>
            </a:srgbClr>
          </a:solidFill>
          <a:ln/>
        </p:spPr>
        <p:txBody>
          <a:bodyPr wrap="none" rtlCol="0" anchor="t"/>
          <a:lstStyle/>
          <a:p>
            <a:pPr marL="0" indent="0">
              <a:buNone/>
            </a:pPr>
            <a:endParaRPr lang="en-US" dirty="0"/>
          </a:p>
        </p:txBody>
      </p:sp>
      <p:sp>
        <p:nvSpPr>
          <p:cNvPr id="22" name="Text 18"/>
          <p:cNvSpPr/>
          <p:nvPr/>
        </p:nvSpPr>
        <p:spPr>
          <a:xfrm>
            <a:off x="523875" y="1289893"/>
            <a:ext cx="290465" cy="257770"/>
          </a:xfrm>
          <a:prstGeom prst="rect">
            <a:avLst/>
          </a:prstGeom>
          <a:noFill/>
          <a:ln/>
        </p:spPr>
        <p:txBody>
          <a:bodyPr wrap="none" lIns="0" tIns="0" rIns="0" bIns="0" rtlCol="0" anchor="t"/>
          <a:lstStyle/>
          <a:p>
            <a:pPr marL="0" indent="0" algn="l">
              <a:lnSpc>
                <a:spcPts val="2030"/>
              </a:lnSpc>
              <a:buNone/>
            </a:pPr>
            <a:r>
              <a:rPr lang="en-US" sz="2030" b="1" kern="0" spc="-60" dirty="0">
                <a:solidFill>
                  <a:srgbClr val="F4A636"/>
                </a:solidFill>
                <a:latin typeface="Calibri Light" pitchFamily="34" charset="0"/>
                <a:ea typeface="Calibri Light" pitchFamily="34" charset="-122"/>
                <a:cs typeface="Calibri Light" pitchFamily="34" charset="-120"/>
              </a:rPr>
              <a:t>01</a:t>
            </a:r>
            <a:endParaRPr lang="en-US" sz="2030" dirty="0"/>
          </a:p>
        </p:txBody>
      </p:sp>
      <p:sp>
        <p:nvSpPr>
          <p:cNvPr id="23" name="Text 19"/>
          <p:cNvSpPr/>
          <p:nvPr/>
        </p:nvSpPr>
        <p:spPr>
          <a:xfrm>
            <a:off x="523875" y="1618655"/>
            <a:ext cx="285750" cy="285750"/>
          </a:xfrm>
          <a:prstGeom prst="ellipse">
            <a:avLst/>
          </a:prstGeom>
          <a:solidFill>
            <a:srgbClr val="F4A636">
              <a:alpha val="15000"/>
            </a:srgbClr>
          </a:solidFill>
          <a:ln w="9525">
            <a:solidFill>
              <a:srgbClr val="F4A636">
                <a:alpha val="35000"/>
              </a:srgbClr>
            </a:solidFill>
          </a:ln>
        </p:spPr>
        <p:txBody>
          <a:bodyPr wrap="square" rtlCol="0" anchor="t"/>
          <a:lstStyle/>
          <a:p>
            <a:pPr marL="0" indent="0">
              <a:buNone/>
            </a:pPr>
            <a:endParaRPr lang="en-US" dirty="0"/>
          </a:p>
        </p:txBody>
      </p:sp>
      <p:pic>
        <p:nvPicPr>
          <p:cNvPr id="24"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0382" y="1695161"/>
            <a:ext cx="132588" cy="132588"/>
          </a:xfrm>
          <a:prstGeom prst="rect">
            <a:avLst/>
          </a:prstGeom>
        </p:spPr>
      </p:pic>
      <p:sp>
        <p:nvSpPr>
          <p:cNvPr id="25" name="Text 20"/>
          <p:cNvSpPr/>
          <p:nvPr/>
        </p:nvSpPr>
        <p:spPr>
          <a:xfrm>
            <a:off x="523875" y="1990725"/>
            <a:ext cx="631924" cy="127992"/>
          </a:xfrm>
          <a:prstGeom prst="rect">
            <a:avLst/>
          </a:prstGeom>
          <a:noFill/>
          <a:ln/>
        </p:spPr>
        <p:txBody>
          <a:bodyPr wrap="none" lIns="0" tIns="0" rIns="0" bIns="0" rtlCol="0" anchor="t"/>
          <a:lstStyle/>
          <a:p>
            <a:pPr marL="0" indent="0" algn="l">
              <a:lnSpc>
                <a:spcPts val="1008"/>
              </a:lnSpc>
              <a:buNone/>
            </a:pPr>
            <a:r>
              <a:rPr lang="en-US" sz="840" b="1" dirty="0">
                <a:solidFill>
                  <a:srgbClr val="F4A636"/>
                </a:solidFill>
                <a:latin typeface="Calibri" pitchFamily="34" charset="0"/>
                <a:ea typeface="Calibri" pitchFamily="34" charset="-122"/>
                <a:cs typeface="Calibri" pitchFamily="34" charset="-120"/>
              </a:rPr>
              <a:t>Find a Park</a:t>
            </a:r>
            <a:endParaRPr lang="en-US" sz="840" dirty="0"/>
          </a:p>
        </p:txBody>
      </p:sp>
      <p:sp>
        <p:nvSpPr>
          <p:cNvPr id="26" name="Text 21"/>
          <p:cNvSpPr/>
          <p:nvPr/>
        </p:nvSpPr>
        <p:spPr>
          <a:xfrm>
            <a:off x="523875" y="2168128"/>
            <a:ext cx="1285786" cy="583823"/>
          </a:xfrm>
          <a:prstGeom prst="rect">
            <a:avLst/>
          </a:prstGeom>
          <a:noFill/>
          <a:ln/>
        </p:spPr>
        <p:txBody>
          <a:bodyPr wrap="square" lIns="0" tIns="0" rIns="0" bIns="0" rtlCol="0" anchor="ctr"/>
          <a:lstStyle/>
          <a:p>
            <a:pPr marL="0" indent="0" algn="l">
              <a:lnSpc>
                <a:spcPts val="1095"/>
              </a:lnSpc>
              <a:buNone/>
            </a:pPr>
            <a:r>
              <a:rPr lang="en-US" sz="730" dirty="0">
                <a:solidFill>
                  <a:srgbClr val="F2EDE3">
                    <a:alpha val="88000"/>
                  </a:srgbClr>
                </a:solidFill>
                <a:latin typeface="Calibri" pitchFamily="34" charset="0"/>
                <a:ea typeface="Calibri" pitchFamily="34" charset="-122"/>
                <a:cs typeface="Calibri" pitchFamily="34" charset="-120"/>
              </a:rPr>
              <a:t>Browse </a:t>
            </a:r>
            <a:r>
              <a:rPr lang="en-US" sz="730" b="1" dirty="0">
                <a:solidFill>
                  <a:srgbClr val="F4A636">
                    <a:alpha val="88000"/>
                  </a:srgbClr>
                </a:solidFill>
                <a:latin typeface="Calibri" pitchFamily="34" charset="0"/>
                <a:ea typeface="Calibri" pitchFamily="34" charset="-122"/>
                <a:cs typeface="Calibri" pitchFamily="34" charset="-120"/>
              </a:rPr>
              <a:t>pota.app/map</a:t>
            </a:r>
            <a:r>
              <a:rPr lang="en-US" sz="730" dirty="0">
                <a:solidFill>
                  <a:srgbClr val="F2EDE3">
                    <a:alpha val="88000"/>
                  </a:srgbClr>
                </a:solidFill>
                <a:latin typeface="Calibri" pitchFamily="34" charset="0"/>
                <a:ea typeface="Calibri" pitchFamily="34" charset="-122"/>
                <a:cs typeface="Calibri" pitchFamily="34" charset="-120"/>
              </a:rPr>
              <a:t> for JP- references in your area. Confirm park boundaries before heading out.</a:t>
            </a:r>
            <a:endParaRPr lang="en-US" sz="730" dirty="0"/>
          </a:p>
        </p:txBody>
      </p:sp>
      <p:pic>
        <p:nvPicPr>
          <p:cNvPr id="27"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33277" y="2675781"/>
            <a:ext cx="150465" cy="150465"/>
          </a:xfrm>
          <a:prstGeom prst="rect">
            <a:avLst/>
          </a:prstGeom>
        </p:spPr>
      </p:pic>
      <p:sp>
        <p:nvSpPr>
          <p:cNvPr id="28" name="Text 22"/>
          <p:cNvSpPr/>
          <p:nvPr/>
        </p:nvSpPr>
        <p:spPr>
          <a:xfrm>
            <a:off x="2108895" y="1142702"/>
            <a:ext cx="1508373" cy="3216622"/>
          </a:xfrm>
          <a:prstGeom prst="roundRect">
            <a:avLst>
              <a:gd name="adj" fmla="val 4715"/>
            </a:avLst>
          </a:prstGeom>
          <a:solidFill>
            <a:srgbClr val="1E3A2E"/>
          </a:solidFill>
          <a:ln/>
        </p:spPr>
        <p:txBody>
          <a:bodyPr wrap="square" rtlCol="0" anchor="t"/>
          <a:lstStyle/>
          <a:p>
            <a:pPr marL="0" indent="0">
              <a:buNone/>
            </a:pPr>
            <a:endParaRPr lang="en-US" dirty="0"/>
          </a:p>
        </p:txBody>
      </p:sp>
      <p:sp>
        <p:nvSpPr>
          <p:cNvPr id="29" name="Text 23"/>
          <p:cNvSpPr/>
          <p:nvPr/>
        </p:nvSpPr>
        <p:spPr>
          <a:xfrm>
            <a:off x="2108895" y="1142702"/>
            <a:ext cx="9525" cy="3216622"/>
          </a:xfrm>
          <a:custGeom>
            <a:avLst/>
            <a:gdLst/>
            <a:ahLst/>
            <a:cxnLst/>
            <a:rect l="l" t="t" r="r" b="b"/>
            <a:pathLst>
              <a:path w="9525" h="3216622">
                <a:moveTo>
                  <a:pt x="0" y="71120"/>
                </a:moveTo>
                <a:lnTo>
                  <a:pt x="1191" y="58161"/>
                </a:lnTo>
                <a:lnTo>
                  <a:pt x="2381" y="52871"/>
                </a:lnTo>
                <a:lnTo>
                  <a:pt x="3572" y="48865"/>
                </a:lnTo>
                <a:lnTo>
                  <a:pt x="4763" y="45532"/>
                </a:lnTo>
                <a:lnTo>
                  <a:pt x="5953" y="42636"/>
                </a:lnTo>
                <a:lnTo>
                  <a:pt x="7144" y="40054"/>
                </a:lnTo>
                <a:lnTo>
                  <a:pt x="8334" y="37713"/>
                </a:lnTo>
                <a:lnTo>
                  <a:pt x="9525" y="35566"/>
                </a:lnTo>
                <a:lnTo>
                  <a:pt x="9525" y="3181057"/>
                </a:lnTo>
                <a:lnTo>
                  <a:pt x="8334" y="3178909"/>
                </a:lnTo>
                <a:lnTo>
                  <a:pt x="7144" y="3176568"/>
                </a:lnTo>
                <a:lnTo>
                  <a:pt x="5953" y="3173986"/>
                </a:lnTo>
                <a:lnTo>
                  <a:pt x="4763" y="3171090"/>
                </a:lnTo>
                <a:lnTo>
                  <a:pt x="3572" y="3167758"/>
                </a:lnTo>
                <a:lnTo>
                  <a:pt x="2381" y="3163752"/>
                </a:lnTo>
                <a:lnTo>
                  <a:pt x="1191" y="3158461"/>
                </a:lnTo>
                <a:lnTo>
                  <a:pt x="0" y="3145502"/>
                </a:lnTo>
                <a:close/>
              </a:path>
            </a:pathLst>
          </a:custGeom>
          <a:solidFill>
            <a:srgbClr val="7AAD94">
              <a:alpha val="20000"/>
            </a:srgbClr>
          </a:solidFill>
          <a:ln/>
        </p:spPr>
        <p:txBody>
          <a:bodyPr wrap="square" rtlCol="0" anchor="t"/>
          <a:lstStyle/>
          <a:p>
            <a:pPr marL="0" indent="0">
              <a:buNone/>
            </a:pPr>
            <a:endParaRPr lang="en-US" dirty="0"/>
          </a:p>
        </p:txBody>
      </p:sp>
      <p:sp>
        <p:nvSpPr>
          <p:cNvPr id="30" name="Text 24"/>
          <p:cNvSpPr/>
          <p:nvPr/>
        </p:nvSpPr>
        <p:spPr>
          <a:xfrm>
            <a:off x="3607743" y="1142702"/>
            <a:ext cx="9525" cy="3216622"/>
          </a:xfrm>
          <a:custGeom>
            <a:avLst/>
            <a:gdLst/>
            <a:ahLst/>
            <a:cxnLst/>
            <a:rect l="l" t="t" r="r" b="b"/>
            <a:pathLst>
              <a:path w="9525" h="3216622">
                <a:moveTo>
                  <a:pt x="0" y="35566"/>
                </a:moveTo>
                <a:lnTo>
                  <a:pt x="1191" y="37713"/>
                </a:lnTo>
                <a:lnTo>
                  <a:pt x="2381" y="40054"/>
                </a:lnTo>
                <a:lnTo>
                  <a:pt x="3572" y="42636"/>
                </a:lnTo>
                <a:lnTo>
                  <a:pt x="4763" y="45532"/>
                </a:lnTo>
                <a:lnTo>
                  <a:pt x="5953" y="48865"/>
                </a:lnTo>
                <a:lnTo>
                  <a:pt x="7144" y="52871"/>
                </a:lnTo>
                <a:lnTo>
                  <a:pt x="8334" y="58161"/>
                </a:lnTo>
                <a:lnTo>
                  <a:pt x="9525" y="71120"/>
                </a:lnTo>
                <a:lnTo>
                  <a:pt x="9525" y="3145502"/>
                </a:lnTo>
                <a:lnTo>
                  <a:pt x="8334" y="3158461"/>
                </a:lnTo>
                <a:lnTo>
                  <a:pt x="7144" y="3163752"/>
                </a:lnTo>
                <a:lnTo>
                  <a:pt x="5953" y="3167758"/>
                </a:lnTo>
                <a:lnTo>
                  <a:pt x="4763" y="3171090"/>
                </a:lnTo>
                <a:lnTo>
                  <a:pt x="3572" y="3173986"/>
                </a:lnTo>
                <a:lnTo>
                  <a:pt x="2381" y="3176568"/>
                </a:lnTo>
                <a:lnTo>
                  <a:pt x="1191" y="3178909"/>
                </a:lnTo>
                <a:lnTo>
                  <a:pt x="0" y="3181057"/>
                </a:lnTo>
                <a:close/>
              </a:path>
            </a:pathLst>
          </a:custGeom>
          <a:solidFill>
            <a:srgbClr val="7AAD94">
              <a:alpha val="20000"/>
            </a:srgbClr>
          </a:solidFill>
          <a:ln/>
        </p:spPr>
        <p:txBody>
          <a:bodyPr wrap="square" rtlCol="0" anchor="t"/>
          <a:lstStyle/>
          <a:p>
            <a:pPr marL="0" indent="0">
              <a:buNone/>
            </a:pPr>
            <a:endParaRPr lang="en-US" dirty="0"/>
          </a:p>
        </p:txBody>
      </p:sp>
      <p:sp>
        <p:nvSpPr>
          <p:cNvPr id="31" name="Text 25"/>
          <p:cNvSpPr/>
          <p:nvPr/>
        </p:nvSpPr>
        <p:spPr>
          <a:xfrm>
            <a:off x="2108895" y="1142702"/>
            <a:ext cx="1508373" cy="19050"/>
          </a:xfrm>
          <a:custGeom>
            <a:avLst/>
            <a:gdLst/>
            <a:ahLst/>
            <a:cxnLst/>
            <a:rect l="l" t="t" r="r" b="b"/>
            <a:pathLst>
              <a:path w="1508373" h="19050">
                <a:moveTo>
                  <a:pt x="71120" y="0"/>
                </a:moveTo>
                <a:lnTo>
                  <a:pt x="52871" y="2381"/>
                </a:lnTo>
                <a:lnTo>
                  <a:pt x="45532" y="4763"/>
                </a:lnTo>
                <a:lnTo>
                  <a:pt x="40054" y="7144"/>
                </a:lnTo>
                <a:lnTo>
                  <a:pt x="35566" y="9525"/>
                </a:lnTo>
                <a:lnTo>
                  <a:pt x="31727" y="11906"/>
                </a:lnTo>
                <a:lnTo>
                  <a:pt x="28363" y="14288"/>
                </a:lnTo>
                <a:lnTo>
                  <a:pt x="25369" y="16669"/>
                </a:lnTo>
                <a:lnTo>
                  <a:pt x="22677" y="19050"/>
                </a:lnTo>
                <a:lnTo>
                  <a:pt x="1485696" y="19050"/>
                </a:lnTo>
                <a:lnTo>
                  <a:pt x="1483004" y="16669"/>
                </a:lnTo>
                <a:lnTo>
                  <a:pt x="1480010" y="14288"/>
                </a:lnTo>
                <a:lnTo>
                  <a:pt x="1476646" y="11906"/>
                </a:lnTo>
                <a:lnTo>
                  <a:pt x="1472807" y="9525"/>
                </a:lnTo>
                <a:lnTo>
                  <a:pt x="1468319" y="7144"/>
                </a:lnTo>
                <a:lnTo>
                  <a:pt x="1462841" y="4763"/>
                </a:lnTo>
                <a:lnTo>
                  <a:pt x="1455502" y="2381"/>
                </a:lnTo>
                <a:lnTo>
                  <a:pt x="1437253" y="0"/>
                </a:lnTo>
                <a:close/>
              </a:path>
            </a:pathLst>
          </a:custGeom>
          <a:solidFill>
            <a:srgbClr val="F4A636">
              <a:alpha val="35000"/>
            </a:srgbClr>
          </a:solidFill>
          <a:ln/>
        </p:spPr>
        <p:txBody>
          <a:bodyPr wrap="none" rtlCol="0" anchor="t"/>
          <a:lstStyle/>
          <a:p>
            <a:pPr marL="0" indent="0">
              <a:buNone/>
            </a:pPr>
            <a:endParaRPr lang="en-US" dirty="0"/>
          </a:p>
        </p:txBody>
      </p:sp>
      <p:sp>
        <p:nvSpPr>
          <p:cNvPr id="32" name="Text 26"/>
          <p:cNvSpPr/>
          <p:nvPr/>
        </p:nvSpPr>
        <p:spPr>
          <a:xfrm>
            <a:off x="2232720" y="1289893"/>
            <a:ext cx="290465" cy="257770"/>
          </a:xfrm>
          <a:prstGeom prst="rect">
            <a:avLst/>
          </a:prstGeom>
          <a:noFill/>
          <a:ln/>
        </p:spPr>
        <p:txBody>
          <a:bodyPr wrap="none" lIns="0" tIns="0" rIns="0" bIns="0" rtlCol="0" anchor="t"/>
          <a:lstStyle/>
          <a:p>
            <a:pPr marL="0" indent="0" algn="l">
              <a:lnSpc>
                <a:spcPts val="2030"/>
              </a:lnSpc>
              <a:buNone/>
            </a:pPr>
            <a:r>
              <a:rPr lang="en-US" sz="2030" b="1" kern="0" spc="-60" dirty="0">
                <a:solidFill>
                  <a:srgbClr val="F4A636"/>
                </a:solidFill>
                <a:latin typeface="Calibri Light" pitchFamily="34" charset="0"/>
                <a:ea typeface="Calibri Light" pitchFamily="34" charset="-122"/>
                <a:cs typeface="Calibri Light" pitchFamily="34" charset="-120"/>
              </a:rPr>
              <a:t>02</a:t>
            </a:r>
            <a:endParaRPr lang="en-US" sz="2030" dirty="0"/>
          </a:p>
        </p:txBody>
      </p:sp>
      <p:sp>
        <p:nvSpPr>
          <p:cNvPr id="33" name="Text 27"/>
          <p:cNvSpPr/>
          <p:nvPr/>
        </p:nvSpPr>
        <p:spPr>
          <a:xfrm>
            <a:off x="2232720" y="1618655"/>
            <a:ext cx="285750" cy="285750"/>
          </a:xfrm>
          <a:prstGeom prst="ellipse">
            <a:avLst/>
          </a:prstGeom>
          <a:solidFill>
            <a:srgbClr val="F4A636">
              <a:alpha val="15000"/>
            </a:srgbClr>
          </a:solidFill>
          <a:ln w="9525">
            <a:solidFill>
              <a:srgbClr val="F4A636">
                <a:alpha val="35000"/>
              </a:srgbClr>
            </a:solidFill>
          </a:ln>
        </p:spPr>
        <p:txBody>
          <a:bodyPr wrap="square" rtlCol="0" anchor="t"/>
          <a:lstStyle/>
          <a:p>
            <a:pPr marL="0" indent="0">
              <a:buNone/>
            </a:pPr>
            <a:endParaRPr lang="en-US" dirty="0"/>
          </a:p>
        </p:txBody>
      </p:sp>
      <p:pic>
        <p:nvPicPr>
          <p:cNvPr id="34"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09226" y="1695161"/>
            <a:ext cx="132588" cy="132588"/>
          </a:xfrm>
          <a:prstGeom prst="rect">
            <a:avLst/>
          </a:prstGeom>
        </p:spPr>
      </p:pic>
      <p:sp>
        <p:nvSpPr>
          <p:cNvPr id="35" name="Text 28"/>
          <p:cNvSpPr/>
          <p:nvPr/>
        </p:nvSpPr>
        <p:spPr>
          <a:xfrm>
            <a:off x="2232720" y="1990725"/>
            <a:ext cx="801201" cy="127992"/>
          </a:xfrm>
          <a:prstGeom prst="rect">
            <a:avLst/>
          </a:prstGeom>
          <a:noFill/>
          <a:ln/>
        </p:spPr>
        <p:txBody>
          <a:bodyPr wrap="none" lIns="0" tIns="0" rIns="0" bIns="0" rtlCol="0" anchor="t"/>
          <a:lstStyle/>
          <a:p>
            <a:pPr marL="0" indent="0" algn="l">
              <a:lnSpc>
                <a:spcPts val="1008"/>
              </a:lnSpc>
              <a:buNone/>
            </a:pPr>
            <a:r>
              <a:rPr lang="en-US" sz="840" b="1" dirty="0">
                <a:solidFill>
                  <a:srgbClr val="F4A636"/>
                </a:solidFill>
                <a:latin typeface="Calibri" pitchFamily="34" charset="0"/>
                <a:ea typeface="Calibri" pitchFamily="34" charset="-122"/>
                <a:cs typeface="Calibri" pitchFamily="34" charset="-120"/>
              </a:rPr>
              <a:t>Set Up In-Park</a:t>
            </a:r>
            <a:endParaRPr lang="en-US" sz="840" dirty="0"/>
          </a:p>
        </p:txBody>
      </p:sp>
      <p:sp>
        <p:nvSpPr>
          <p:cNvPr id="36" name="Text 29"/>
          <p:cNvSpPr/>
          <p:nvPr/>
        </p:nvSpPr>
        <p:spPr>
          <a:xfrm>
            <a:off x="2232720" y="2168128"/>
            <a:ext cx="1285938" cy="736402"/>
          </a:xfrm>
          <a:prstGeom prst="rect">
            <a:avLst/>
          </a:prstGeom>
          <a:noFill/>
          <a:ln/>
        </p:spPr>
        <p:txBody>
          <a:bodyPr wrap="square" lIns="0" tIns="0" rIns="0" bIns="0" rtlCol="0" anchor="ctr"/>
          <a:lstStyle/>
          <a:p>
            <a:pPr marL="0" indent="0" algn="l">
              <a:lnSpc>
                <a:spcPts val="1095"/>
              </a:lnSpc>
              <a:buNone/>
            </a:pPr>
            <a:r>
              <a:rPr lang="en-US" sz="730" dirty="0">
                <a:solidFill>
                  <a:srgbClr val="F2EDE3">
                    <a:alpha val="88000"/>
                  </a:srgbClr>
                </a:solidFill>
                <a:latin typeface="Calibri" pitchFamily="34" charset="0"/>
                <a:ea typeface="Calibri" pitchFamily="34" charset="-122"/>
                <a:cs typeface="Calibri" pitchFamily="34" charset="-120"/>
              </a:rPr>
              <a:t>All equipment must be </a:t>
            </a:r>
            <a:r>
              <a:rPr lang="en-US" sz="730" b="1" dirty="0">
                <a:solidFill>
                  <a:srgbClr val="7AAD94">
                    <a:alpha val="88000"/>
                  </a:srgbClr>
                </a:solidFill>
                <a:latin typeface="Calibri" pitchFamily="34" charset="0"/>
                <a:ea typeface="Calibri" pitchFamily="34" charset="-122"/>
                <a:cs typeface="Calibri" pitchFamily="34" charset="-120"/>
              </a:rPr>
              <a:t>within park boundaries.</a:t>
            </a:r>
            <a:r>
              <a:rPr lang="en-US" sz="730" dirty="0">
                <a:solidFill>
                  <a:srgbClr val="F2EDE3">
                    <a:alpha val="88000"/>
                  </a:srgbClr>
                </a:solidFill>
                <a:latin typeface="Calibri" pitchFamily="34" charset="0"/>
                <a:ea typeface="Calibri" pitchFamily="34" charset="-122"/>
                <a:cs typeface="Calibri" pitchFamily="34" charset="-120"/>
              </a:rPr>
              <a:t> Activations from vehicles, RVs, etc., parked on public property within the park’s boundary are permissible</a:t>
            </a:r>
            <a:endParaRPr lang="en-US" sz="730" dirty="0"/>
          </a:p>
        </p:txBody>
      </p:sp>
      <p:pic>
        <p:nvPicPr>
          <p:cNvPr id="37"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642271" y="2675781"/>
            <a:ext cx="150465" cy="150465"/>
          </a:xfrm>
          <a:prstGeom prst="rect">
            <a:avLst/>
          </a:prstGeom>
        </p:spPr>
      </p:pic>
      <p:sp>
        <p:nvSpPr>
          <p:cNvPr id="38" name="Text 30"/>
          <p:cNvSpPr/>
          <p:nvPr/>
        </p:nvSpPr>
        <p:spPr>
          <a:xfrm>
            <a:off x="3817888" y="1142702"/>
            <a:ext cx="1508224" cy="3216622"/>
          </a:xfrm>
          <a:prstGeom prst="roundRect">
            <a:avLst>
              <a:gd name="adj" fmla="val 4715"/>
            </a:avLst>
          </a:prstGeom>
          <a:gradFill rotWithShape="1">
            <a:gsLst>
              <a:gs pos="0">
                <a:srgbClr val="243F33"/>
              </a:gs>
              <a:gs pos="100000">
                <a:srgbClr val="1E3A2E"/>
              </a:gs>
            </a:gsLst>
            <a:lin ang="4200000" scaled="1"/>
          </a:gradFill>
          <a:ln/>
        </p:spPr>
        <p:txBody>
          <a:bodyPr wrap="square" rtlCol="0" anchor="t"/>
          <a:lstStyle/>
          <a:p>
            <a:pPr marL="0" indent="0">
              <a:buNone/>
            </a:pPr>
            <a:endParaRPr lang="en-US" dirty="0"/>
          </a:p>
        </p:txBody>
      </p:sp>
      <p:sp>
        <p:nvSpPr>
          <p:cNvPr id="39" name="Text 31"/>
          <p:cNvSpPr/>
          <p:nvPr/>
        </p:nvSpPr>
        <p:spPr>
          <a:xfrm>
            <a:off x="3817888" y="1142702"/>
            <a:ext cx="9525" cy="3216622"/>
          </a:xfrm>
          <a:custGeom>
            <a:avLst/>
            <a:gdLst/>
            <a:ahLst/>
            <a:cxnLst/>
            <a:rect l="l" t="t" r="r" b="b"/>
            <a:pathLst>
              <a:path w="9525" h="3216622">
                <a:moveTo>
                  <a:pt x="0" y="71120"/>
                </a:moveTo>
                <a:lnTo>
                  <a:pt x="1191" y="58161"/>
                </a:lnTo>
                <a:lnTo>
                  <a:pt x="2381" y="52871"/>
                </a:lnTo>
                <a:lnTo>
                  <a:pt x="3572" y="48865"/>
                </a:lnTo>
                <a:lnTo>
                  <a:pt x="4763" y="45532"/>
                </a:lnTo>
                <a:lnTo>
                  <a:pt x="5953" y="42636"/>
                </a:lnTo>
                <a:lnTo>
                  <a:pt x="7144" y="40054"/>
                </a:lnTo>
                <a:lnTo>
                  <a:pt x="8334" y="37713"/>
                </a:lnTo>
                <a:lnTo>
                  <a:pt x="9525" y="35566"/>
                </a:lnTo>
                <a:lnTo>
                  <a:pt x="9525" y="3181057"/>
                </a:lnTo>
                <a:lnTo>
                  <a:pt x="8334" y="3178909"/>
                </a:lnTo>
                <a:lnTo>
                  <a:pt x="7144" y="3176568"/>
                </a:lnTo>
                <a:lnTo>
                  <a:pt x="5953" y="3173986"/>
                </a:lnTo>
                <a:lnTo>
                  <a:pt x="4763" y="3171090"/>
                </a:lnTo>
                <a:lnTo>
                  <a:pt x="3572" y="3167758"/>
                </a:lnTo>
                <a:lnTo>
                  <a:pt x="2381" y="3163752"/>
                </a:lnTo>
                <a:lnTo>
                  <a:pt x="1191" y="3158461"/>
                </a:lnTo>
                <a:lnTo>
                  <a:pt x="0" y="3145502"/>
                </a:lnTo>
                <a:close/>
              </a:path>
            </a:pathLst>
          </a:custGeom>
          <a:solidFill>
            <a:srgbClr val="7AAD94">
              <a:alpha val="20000"/>
            </a:srgbClr>
          </a:solidFill>
          <a:ln/>
        </p:spPr>
        <p:txBody>
          <a:bodyPr wrap="square" rtlCol="0" anchor="t"/>
          <a:lstStyle/>
          <a:p>
            <a:pPr marL="0" indent="0">
              <a:buNone/>
            </a:pPr>
            <a:endParaRPr lang="en-US" dirty="0"/>
          </a:p>
        </p:txBody>
      </p:sp>
      <p:sp>
        <p:nvSpPr>
          <p:cNvPr id="40" name="Text 32"/>
          <p:cNvSpPr/>
          <p:nvPr/>
        </p:nvSpPr>
        <p:spPr>
          <a:xfrm>
            <a:off x="5316587" y="1142702"/>
            <a:ext cx="9525" cy="3216622"/>
          </a:xfrm>
          <a:custGeom>
            <a:avLst/>
            <a:gdLst/>
            <a:ahLst/>
            <a:cxnLst/>
            <a:rect l="l" t="t" r="r" b="b"/>
            <a:pathLst>
              <a:path w="9525" h="3216622">
                <a:moveTo>
                  <a:pt x="0" y="35566"/>
                </a:moveTo>
                <a:lnTo>
                  <a:pt x="1191" y="37713"/>
                </a:lnTo>
                <a:lnTo>
                  <a:pt x="2381" y="40054"/>
                </a:lnTo>
                <a:lnTo>
                  <a:pt x="3572" y="42636"/>
                </a:lnTo>
                <a:lnTo>
                  <a:pt x="4763" y="45532"/>
                </a:lnTo>
                <a:lnTo>
                  <a:pt x="5953" y="48865"/>
                </a:lnTo>
                <a:lnTo>
                  <a:pt x="7144" y="52871"/>
                </a:lnTo>
                <a:lnTo>
                  <a:pt x="8334" y="58161"/>
                </a:lnTo>
                <a:lnTo>
                  <a:pt x="9525" y="71120"/>
                </a:lnTo>
                <a:lnTo>
                  <a:pt x="9525" y="3145502"/>
                </a:lnTo>
                <a:lnTo>
                  <a:pt x="8334" y="3158461"/>
                </a:lnTo>
                <a:lnTo>
                  <a:pt x="7144" y="3163752"/>
                </a:lnTo>
                <a:lnTo>
                  <a:pt x="5953" y="3167758"/>
                </a:lnTo>
                <a:lnTo>
                  <a:pt x="4763" y="3171090"/>
                </a:lnTo>
                <a:lnTo>
                  <a:pt x="3572" y="3173986"/>
                </a:lnTo>
                <a:lnTo>
                  <a:pt x="2381" y="3176568"/>
                </a:lnTo>
                <a:lnTo>
                  <a:pt x="1191" y="3178909"/>
                </a:lnTo>
                <a:lnTo>
                  <a:pt x="0" y="3181057"/>
                </a:lnTo>
                <a:close/>
              </a:path>
            </a:pathLst>
          </a:custGeom>
          <a:solidFill>
            <a:srgbClr val="7AAD94">
              <a:alpha val="20000"/>
            </a:srgbClr>
          </a:solidFill>
          <a:ln/>
        </p:spPr>
        <p:txBody>
          <a:bodyPr wrap="square" rtlCol="0" anchor="t"/>
          <a:lstStyle/>
          <a:p>
            <a:pPr marL="0" indent="0">
              <a:buNone/>
            </a:pPr>
            <a:endParaRPr lang="en-US" dirty="0"/>
          </a:p>
        </p:txBody>
      </p:sp>
      <p:sp>
        <p:nvSpPr>
          <p:cNvPr id="41" name="Text 33"/>
          <p:cNvSpPr/>
          <p:nvPr/>
        </p:nvSpPr>
        <p:spPr>
          <a:xfrm>
            <a:off x="3817888" y="1142702"/>
            <a:ext cx="1508224" cy="19050"/>
          </a:xfrm>
          <a:custGeom>
            <a:avLst/>
            <a:gdLst/>
            <a:ahLst/>
            <a:cxnLst/>
            <a:rect l="l" t="t" r="r" b="b"/>
            <a:pathLst>
              <a:path w="1508224" h="19050">
                <a:moveTo>
                  <a:pt x="71120" y="0"/>
                </a:moveTo>
                <a:lnTo>
                  <a:pt x="52871" y="2381"/>
                </a:lnTo>
                <a:lnTo>
                  <a:pt x="45532" y="4763"/>
                </a:lnTo>
                <a:lnTo>
                  <a:pt x="40054" y="7144"/>
                </a:lnTo>
                <a:lnTo>
                  <a:pt x="35566" y="9525"/>
                </a:lnTo>
                <a:lnTo>
                  <a:pt x="31727" y="11906"/>
                </a:lnTo>
                <a:lnTo>
                  <a:pt x="28363" y="14288"/>
                </a:lnTo>
                <a:lnTo>
                  <a:pt x="25369" y="16669"/>
                </a:lnTo>
                <a:lnTo>
                  <a:pt x="22677" y="19050"/>
                </a:lnTo>
                <a:lnTo>
                  <a:pt x="1485548" y="19050"/>
                </a:lnTo>
                <a:lnTo>
                  <a:pt x="1482855" y="16669"/>
                </a:lnTo>
                <a:lnTo>
                  <a:pt x="1479861" y="14288"/>
                </a:lnTo>
                <a:lnTo>
                  <a:pt x="1476497" y="11906"/>
                </a:lnTo>
                <a:lnTo>
                  <a:pt x="1472659" y="9525"/>
                </a:lnTo>
                <a:lnTo>
                  <a:pt x="1468170" y="7144"/>
                </a:lnTo>
                <a:lnTo>
                  <a:pt x="1462692" y="4763"/>
                </a:lnTo>
                <a:lnTo>
                  <a:pt x="1455354" y="2381"/>
                </a:lnTo>
                <a:lnTo>
                  <a:pt x="1437104" y="0"/>
                </a:lnTo>
                <a:close/>
              </a:path>
            </a:pathLst>
          </a:custGeom>
          <a:solidFill>
            <a:srgbClr val="F4A636"/>
          </a:solidFill>
          <a:ln/>
        </p:spPr>
        <p:txBody>
          <a:bodyPr wrap="none" rtlCol="0" anchor="t"/>
          <a:lstStyle/>
          <a:p>
            <a:pPr marL="0" indent="0">
              <a:buNone/>
            </a:pPr>
            <a:endParaRPr lang="en-US" dirty="0"/>
          </a:p>
        </p:txBody>
      </p:sp>
      <p:sp>
        <p:nvSpPr>
          <p:cNvPr id="42" name="Text 34"/>
          <p:cNvSpPr/>
          <p:nvPr/>
        </p:nvSpPr>
        <p:spPr>
          <a:xfrm>
            <a:off x="4688235" y="1154162"/>
            <a:ext cx="552873" cy="134392"/>
          </a:xfrm>
          <a:prstGeom prst="rect">
            <a:avLst/>
          </a:prstGeom>
          <a:solidFill>
            <a:srgbClr val="F4A636"/>
          </a:solidFill>
          <a:ln/>
        </p:spPr>
        <p:txBody>
          <a:bodyPr wrap="none" lIns="71120" tIns="13970" rIns="71120" bIns="13970" rtlCol="0" anchor="t"/>
          <a:lstStyle/>
          <a:p>
            <a:pPr marL="0" indent="0" algn="l">
              <a:buNone/>
            </a:pPr>
            <a:r>
              <a:rPr lang="en-US" sz="560" b="1" kern="0" spc="30" dirty="0">
                <a:solidFill>
                  <a:srgbClr val="162821"/>
                </a:solidFill>
                <a:latin typeface="Calibri" pitchFamily="34" charset="0"/>
                <a:ea typeface="Calibri" pitchFamily="34" charset="-122"/>
                <a:cs typeface="Calibri" pitchFamily="34" charset="-120"/>
              </a:rPr>
              <a:t>KEY GOAL</a:t>
            </a:r>
            <a:endParaRPr lang="en-US" sz="560" dirty="0"/>
          </a:p>
        </p:txBody>
      </p:sp>
      <p:sp>
        <p:nvSpPr>
          <p:cNvPr id="43" name="Text 35"/>
          <p:cNvSpPr/>
          <p:nvPr/>
        </p:nvSpPr>
        <p:spPr>
          <a:xfrm>
            <a:off x="3941713" y="1289893"/>
            <a:ext cx="290465" cy="257770"/>
          </a:xfrm>
          <a:prstGeom prst="rect">
            <a:avLst/>
          </a:prstGeom>
          <a:noFill/>
          <a:ln/>
        </p:spPr>
        <p:txBody>
          <a:bodyPr wrap="none" lIns="0" tIns="0" rIns="0" bIns="0" rtlCol="0" anchor="t"/>
          <a:lstStyle/>
          <a:p>
            <a:pPr marL="0" indent="0" algn="l">
              <a:lnSpc>
                <a:spcPts val="2030"/>
              </a:lnSpc>
              <a:buNone/>
            </a:pPr>
            <a:r>
              <a:rPr lang="en-US" sz="2030" b="1" kern="0" spc="-60" dirty="0">
                <a:solidFill>
                  <a:srgbClr val="F4A636"/>
                </a:solidFill>
                <a:latin typeface="Calibri Light" pitchFamily="34" charset="0"/>
                <a:ea typeface="Calibri Light" pitchFamily="34" charset="-122"/>
                <a:cs typeface="Calibri Light" pitchFamily="34" charset="-120"/>
              </a:rPr>
              <a:t>03</a:t>
            </a:r>
            <a:endParaRPr lang="en-US" sz="2030" dirty="0"/>
          </a:p>
        </p:txBody>
      </p:sp>
      <p:sp>
        <p:nvSpPr>
          <p:cNvPr id="44" name="Text 36"/>
          <p:cNvSpPr/>
          <p:nvPr/>
        </p:nvSpPr>
        <p:spPr>
          <a:xfrm>
            <a:off x="3941713" y="1618655"/>
            <a:ext cx="285750" cy="285750"/>
          </a:xfrm>
          <a:prstGeom prst="ellipse">
            <a:avLst/>
          </a:prstGeom>
          <a:solidFill>
            <a:srgbClr val="F4A636">
              <a:alpha val="22000"/>
            </a:srgbClr>
          </a:solidFill>
          <a:ln w="9525">
            <a:solidFill>
              <a:srgbClr val="F4A636">
                <a:alpha val="50000"/>
              </a:srgbClr>
            </a:solidFill>
          </a:ln>
        </p:spPr>
        <p:txBody>
          <a:bodyPr wrap="square" rtlCol="0" anchor="t"/>
          <a:lstStyle/>
          <a:p>
            <a:pPr marL="0" indent="0">
              <a:buNone/>
            </a:pPr>
            <a:endParaRPr lang="en-US" dirty="0"/>
          </a:p>
        </p:txBody>
      </p:sp>
      <p:pic>
        <p:nvPicPr>
          <p:cNvPr id="45"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018219" y="1695161"/>
            <a:ext cx="132588" cy="132588"/>
          </a:xfrm>
          <a:prstGeom prst="rect">
            <a:avLst/>
          </a:prstGeom>
        </p:spPr>
      </p:pic>
      <p:sp>
        <p:nvSpPr>
          <p:cNvPr id="46" name="Text 37"/>
          <p:cNvSpPr/>
          <p:nvPr/>
        </p:nvSpPr>
        <p:spPr>
          <a:xfrm>
            <a:off x="3941713" y="1990725"/>
            <a:ext cx="873725" cy="137071"/>
          </a:xfrm>
          <a:prstGeom prst="rect">
            <a:avLst/>
          </a:prstGeom>
          <a:noFill/>
          <a:ln/>
        </p:spPr>
        <p:txBody>
          <a:bodyPr wrap="none" lIns="0" tIns="0" rIns="0" bIns="0" rtlCol="0" anchor="t"/>
          <a:lstStyle/>
          <a:p>
            <a:pPr marL="0" indent="0" algn="l">
              <a:lnSpc>
                <a:spcPts val="1080"/>
              </a:lnSpc>
              <a:buNone/>
            </a:pPr>
            <a:r>
              <a:rPr lang="en-US" sz="900" b="1" dirty="0">
                <a:solidFill>
                  <a:srgbClr val="F4A636"/>
                </a:solidFill>
                <a:latin typeface="Calibri" pitchFamily="34" charset="0"/>
                <a:ea typeface="Calibri" pitchFamily="34" charset="-122"/>
                <a:cs typeface="Calibri" pitchFamily="34" charset="-120"/>
              </a:rPr>
              <a:t>Make 10 QSOs</a:t>
            </a:r>
            <a:endParaRPr lang="en-US" sz="900" dirty="0"/>
          </a:p>
        </p:txBody>
      </p:sp>
      <p:sp>
        <p:nvSpPr>
          <p:cNvPr id="47" name="Text 38"/>
          <p:cNvSpPr/>
          <p:nvPr/>
        </p:nvSpPr>
        <p:spPr>
          <a:xfrm>
            <a:off x="3941713" y="2177207"/>
            <a:ext cx="1285786" cy="583823"/>
          </a:xfrm>
          <a:prstGeom prst="rect">
            <a:avLst/>
          </a:prstGeom>
          <a:noFill/>
          <a:ln/>
        </p:spPr>
        <p:txBody>
          <a:bodyPr wrap="square" lIns="0" tIns="0" rIns="0" bIns="0" rtlCol="0" anchor="ctr"/>
          <a:lstStyle/>
          <a:p>
            <a:pPr marL="0" indent="0" algn="l">
              <a:lnSpc>
                <a:spcPts val="1095"/>
              </a:lnSpc>
              <a:buNone/>
            </a:pPr>
            <a:r>
              <a:rPr lang="en-US" sz="730" dirty="0">
                <a:solidFill>
                  <a:srgbClr val="F2EDE3">
                    <a:alpha val="88000"/>
                  </a:srgbClr>
                </a:solidFill>
                <a:latin typeface="Calibri" pitchFamily="34" charset="0"/>
                <a:ea typeface="Calibri" pitchFamily="34" charset="-122"/>
                <a:cs typeface="Calibri" pitchFamily="34" charset="-120"/>
              </a:rPr>
              <a:t>Minimum </a:t>
            </a:r>
            <a:r>
              <a:rPr lang="en-US" sz="730" b="1" dirty="0">
                <a:solidFill>
                  <a:srgbClr val="F4A636">
                    <a:alpha val="88000"/>
                  </a:srgbClr>
                </a:solidFill>
                <a:latin typeface="Calibri" pitchFamily="34" charset="0"/>
                <a:ea typeface="Calibri" pitchFamily="34" charset="-122"/>
                <a:cs typeface="Calibri" pitchFamily="34" charset="-120"/>
              </a:rPr>
              <a:t>10 contacts</a:t>
            </a:r>
            <a:r>
              <a:rPr lang="en-US" sz="730" dirty="0">
                <a:solidFill>
                  <a:srgbClr val="F2EDE3">
                    <a:alpha val="88000"/>
                  </a:srgbClr>
                </a:solidFill>
                <a:latin typeface="Calibri" pitchFamily="34" charset="0"/>
                <a:ea typeface="Calibri" pitchFamily="34" charset="-122"/>
                <a:cs typeface="Calibri" pitchFamily="34" charset="-120"/>
              </a:rPr>
              <a:t> within a single UTC day for a valid activation. Any mode, any band counts.</a:t>
            </a:r>
            <a:endParaRPr lang="en-US" sz="730" dirty="0"/>
          </a:p>
        </p:txBody>
      </p:sp>
      <p:pic>
        <p:nvPicPr>
          <p:cNvPr id="48"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351115" y="2675781"/>
            <a:ext cx="150465" cy="150465"/>
          </a:xfrm>
          <a:prstGeom prst="rect">
            <a:avLst/>
          </a:prstGeom>
        </p:spPr>
      </p:pic>
      <p:sp>
        <p:nvSpPr>
          <p:cNvPr id="49" name="Text 39"/>
          <p:cNvSpPr/>
          <p:nvPr/>
        </p:nvSpPr>
        <p:spPr>
          <a:xfrm>
            <a:off x="5526732" y="1142702"/>
            <a:ext cx="1508373" cy="3216622"/>
          </a:xfrm>
          <a:prstGeom prst="roundRect">
            <a:avLst>
              <a:gd name="adj" fmla="val 4715"/>
            </a:avLst>
          </a:prstGeom>
          <a:solidFill>
            <a:srgbClr val="1E3A2E"/>
          </a:solidFill>
          <a:ln/>
        </p:spPr>
        <p:txBody>
          <a:bodyPr wrap="square" rtlCol="0" anchor="t"/>
          <a:lstStyle/>
          <a:p>
            <a:pPr marL="0" indent="0">
              <a:buNone/>
            </a:pPr>
            <a:endParaRPr lang="en-US" dirty="0"/>
          </a:p>
        </p:txBody>
      </p:sp>
      <p:sp>
        <p:nvSpPr>
          <p:cNvPr id="50" name="Text 40"/>
          <p:cNvSpPr/>
          <p:nvPr/>
        </p:nvSpPr>
        <p:spPr>
          <a:xfrm>
            <a:off x="5526732" y="1142702"/>
            <a:ext cx="9525" cy="3216622"/>
          </a:xfrm>
          <a:custGeom>
            <a:avLst/>
            <a:gdLst/>
            <a:ahLst/>
            <a:cxnLst/>
            <a:rect l="l" t="t" r="r" b="b"/>
            <a:pathLst>
              <a:path w="9525" h="3216622">
                <a:moveTo>
                  <a:pt x="0" y="71120"/>
                </a:moveTo>
                <a:lnTo>
                  <a:pt x="1191" y="58161"/>
                </a:lnTo>
                <a:lnTo>
                  <a:pt x="2381" y="52871"/>
                </a:lnTo>
                <a:lnTo>
                  <a:pt x="3572" y="48865"/>
                </a:lnTo>
                <a:lnTo>
                  <a:pt x="4763" y="45532"/>
                </a:lnTo>
                <a:lnTo>
                  <a:pt x="5953" y="42636"/>
                </a:lnTo>
                <a:lnTo>
                  <a:pt x="7144" y="40054"/>
                </a:lnTo>
                <a:lnTo>
                  <a:pt x="8334" y="37713"/>
                </a:lnTo>
                <a:lnTo>
                  <a:pt x="9525" y="35566"/>
                </a:lnTo>
                <a:lnTo>
                  <a:pt x="9525" y="3181057"/>
                </a:lnTo>
                <a:lnTo>
                  <a:pt x="8334" y="3178909"/>
                </a:lnTo>
                <a:lnTo>
                  <a:pt x="7144" y="3176568"/>
                </a:lnTo>
                <a:lnTo>
                  <a:pt x="5953" y="3173986"/>
                </a:lnTo>
                <a:lnTo>
                  <a:pt x="4763" y="3171090"/>
                </a:lnTo>
                <a:lnTo>
                  <a:pt x="3572" y="3167758"/>
                </a:lnTo>
                <a:lnTo>
                  <a:pt x="2381" y="3163752"/>
                </a:lnTo>
                <a:lnTo>
                  <a:pt x="1191" y="3158461"/>
                </a:lnTo>
                <a:lnTo>
                  <a:pt x="0" y="3145502"/>
                </a:lnTo>
                <a:close/>
              </a:path>
            </a:pathLst>
          </a:custGeom>
          <a:solidFill>
            <a:srgbClr val="7AAD94">
              <a:alpha val="20000"/>
            </a:srgbClr>
          </a:solidFill>
          <a:ln/>
        </p:spPr>
        <p:txBody>
          <a:bodyPr wrap="square" rtlCol="0" anchor="t"/>
          <a:lstStyle/>
          <a:p>
            <a:pPr marL="0" indent="0">
              <a:buNone/>
            </a:pPr>
            <a:endParaRPr lang="en-US" dirty="0"/>
          </a:p>
        </p:txBody>
      </p:sp>
      <p:sp>
        <p:nvSpPr>
          <p:cNvPr id="51" name="Text 41"/>
          <p:cNvSpPr/>
          <p:nvPr/>
        </p:nvSpPr>
        <p:spPr>
          <a:xfrm>
            <a:off x="7025580" y="1142702"/>
            <a:ext cx="9525" cy="3216622"/>
          </a:xfrm>
          <a:custGeom>
            <a:avLst/>
            <a:gdLst/>
            <a:ahLst/>
            <a:cxnLst/>
            <a:rect l="l" t="t" r="r" b="b"/>
            <a:pathLst>
              <a:path w="9525" h="3216622">
                <a:moveTo>
                  <a:pt x="0" y="35566"/>
                </a:moveTo>
                <a:lnTo>
                  <a:pt x="1191" y="37713"/>
                </a:lnTo>
                <a:lnTo>
                  <a:pt x="2381" y="40054"/>
                </a:lnTo>
                <a:lnTo>
                  <a:pt x="3572" y="42636"/>
                </a:lnTo>
                <a:lnTo>
                  <a:pt x="4763" y="45532"/>
                </a:lnTo>
                <a:lnTo>
                  <a:pt x="5953" y="48865"/>
                </a:lnTo>
                <a:lnTo>
                  <a:pt x="7144" y="52871"/>
                </a:lnTo>
                <a:lnTo>
                  <a:pt x="8334" y="58161"/>
                </a:lnTo>
                <a:lnTo>
                  <a:pt x="9525" y="71120"/>
                </a:lnTo>
                <a:lnTo>
                  <a:pt x="9525" y="3145502"/>
                </a:lnTo>
                <a:lnTo>
                  <a:pt x="8334" y="3158461"/>
                </a:lnTo>
                <a:lnTo>
                  <a:pt x="7144" y="3163752"/>
                </a:lnTo>
                <a:lnTo>
                  <a:pt x="5953" y="3167758"/>
                </a:lnTo>
                <a:lnTo>
                  <a:pt x="4763" y="3171090"/>
                </a:lnTo>
                <a:lnTo>
                  <a:pt x="3572" y="3173986"/>
                </a:lnTo>
                <a:lnTo>
                  <a:pt x="2381" y="3176568"/>
                </a:lnTo>
                <a:lnTo>
                  <a:pt x="1191" y="3178909"/>
                </a:lnTo>
                <a:lnTo>
                  <a:pt x="0" y="3181057"/>
                </a:lnTo>
                <a:close/>
              </a:path>
            </a:pathLst>
          </a:custGeom>
          <a:solidFill>
            <a:srgbClr val="7AAD94">
              <a:alpha val="20000"/>
            </a:srgbClr>
          </a:solidFill>
          <a:ln/>
        </p:spPr>
        <p:txBody>
          <a:bodyPr wrap="square" rtlCol="0" anchor="t"/>
          <a:lstStyle/>
          <a:p>
            <a:pPr marL="0" indent="0">
              <a:buNone/>
            </a:pPr>
            <a:endParaRPr lang="en-US" dirty="0"/>
          </a:p>
        </p:txBody>
      </p:sp>
      <p:sp>
        <p:nvSpPr>
          <p:cNvPr id="52" name="Text 42"/>
          <p:cNvSpPr/>
          <p:nvPr/>
        </p:nvSpPr>
        <p:spPr>
          <a:xfrm>
            <a:off x="5526732" y="1142702"/>
            <a:ext cx="1508373" cy="19050"/>
          </a:xfrm>
          <a:custGeom>
            <a:avLst/>
            <a:gdLst/>
            <a:ahLst/>
            <a:cxnLst/>
            <a:rect l="l" t="t" r="r" b="b"/>
            <a:pathLst>
              <a:path w="1508373" h="19050">
                <a:moveTo>
                  <a:pt x="71120" y="0"/>
                </a:moveTo>
                <a:lnTo>
                  <a:pt x="52871" y="2381"/>
                </a:lnTo>
                <a:lnTo>
                  <a:pt x="45532" y="4763"/>
                </a:lnTo>
                <a:lnTo>
                  <a:pt x="40054" y="7144"/>
                </a:lnTo>
                <a:lnTo>
                  <a:pt x="35566" y="9525"/>
                </a:lnTo>
                <a:lnTo>
                  <a:pt x="31727" y="11906"/>
                </a:lnTo>
                <a:lnTo>
                  <a:pt x="28363" y="14288"/>
                </a:lnTo>
                <a:lnTo>
                  <a:pt x="25369" y="16669"/>
                </a:lnTo>
                <a:lnTo>
                  <a:pt x="22677" y="19050"/>
                </a:lnTo>
                <a:lnTo>
                  <a:pt x="1485696" y="19050"/>
                </a:lnTo>
                <a:lnTo>
                  <a:pt x="1483004" y="16669"/>
                </a:lnTo>
                <a:lnTo>
                  <a:pt x="1480010" y="14288"/>
                </a:lnTo>
                <a:lnTo>
                  <a:pt x="1476646" y="11906"/>
                </a:lnTo>
                <a:lnTo>
                  <a:pt x="1472807" y="9525"/>
                </a:lnTo>
                <a:lnTo>
                  <a:pt x="1468319" y="7144"/>
                </a:lnTo>
                <a:lnTo>
                  <a:pt x="1462841" y="4763"/>
                </a:lnTo>
                <a:lnTo>
                  <a:pt x="1455502" y="2381"/>
                </a:lnTo>
                <a:lnTo>
                  <a:pt x="1437253" y="0"/>
                </a:lnTo>
                <a:close/>
              </a:path>
            </a:pathLst>
          </a:custGeom>
          <a:solidFill>
            <a:srgbClr val="F4A636">
              <a:alpha val="35000"/>
            </a:srgbClr>
          </a:solidFill>
          <a:ln/>
        </p:spPr>
        <p:txBody>
          <a:bodyPr wrap="none" rtlCol="0" anchor="t"/>
          <a:lstStyle/>
          <a:p>
            <a:pPr marL="0" indent="0">
              <a:buNone/>
            </a:pPr>
            <a:endParaRPr lang="en-US" dirty="0"/>
          </a:p>
        </p:txBody>
      </p:sp>
      <p:sp>
        <p:nvSpPr>
          <p:cNvPr id="53" name="Text 43"/>
          <p:cNvSpPr/>
          <p:nvPr/>
        </p:nvSpPr>
        <p:spPr>
          <a:xfrm>
            <a:off x="5650557" y="1289893"/>
            <a:ext cx="290465" cy="257770"/>
          </a:xfrm>
          <a:prstGeom prst="rect">
            <a:avLst/>
          </a:prstGeom>
          <a:noFill/>
          <a:ln/>
        </p:spPr>
        <p:txBody>
          <a:bodyPr wrap="none" lIns="0" tIns="0" rIns="0" bIns="0" rtlCol="0" anchor="t"/>
          <a:lstStyle/>
          <a:p>
            <a:pPr marL="0" indent="0" algn="l">
              <a:lnSpc>
                <a:spcPts val="2030"/>
              </a:lnSpc>
              <a:buNone/>
            </a:pPr>
            <a:r>
              <a:rPr lang="en-US" sz="2030" b="1" kern="0" spc="-60" dirty="0">
                <a:solidFill>
                  <a:srgbClr val="F4A636"/>
                </a:solidFill>
                <a:latin typeface="Calibri Light" pitchFamily="34" charset="0"/>
                <a:ea typeface="Calibri Light" pitchFamily="34" charset="-122"/>
                <a:cs typeface="Calibri Light" pitchFamily="34" charset="-120"/>
              </a:rPr>
              <a:t>04</a:t>
            </a:r>
            <a:endParaRPr lang="en-US" sz="2030" dirty="0"/>
          </a:p>
        </p:txBody>
      </p:sp>
      <p:sp>
        <p:nvSpPr>
          <p:cNvPr id="54" name="Text 44"/>
          <p:cNvSpPr/>
          <p:nvPr/>
        </p:nvSpPr>
        <p:spPr>
          <a:xfrm>
            <a:off x="5650557" y="1618655"/>
            <a:ext cx="285750" cy="285750"/>
          </a:xfrm>
          <a:prstGeom prst="ellipse">
            <a:avLst/>
          </a:prstGeom>
          <a:solidFill>
            <a:srgbClr val="F4A636">
              <a:alpha val="15000"/>
            </a:srgbClr>
          </a:solidFill>
          <a:ln w="9525">
            <a:solidFill>
              <a:srgbClr val="F4A636">
                <a:alpha val="35000"/>
              </a:srgbClr>
            </a:solidFill>
          </a:ln>
        </p:spPr>
        <p:txBody>
          <a:bodyPr wrap="square" rtlCol="0" anchor="t"/>
          <a:lstStyle/>
          <a:p>
            <a:pPr marL="0" indent="0">
              <a:buNone/>
            </a:pPr>
            <a:endParaRPr lang="en-US" dirty="0"/>
          </a:p>
        </p:txBody>
      </p:sp>
      <p:pic>
        <p:nvPicPr>
          <p:cNvPr id="55" name="Image 8" descr="preencoded.png"/>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727064" y="1695161"/>
            <a:ext cx="132588" cy="132588"/>
          </a:xfrm>
          <a:prstGeom prst="rect">
            <a:avLst/>
          </a:prstGeom>
        </p:spPr>
      </p:pic>
      <p:sp>
        <p:nvSpPr>
          <p:cNvPr id="56" name="Text 45"/>
          <p:cNvSpPr/>
          <p:nvPr/>
        </p:nvSpPr>
        <p:spPr>
          <a:xfrm>
            <a:off x="5650557" y="1990725"/>
            <a:ext cx="751269" cy="127992"/>
          </a:xfrm>
          <a:prstGeom prst="rect">
            <a:avLst/>
          </a:prstGeom>
          <a:noFill/>
          <a:ln/>
        </p:spPr>
        <p:txBody>
          <a:bodyPr wrap="none" lIns="0" tIns="0" rIns="0" bIns="0" rtlCol="0" anchor="t"/>
          <a:lstStyle/>
          <a:p>
            <a:pPr marL="0" indent="0" algn="l">
              <a:lnSpc>
                <a:spcPts val="1008"/>
              </a:lnSpc>
              <a:buNone/>
            </a:pPr>
            <a:r>
              <a:rPr lang="en-US" sz="840" b="1" dirty="0">
                <a:solidFill>
                  <a:srgbClr val="F4A636"/>
                </a:solidFill>
                <a:latin typeface="Calibri" pitchFamily="34" charset="0"/>
                <a:ea typeface="Calibri" pitchFamily="34" charset="-122"/>
                <a:cs typeface="Calibri" pitchFamily="34" charset="-120"/>
              </a:rPr>
              <a:t>Spot Yourself</a:t>
            </a:r>
            <a:endParaRPr lang="en-US" sz="840" dirty="0"/>
          </a:p>
        </p:txBody>
      </p:sp>
      <p:sp>
        <p:nvSpPr>
          <p:cNvPr id="57" name="Text 46"/>
          <p:cNvSpPr/>
          <p:nvPr/>
        </p:nvSpPr>
        <p:spPr>
          <a:xfrm>
            <a:off x="5650557" y="2168128"/>
            <a:ext cx="1285938" cy="583823"/>
          </a:xfrm>
          <a:prstGeom prst="rect">
            <a:avLst/>
          </a:prstGeom>
          <a:noFill/>
          <a:ln/>
        </p:spPr>
        <p:txBody>
          <a:bodyPr wrap="square" lIns="0" tIns="0" rIns="0" bIns="0" rtlCol="0" anchor="ctr"/>
          <a:lstStyle/>
          <a:p>
            <a:pPr marL="0" indent="0" algn="l">
              <a:lnSpc>
                <a:spcPts val="1095"/>
              </a:lnSpc>
              <a:buNone/>
            </a:pPr>
            <a:r>
              <a:rPr lang="en-US" sz="730" dirty="0">
                <a:solidFill>
                  <a:srgbClr val="F2EDE3">
                    <a:alpha val="88000"/>
                  </a:srgbClr>
                </a:solidFill>
                <a:latin typeface="Calibri" pitchFamily="34" charset="0"/>
                <a:ea typeface="Calibri" pitchFamily="34" charset="-122"/>
                <a:cs typeface="Calibri" pitchFamily="34" charset="-120"/>
              </a:rPr>
              <a:t>Use </a:t>
            </a:r>
            <a:r>
              <a:rPr lang="en-US" sz="730" b="1" dirty="0">
                <a:solidFill>
                  <a:srgbClr val="F4A636">
                    <a:alpha val="88000"/>
                  </a:srgbClr>
                </a:solidFill>
                <a:latin typeface="Calibri" pitchFamily="34" charset="0"/>
                <a:ea typeface="Calibri" pitchFamily="34" charset="-122"/>
                <a:cs typeface="Calibri" pitchFamily="34" charset="-120"/>
              </a:rPr>
              <a:t>pota.app</a:t>
            </a:r>
            <a:r>
              <a:rPr lang="en-US" sz="730" dirty="0">
                <a:solidFill>
                  <a:srgbClr val="F2EDE3">
                    <a:alpha val="88000"/>
                  </a:srgbClr>
                </a:solidFill>
                <a:latin typeface="Calibri" pitchFamily="34" charset="0"/>
                <a:ea typeface="Calibri" pitchFamily="34" charset="-122"/>
                <a:cs typeface="Calibri" pitchFamily="34" charset="-120"/>
              </a:rPr>
              <a:t> or ask someone to spot you so hunters worldwide can find your frequency.</a:t>
            </a:r>
            <a:endParaRPr lang="en-US" sz="730" dirty="0"/>
          </a:p>
        </p:txBody>
      </p:sp>
      <p:pic>
        <p:nvPicPr>
          <p:cNvPr id="58"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7060109" y="2675781"/>
            <a:ext cx="150465" cy="150465"/>
          </a:xfrm>
          <a:prstGeom prst="rect">
            <a:avLst/>
          </a:prstGeom>
        </p:spPr>
      </p:pic>
      <p:sp>
        <p:nvSpPr>
          <p:cNvPr id="59" name="Text 47"/>
          <p:cNvSpPr/>
          <p:nvPr/>
        </p:nvSpPr>
        <p:spPr>
          <a:xfrm>
            <a:off x="7235726" y="1142702"/>
            <a:ext cx="1508224" cy="3216622"/>
          </a:xfrm>
          <a:prstGeom prst="roundRect">
            <a:avLst>
              <a:gd name="adj" fmla="val 4715"/>
            </a:avLst>
          </a:prstGeom>
          <a:solidFill>
            <a:srgbClr val="1E3A2E"/>
          </a:solidFill>
          <a:ln/>
        </p:spPr>
        <p:txBody>
          <a:bodyPr wrap="square" rtlCol="0" anchor="t"/>
          <a:lstStyle/>
          <a:p>
            <a:pPr marL="0" indent="0">
              <a:buNone/>
            </a:pPr>
            <a:endParaRPr lang="en-US" dirty="0"/>
          </a:p>
        </p:txBody>
      </p:sp>
      <p:sp>
        <p:nvSpPr>
          <p:cNvPr id="60" name="Text 48"/>
          <p:cNvSpPr/>
          <p:nvPr/>
        </p:nvSpPr>
        <p:spPr>
          <a:xfrm>
            <a:off x="7235726" y="1142702"/>
            <a:ext cx="9525" cy="3216622"/>
          </a:xfrm>
          <a:custGeom>
            <a:avLst/>
            <a:gdLst/>
            <a:ahLst/>
            <a:cxnLst/>
            <a:rect l="l" t="t" r="r" b="b"/>
            <a:pathLst>
              <a:path w="9525" h="3216622">
                <a:moveTo>
                  <a:pt x="0" y="71120"/>
                </a:moveTo>
                <a:lnTo>
                  <a:pt x="1191" y="58161"/>
                </a:lnTo>
                <a:lnTo>
                  <a:pt x="2381" y="52871"/>
                </a:lnTo>
                <a:lnTo>
                  <a:pt x="3572" y="48865"/>
                </a:lnTo>
                <a:lnTo>
                  <a:pt x="4763" y="45532"/>
                </a:lnTo>
                <a:lnTo>
                  <a:pt x="5953" y="42636"/>
                </a:lnTo>
                <a:lnTo>
                  <a:pt x="7144" y="40054"/>
                </a:lnTo>
                <a:lnTo>
                  <a:pt x="8334" y="37713"/>
                </a:lnTo>
                <a:lnTo>
                  <a:pt x="9525" y="35566"/>
                </a:lnTo>
                <a:lnTo>
                  <a:pt x="9525" y="3181057"/>
                </a:lnTo>
                <a:lnTo>
                  <a:pt x="8334" y="3178909"/>
                </a:lnTo>
                <a:lnTo>
                  <a:pt x="7144" y="3176568"/>
                </a:lnTo>
                <a:lnTo>
                  <a:pt x="5953" y="3173986"/>
                </a:lnTo>
                <a:lnTo>
                  <a:pt x="4763" y="3171090"/>
                </a:lnTo>
                <a:lnTo>
                  <a:pt x="3572" y="3167758"/>
                </a:lnTo>
                <a:lnTo>
                  <a:pt x="2381" y="3163752"/>
                </a:lnTo>
                <a:lnTo>
                  <a:pt x="1191" y="3158461"/>
                </a:lnTo>
                <a:lnTo>
                  <a:pt x="0" y="3145502"/>
                </a:lnTo>
                <a:close/>
              </a:path>
            </a:pathLst>
          </a:custGeom>
          <a:solidFill>
            <a:srgbClr val="7AAD94">
              <a:alpha val="20000"/>
            </a:srgbClr>
          </a:solidFill>
          <a:ln/>
        </p:spPr>
        <p:txBody>
          <a:bodyPr wrap="square" rtlCol="0" anchor="t"/>
          <a:lstStyle/>
          <a:p>
            <a:pPr marL="0" indent="0">
              <a:buNone/>
            </a:pPr>
            <a:endParaRPr lang="en-US" dirty="0"/>
          </a:p>
        </p:txBody>
      </p:sp>
      <p:sp>
        <p:nvSpPr>
          <p:cNvPr id="61" name="Text 49"/>
          <p:cNvSpPr/>
          <p:nvPr/>
        </p:nvSpPr>
        <p:spPr>
          <a:xfrm>
            <a:off x="8734425" y="1142702"/>
            <a:ext cx="9525" cy="3216622"/>
          </a:xfrm>
          <a:custGeom>
            <a:avLst/>
            <a:gdLst/>
            <a:ahLst/>
            <a:cxnLst/>
            <a:rect l="l" t="t" r="r" b="b"/>
            <a:pathLst>
              <a:path w="9525" h="3216622">
                <a:moveTo>
                  <a:pt x="0" y="35566"/>
                </a:moveTo>
                <a:lnTo>
                  <a:pt x="1191" y="37713"/>
                </a:lnTo>
                <a:lnTo>
                  <a:pt x="2381" y="40054"/>
                </a:lnTo>
                <a:lnTo>
                  <a:pt x="3572" y="42636"/>
                </a:lnTo>
                <a:lnTo>
                  <a:pt x="4763" y="45532"/>
                </a:lnTo>
                <a:lnTo>
                  <a:pt x="5953" y="48865"/>
                </a:lnTo>
                <a:lnTo>
                  <a:pt x="7144" y="52871"/>
                </a:lnTo>
                <a:lnTo>
                  <a:pt x="8334" y="58161"/>
                </a:lnTo>
                <a:lnTo>
                  <a:pt x="9525" y="71120"/>
                </a:lnTo>
                <a:lnTo>
                  <a:pt x="9525" y="3145502"/>
                </a:lnTo>
                <a:lnTo>
                  <a:pt x="8334" y="3158461"/>
                </a:lnTo>
                <a:lnTo>
                  <a:pt x="7144" y="3163752"/>
                </a:lnTo>
                <a:lnTo>
                  <a:pt x="5953" y="3167758"/>
                </a:lnTo>
                <a:lnTo>
                  <a:pt x="4763" y="3171090"/>
                </a:lnTo>
                <a:lnTo>
                  <a:pt x="3572" y="3173986"/>
                </a:lnTo>
                <a:lnTo>
                  <a:pt x="2381" y="3176568"/>
                </a:lnTo>
                <a:lnTo>
                  <a:pt x="1191" y="3178909"/>
                </a:lnTo>
                <a:lnTo>
                  <a:pt x="0" y="3181057"/>
                </a:lnTo>
                <a:close/>
              </a:path>
            </a:pathLst>
          </a:custGeom>
          <a:solidFill>
            <a:srgbClr val="7AAD94">
              <a:alpha val="20000"/>
            </a:srgbClr>
          </a:solidFill>
          <a:ln/>
        </p:spPr>
        <p:txBody>
          <a:bodyPr wrap="square" rtlCol="0" anchor="t"/>
          <a:lstStyle/>
          <a:p>
            <a:pPr marL="0" indent="0">
              <a:buNone/>
            </a:pPr>
            <a:endParaRPr lang="en-US" dirty="0"/>
          </a:p>
        </p:txBody>
      </p:sp>
      <p:sp>
        <p:nvSpPr>
          <p:cNvPr id="62" name="Text 50"/>
          <p:cNvSpPr/>
          <p:nvPr/>
        </p:nvSpPr>
        <p:spPr>
          <a:xfrm>
            <a:off x="7235726" y="1142702"/>
            <a:ext cx="1508224" cy="19050"/>
          </a:xfrm>
          <a:custGeom>
            <a:avLst/>
            <a:gdLst/>
            <a:ahLst/>
            <a:cxnLst/>
            <a:rect l="l" t="t" r="r" b="b"/>
            <a:pathLst>
              <a:path w="1508224" h="19050">
                <a:moveTo>
                  <a:pt x="71120" y="0"/>
                </a:moveTo>
                <a:lnTo>
                  <a:pt x="52871" y="2381"/>
                </a:lnTo>
                <a:lnTo>
                  <a:pt x="45532" y="4763"/>
                </a:lnTo>
                <a:lnTo>
                  <a:pt x="40054" y="7144"/>
                </a:lnTo>
                <a:lnTo>
                  <a:pt x="35566" y="9525"/>
                </a:lnTo>
                <a:lnTo>
                  <a:pt x="31727" y="11906"/>
                </a:lnTo>
                <a:lnTo>
                  <a:pt x="28363" y="14288"/>
                </a:lnTo>
                <a:lnTo>
                  <a:pt x="25369" y="16669"/>
                </a:lnTo>
                <a:lnTo>
                  <a:pt x="22677" y="19050"/>
                </a:lnTo>
                <a:lnTo>
                  <a:pt x="1485548" y="19050"/>
                </a:lnTo>
                <a:lnTo>
                  <a:pt x="1482855" y="16669"/>
                </a:lnTo>
                <a:lnTo>
                  <a:pt x="1479861" y="14288"/>
                </a:lnTo>
                <a:lnTo>
                  <a:pt x="1476497" y="11906"/>
                </a:lnTo>
                <a:lnTo>
                  <a:pt x="1472659" y="9525"/>
                </a:lnTo>
                <a:lnTo>
                  <a:pt x="1468170" y="7144"/>
                </a:lnTo>
                <a:lnTo>
                  <a:pt x="1462692" y="4763"/>
                </a:lnTo>
                <a:lnTo>
                  <a:pt x="1455354" y="2381"/>
                </a:lnTo>
                <a:lnTo>
                  <a:pt x="1437104" y="0"/>
                </a:lnTo>
                <a:close/>
              </a:path>
            </a:pathLst>
          </a:custGeom>
          <a:solidFill>
            <a:srgbClr val="F4A636">
              <a:alpha val="35000"/>
            </a:srgbClr>
          </a:solidFill>
          <a:ln/>
        </p:spPr>
        <p:txBody>
          <a:bodyPr wrap="none" rtlCol="0" anchor="t"/>
          <a:lstStyle/>
          <a:p>
            <a:pPr marL="0" indent="0">
              <a:buNone/>
            </a:pPr>
            <a:endParaRPr lang="en-US" dirty="0"/>
          </a:p>
        </p:txBody>
      </p:sp>
      <p:sp>
        <p:nvSpPr>
          <p:cNvPr id="63" name="Text 51"/>
          <p:cNvSpPr/>
          <p:nvPr/>
        </p:nvSpPr>
        <p:spPr>
          <a:xfrm>
            <a:off x="7359551" y="1289893"/>
            <a:ext cx="290465" cy="257770"/>
          </a:xfrm>
          <a:prstGeom prst="rect">
            <a:avLst/>
          </a:prstGeom>
          <a:noFill/>
          <a:ln/>
        </p:spPr>
        <p:txBody>
          <a:bodyPr wrap="none" lIns="0" tIns="0" rIns="0" bIns="0" rtlCol="0" anchor="t"/>
          <a:lstStyle/>
          <a:p>
            <a:pPr marL="0" indent="0" algn="l">
              <a:lnSpc>
                <a:spcPts val="2030"/>
              </a:lnSpc>
              <a:buNone/>
            </a:pPr>
            <a:r>
              <a:rPr lang="en-US" sz="2030" b="1" kern="0" spc="-60" dirty="0">
                <a:solidFill>
                  <a:srgbClr val="F4A636"/>
                </a:solidFill>
                <a:latin typeface="Calibri Light" pitchFamily="34" charset="0"/>
                <a:ea typeface="Calibri Light" pitchFamily="34" charset="-122"/>
                <a:cs typeface="Calibri Light" pitchFamily="34" charset="-120"/>
              </a:rPr>
              <a:t>05</a:t>
            </a:r>
            <a:endParaRPr lang="en-US" sz="2030" dirty="0"/>
          </a:p>
        </p:txBody>
      </p:sp>
      <p:sp>
        <p:nvSpPr>
          <p:cNvPr id="64" name="Text 52"/>
          <p:cNvSpPr/>
          <p:nvPr/>
        </p:nvSpPr>
        <p:spPr>
          <a:xfrm>
            <a:off x="7359551" y="1618655"/>
            <a:ext cx="285750" cy="285750"/>
          </a:xfrm>
          <a:prstGeom prst="ellipse">
            <a:avLst/>
          </a:prstGeom>
          <a:solidFill>
            <a:srgbClr val="F4A636">
              <a:alpha val="15000"/>
            </a:srgbClr>
          </a:solidFill>
          <a:ln w="9525">
            <a:solidFill>
              <a:srgbClr val="F4A636">
                <a:alpha val="35000"/>
              </a:srgbClr>
            </a:solidFill>
          </a:ln>
        </p:spPr>
        <p:txBody>
          <a:bodyPr wrap="square" rtlCol="0" anchor="t"/>
          <a:lstStyle/>
          <a:p>
            <a:pPr marL="0" indent="0">
              <a:buNone/>
            </a:pPr>
            <a:endParaRPr lang="en-US" dirty="0"/>
          </a:p>
        </p:txBody>
      </p:sp>
      <p:pic>
        <p:nvPicPr>
          <p:cNvPr id="65" name="Image 10" descr="preencoded.png"/>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7436057" y="1695161"/>
            <a:ext cx="132588" cy="132588"/>
          </a:xfrm>
          <a:prstGeom prst="rect">
            <a:avLst/>
          </a:prstGeom>
        </p:spPr>
      </p:pic>
      <p:sp>
        <p:nvSpPr>
          <p:cNvPr id="66" name="Text 53"/>
          <p:cNvSpPr/>
          <p:nvPr/>
        </p:nvSpPr>
        <p:spPr>
          <a:xfrm>
            <a:off x="7359551" y="1990725"/>
            <a:ext cx="946413" cy="127992"/>
          </a:xfrm>
          <a:prstGeom prst="rect">
            <a:avLst/>
          </a:prstGeom>
          <a:noFill/>
          <a:ln/>
        </p:spPr>
        <p:txBody>
          <a:bodyPr wrap="none" lIns="0" tIns="0" rIns="0" bIns="0" rtlCol="0" anchor="t"/>
          <a:lstStyle/>
          <a:p>
            <a:pPr marL="0" indent="0" algn="l">
              <a:lnSpc>
                <a:spcPts val="1008"/>
              </a:lnSpc>
              <a:buNone/>
            </a:pPr>
            <a:r>
              <a:rPr lang="en-US" sz="840" b="1" dirty="0">
                <a:solidFill>
                  <a:srgbClr val="F4A636"/>
                </a:solidFill>
                <a:latin typeface="Calibri" pitchFamily="34" charset="0"/>
                <a:ea typeface="Calibri" pitchFamily="34" charset="-122"/>
                <a:cs typeface="Calibri" pitchFamily="34" charset="-120"/>
              </a:rPr>
              <a:t>Submit ADIF Log</a:t>
            </a:r>
            <a:endParaRPr lang="en-US" sz="840" dirty="0"/>
          </a:p>
        </p:txBody>
      </p:sp>
      <p:sp>
        <p:nvSpPr>
          <p:cNvPr id="67" name="Text 54"/>
          <p:cNvSpPr/>
          <p:nvPr/>
        </p:nvSpPr>
        <p:spPr>
          <a:xfrm>
            <a:off x="7359551" y="2168128"/>
            <a:ext cx="1285786" cy="583823"/>
          </a:xfrm>
          <a:prstGeom prst="rect">
            <a:avLst/>
          </a:prstGeom>
          <a:noFill/>
          <a:ln/>
        </p:spPr>
        <p:txBody>
          <a:bodyPr wrap="square" lIns="0" tIns="0" rIns="0" bIns="0" rtlCol="0" anchor="ctr"/>
          <a:lstStyle/>
          <a:p>
            <a:pPr marL="0" indent="0" algn="l">
              <a:lnSpc>
                <a:spcPts val="1095"/>
              </a:lnSpc>
              <a:buNone/>
            </a:pPr>
            <a:r>
              <a:rPr lang="en-US" sz="730" dirty="0">
                <a:solidFill>
                  <a:srgbClr val="F2EDE3">
                    <a:alpha val="88000"/>
                  </a:srgbClr>
                </a:solidFill>
                <a:latin typeface="Calibri" pitchFamily="34" charset="0"/>
                <a:ea typeface="Calibri" pitchFamily="34" charset="-122"/>
                <a:cs typeface="Calibri" pitchFamily="34" charset="-120"/>
              </a:rPr>
              <a:t>Upload your log to </a:t>
            </a:r>
            <a:r>
              <a:rPr lang="en-US" sz="730" b="1" dirty="0">
                <a:solidFill>
                  <a:srgbClr val="F4A636">
                    <a:alpha val="88000"/>
                  </a:srgbClr>
                </a:solidFill>
                <a:latin typeface="Calibri" pitchFamily="34" charset="0"/>
                <a:ea typeface="Calibri" pitchFamily="34" charset="-122"/>
                <a:cs typeface="Calibri" pitchFamily="34" charset="-120"/>
              </a:rPr>
              <a:t>pota.app</a:t>
            </a:r>
            <a:r>
              <a:rPr lang="en-US" sz="730" dirty="0">
                <a:solidFill>
                  <a:srgbClr val="F2EDE3">
                    <a:alpha val="88000"/>
                  </a:srgbClr>
                </a:solidFill>
                <a:latin typeface="Calibri" pitchFamily="34" charset="0"/>
                <a:ea typeface="Calibri" pitchFamily="34" charset="-122"/>
                <a:cs typeface="Calibri" pitchFamily="34" charset="-120"/>
              </a:rPr>
              <a:t> after activation. No time limit — but sooner is courteous to hunters.</a:t>
            </a:r>
            <a:endParaRPr lang="en-US" sz="730" dirty="0"/>
          </a:p>
        </p:txBody>
      </p:sp>
      <p:sp>
        <p:nvSpPr>
          <p:cNvPr id="68" name="Text 55"/>
          <p:cNvSpPr/>
          <p:nvPr/>
        </p:nvSpPr>
        <p:spPr>
          <a:xfrm>
            <a:off x="400050" y="4487466"/>
            <a:ext cx="8343900" cy="427434"/>
          </a:xfrm>
          <a:prstGeom prst="roundRect">
            <a:avLst>
              <a:gd name="adj" fmla="val 13370"/>
            </a:avLst>
          </a:prstGeom>
          <a:solidFill>
            <a:srgbClr val="F4A636">
              <a:alpha val="7000"/>
            </a:srgbClr>
          </a:solidFill>
          <a:ln w="9525">
            <a:solidFill>
              <a:srgbClr val="F4A636">
                <a:alpha val="18000"/>
              </a:srgbClr>
            </a:solidFill>
          </a:ln>
        </p:spPr>
        <p:txBody>
          <a:bodyPr wrap="square" rtlCol="0" anchor="t"/>
          <a:lstStyle/>
          <a:p>
            <a:pPr marL="0" indent="0">
              <a:buNone/>
            </a:pPr>
            <a:endParaRPr lang="en-US" dirty="0"/>
          </a:p>
        </p:txBody>
      </p:sp>
      <p:pic>
        <p:nvPicPr>
          <p:cNvPr id="69" name="Image 11" descr="preencoded.png"/>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16443" y="4634815"/>
            <a:ext cx="132588" cy="132588"/>
          </a:xfrm>
          <a:prstGeom prst="rect">
            <a:avLst/>
          </a:prstGeom>
        </p:spPr>
      </p:pic>
      <p:sp>
        <p:nvSpPr>
          <p:cNvPr id="70" name="Text 56"/>
          <p:cNvSpPr/>
          <p:nvPr/>
        </p:nvSpPr>
        <p:spPr>
          <a:xfrm>
            <a:off x="677168" y="4567982"/>
            <a:ext cx="2052248" cy="279722"/>
          </a:xfrm>
          <a:prstGeom prst="rect">
            <a:avLst/>
          </a:prstGeom>
          <a:noFill/>
          <a:ln/>
        </p:spPr>
        <p:txBody>
          <a:bodyPr wrap="square" lIns="0" tIns="0" rIns="0" bIns="0" rtlCol="0" anchor="ctr"/>
          <a:lstStyle/>
          <a:p>
            <a:pPr marL="0" indent="0" algn="l">
              <a:lnSpc>
                <a:spcPts val="1050"/>
              </a:lnSpc>
              <a:buNone/>
            </a:pPr>
            <a:r>
              <a:rPr lang="en-US" sz="700" dirty="0">
                <a:solidFill>
                  <a:srgbClr val="7AAD94"/>
                </a:solidFill>
                <a:latin typeface="Calibri" pitchFamily="34" charset="0"/>
                <a:ea typeface="Calibri" pitchFamily="34" charset="-122"/>
                <a:cs typeface="Calibri" pitchFamily="34" charset="-120"/>
              </a:rPr>
              <a:t>All ops must be within the park boundary — GPS verify if uncertain</a:t>
            </a:r>
            <a:endParaRPr lang="en-US" sz="700" dirty="0"/>
          </a:p>
        </p:txBody>
      </p:sp>
      <p:sp>
        <p:nvSpPr>
          <p:cNvPr id="71" name="Text 57"/>
          <p:cNvSpPr/>
          <p:nvPr/>
        </p:nvSpPr>
        <p:spPr>
          <a:xfrm>
            <a:off x="2917775" y="4622453"/>
            <a:ext cx="5655" cy="157460"/>
          </a:xfrm>
          <a:prstGeom prst="rect">
            <a:avLst/>
          </a:prstGeom>
          <a:solidFill>
            <a:srgbClr val="7AAD94">
              <a:alpha val="20000"/>
            </a:srgbClr>
          </a:solidFill>
          <a:ln/>
        </p:spPr>
        <p:txBody>
          <a:bodyPr wrap="none" rtlCol="0" anchor="t"/>
          <a:lstStyle/>
          <a:p>
            <a:pPr marL="0" indent="0">
              <a:buNone/>
            </a:pPr>
            <a:endParaRPr lang="en-US" dirty="0"/>
          </a:p>
        </p:txBody>
      </p:sp>
      <p:pic>
        <p:nvPicPr>
          <p:cNvPr id="72" name="Image 12" descr="preencoded.png"/>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3115354" y="4634814"/>
            <a:ext cx="132588" cy="132588"/>
          </a:xfrm>
          <a:prstGeom prst="rect">
            <a:avLst/>
          </a:prstGeom>
        </p:spPr>
      </p:pic>
      <p:sp>
        <p:nvSpPr>
          <p:cNvPr id="73" name="Text 58"/>
          <p:cNvSpPr/>
          <p:nvPr/>
        </p:nvSpPr>
        <p:spPr>
          <a:xfrm>
            <a:off x="3276005" y="4567982"/>
            <a:ext cx="1588940" cy="279722"/>
          </a:xfrm>
          <a:prstGeom prst="rect">
            <a:avLst/>
          </a:prstGeom>
          <a:noFill/>
          <a:ln/>
        </p:spPr>
        <p:txBody>
          <a:bodyPr wrap="square" lIns="0" tIns="0" rIns="0" bIns="0" rtlCol="0" anchor="ctr"/>
          <a:lstStyle/>
          <a:p>
            <a:pPr marL="0" indent="0" algn="l">
              <a:lnSpc>
                <a:spcPts val="1050"/>
              </a:lnSpc>
              <a:buNone/>
            </a:pPr>
            <a:r>
              <a:rPr lang="en-US" sz="700" dirty="0">
                <a:solidFill>
                  <a:srgbClr val="7AAD94"/>
                </a:solidFill>
                <a:latin typeface="Calibri" pitchFamily="34" charset="0"/>
                <a:ea typeface="Calibri" pitchFamily="34" charset="-122"/>
                <a:cs typeface="Calibri" pitchFamily="34" charset="-120"/>
              </a:rPr>
              <a:t>10 QSOs must fall within a single UTC calendar day</a:t>
            </a:r>
            <a:endParaRPr lang="en-US" sz="700" dirty="0"/>
          </a:p>
        </p:txBody>
      </p:sp>
      <p:sp>
        <p:nvSpPr>
          <p:cNvPr id="74" name="Text 59"/>
          <p:cNvSpPr/>
          <p:nvPr/>
        </p:nvSpPr>
        <p:spPr>
          <a:xfrm>
            <a:off x="5062389" y="4622453"/>
            <a:ext cx="5655" cy="157460"/>
          </a:xfrm>
          <a:prstGeom prst="rect">
            <a:avLst/>
          </a:prstGeom>
          <a:solidFill>
            <a:srgbClr val="7AAD94">
              <a:alpha val="20000"/>
            </a:srgbClr>
          </a:solidFill>
          <a:ln/>
        </p:spPr>
        <p:txBody>
          <a:bodyPr wrap="none" rtlCol="0" anchor="t"/>
          <a:lstStyle/>
          <a:p>
            <a:pPr marL="0" indent="0">
              <a:buNone/>
            </a:pPr>
            <a:endParaRPr lang="en-US" dirty="0"/>
          </a:p>
        </p:txBody>
      </p:sp>
      <p:pic>
        <p:nvPicPr>
          <p:cNvPr id="75" name="Image 13" descr="preencoded.png"/>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5260041" y="4634815"/>
            <a:ext cx="132588" cy="132588"/>
          </a:xfrm>
          <a:prstGeom prst="rect">
            <a:avLst/>
          </a:prstGeom>
        </p:spPr>
      </p:pic>
      <p:sp>
        <p:nvSpPr>
          <p:cNvPr id="76" name="Text 60"/>
          <p:cNvSpPr/>
          <p:nvPr/>
        </p:nvSpPr>
        <p:spPr>
          <a:xfrm>
            <a:off x="5420767" y="4567982"/>
            <a:ext cx="2230011" cy="279722"/>
          </a:xfrm>
          <a:prstGeom prst="rect">
            <a:avLst/>
          </a:prstGeom>
          <a:noFill/>
          <a:ln/>
        </p:spPr>
        <p:txBody>
          <a:bodyPr wrap="square" lIns="0" tIns="0" rIns="0" bIns="0" rtlCol="0" anchor="ctr"/>
          <a:lstStyle/>
          <a:p>
            <a:pPr marL="0" indent="0" algn="l">
              <a:lnSpc>
                <a:spcPts val="1050"/>
              </a:lnSpc>
              <a:buNone/>
            </a:pPr>
            <a:r>
              <a:rPr lang="en-US" sz="700" dirty="0">
                <a:solidFill>
                  <a:srgbClr val="7AAD94"/>
                </a:solidFill>
                <a:latin typeface="Calibri" pitchFamily="34" charset="0"/>
                <a:ea typeface="Calibri" pitchFamily="34" charset="-122"/>
                <a:cs typeface="Calibri" pitchFamily="34" charset="-120"/>
              </a:rPr>
              <a:t>Japan parks use the JP- prefix — verify on pota.app before each activation</a:t>
            </a:r>
            <a:endParaRPr lang="en-US" sz="700" dirty="0"/>
          </a:p>
        </p:txBody>
      </p:sp>
      <p:sp>
        <p:nvSpPr>
          <p:cNvPr id="77" name="Text 61"/>
          <p:cNvSpPr/>
          <p:nvPr/>
        </p:nvSpPr>
        <p:spPr>
          <a:xfrm>
            <a:off x="7835652" y="4642098"/>
            <a:ext cx="423193" cy="118021"/>
          </a:xfrm>
          <a:prstGeom prst="rect">
            <a:avLst/>
          </a:prstGeom>
          <a:noFill/>
          <a:ln/>
        </p:spPr>
        <p:txBody>
          <a:bodyPr wrap="none" lIns="0" tIns="0" rIns="0" bIns="0" rtlCol="0" anchor="ctr"/>
          <a:lstStyle/>
          <a:p>
            <a:pPr marL="0" indent="0" algn="l">
              <a:lnSpc>
                <a:spcPts val="930"/>
              </a:lnSpc>
              <a:buNone/>
            </a:pPr>
            <a:r>
              <a:rPr lang="en-US" sz="620" dirty="0">
                <a:solidFill>
                  <a:srgbClr val="7AAD94">
                    <a:alpha val="60000"/>
                  </a:srgbClr>
                </a:solidFill>
                <a:latin typeface="Calibri" pitchFamily="34" charset="0"/>
                <a:ea typeface="Calibri" pitchFamily="34" charset="-122"/>
                <a:cs typeface="Calibri" pitchFamily="34" charset="-120"/>
              </a:rPr>
              <a:t>SOURCE:</a:t>
            </a:r>
            <a:endParaRPr lang="en-US" sz="620" dirty="0"/>
          </a:p>
        </p:txBody>
      </p:sp>
      <p:sp>
        <p:nvSpPr>
          <p:cNvPr id="78" name="Text 62"/>
          <p:cNvSpPr/>
          <p:nvPr/>
        </p:nvSpPr>
        <p:spPr>
          <a:xfrm>
            <a:off x="8263533" y="4642098"/>
            <a:ext cx="360164" cy="118021"/>
          </a:xfrm>
          <a:prstGeom prst="rect">
            <a:avLst/>
          </a:prstGeom>
          <a:noFill/>
          <a:ln/>
        </p:spPr>
        <p:txBody>
          <a:bodyPr wrap="none" lIns="0" tIns="0" rIns="0" bIns="0" rtlCol="0" anchor="ctr"/>
          <a:lstStyle/>
          <a:p>
            <a:pPr marL="0" indent="0" algn="l">
              <a:lnSpc>
                <a:spcPts val="930"/>
              </a:lnSpc>
              <a:buNone/>
            </a:pPr>
            <a:r>
              <a:rPr lang="en-US" sz="620" b="1" dirty="0">
                <a:solidFill>
                  <a:srgbClr val="7AAD94"/>
                </a:solidFill>
                <a:latin typeface="Calibri" pitchFamily="34" charset="0"/>
                <a:ea typeface="Calibri" pitchFamily="34" charset="-122"/>
                <a:cs typeface="Calibri" pitchFamily="34" charset="-120"/>
              </a:rPr>
              <a:t>pota.app</a:t>
            </a:r>
            <a:endParaRPr lang="en-US" sz="62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0">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2510135" y="1386929"/>
            <a:ext cx="21580" cy="652016"/>
          </a:xfrm>
          <a:custGeom>
            <a:avLst/>
            <a:gdLst/>
            <a:ahLst/>
            <a:cxnLst/>
            <a:rect l="l" t="t" r="r" b="b"/>
            <a:pathLst>
              <a:path w="21580" h="652016">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631924"/>
                </a:lnTo>
                <a:lnTo>
                  <a:pt x="18883" y="629159"/>
                </a:lnTo>
                <a:lnTo>
                  <a:pt x="16185" y="626064"/>
                </a:lnTo>
                <a:lnTo>
                  <a:pt x="13488" y="622568"/>
                </a:lnTo>
                <a:lnTo>
                  <a:pt x="10790" y="618557"/>
                </a:lnTo>
                <a:lnTo>
                  <a:pt x="8093" y="613844"/>
                </a:lnTo>
                <a:lnTo>
                  <a:pt x="5395" y="608067"/>
                </a:lnTo>
                <a:lnTo>
                  <a:pt x="2698" y="600297"/>
                </a:lnTo>
                <a:lnTo>
                  <a:pt x="0" y="580896"/>
                </a:lnTo>
                <a:close/>
              </a:path>
            </a:pathLst>
          </a:custGeom>
          <a:solidFill>
            <a:srgbClr val="F4A636">
              <a:alpha val="75000"/>
            </a:srgbClr>
          </a:solidFill>
          <a:ln/>
        </p:spPr>
        <p:txBody>
          <a:bodyPr wrap="square" rtlCol="0" anchor="t"/>
          <a:lstStyle/>
          <a:p>
            <a:pPr marL="0" indent="0">
              <a:buNone/>
            </a:pPr>
            <a:endParaRPr lang="en-US" dirty="0"/>
          </a:p>
        </p:txBody>
      </p:sp>
      <p:sp>
        <p:nvSpPr>
          <p:cNvPr id="3" name="Text 1"/>
          <p:cNvSpPr/>
          <p:nvPr/>
        </p:nvSpPr>
        <p:spPr>
          <a:xfrm>
            <a:off x="5695801" y="1386929"/>
            <a:ext cx="21580" cy="652016"/>
          </a:xfrm>
          <a:custGeom>
            <a:avLst/>
            <a:gdLst/>
            <a:ahLst/>
            <a:cxnLst/>
            <a:rect l="l" t="t" r="r" b="b"/>
            <a:pathLst>
              <a:path w="21580" h="652016">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631924"/>
                </a:lnTo>
                <a:lnTo>
                  <a:pt x="18883" y="629159"/>
                </a:lnTo>
                <a:lnTo>
                  <a:pt x="16185" y="626064"/>
                </a:lnTo>
                <a:lnTo>
                  <a:pt x="13488" y="622568"/>
                </a:lnTo>
                <a:lnTo>
                  <a:pt x="10790" y="618557"/>
                </a:lnTo>
                <a:lnTo>
                  <a:pt x="8093" y="613844"/>
                </a:lnTo>
                <a:lnTo>
                  <a:pt x="5395" y="608067"/>
                </a:lnTo>
                <a:lnTo>
                  <a:pt x="2698" y="600297"/>
                </a:lnTo>
                <a:lnTo>
                  <a:pt x="0" y="580896"/>
                </a:lnTo>
                <a:close/>
              </a:path>
            </a:pathLst>
          </a:custGeom>
          <a:solidFill>
            <a:srgbClr val="F4A636">
              <a:alpha val="75000"/>
            </a:srgbClr>
          </a:solidFill>
          <a:ln/>
        </p:spPr>
        <p:txBody>
          <a:bodyPr wrap="square" rtlCol="0" anchor="t"/>
          <a:lstStyle/>
          <a:p>
            <a:pPr marL="0" indent="0">
              <a:buNone/>
            </a:pPr>
            <a:endParaRPr lang="en-US" dirty="0"/>
          </a:p>
        </p:txBody>
      </p:sp>
      <p:sp>
        <p:nvSpPr>
          <p:cNvPr id="4" name="Text 2"/>
          <p:cNvSpPr/>
          <p:nvPr/>
        </p:nvSpPr>
        <p:spPr>
          <a:xfrm>
            <a:off x="2510135" y="2128986"/>
            <a:ext cx="21580" cy="652016"/>
          </a:xfrm>
          <a:custGeom>
            <a:avLst/>
            <a:gdLst/>
            <a:ahLst/>
            <a:cxnLst/>
            <a:rect l="l" t="t" r="r" b="b"/>
            <a:pathLst>
              <a:path w="21580" h="652016">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631924"/>
                </a:lnTo>
                <a:lnTo>
                  <a:pt x="18883" y="629159"/>
                </a:lnTo>
                <a:lnTo>
                  <a:pt x="16185" y="626064"/>
                </a:lnTo>
                <a:lnTo>
                  <a:pt x="13488" y="622568"/>
                </a:lnTo>
                <a:lnTo>
                  <a:pt x="10790" y="618557"/>
                </a:lnTo>
                <a:lnTo>
                  <a:pt x="8093" y="613844"/>
                </a:lnTo>
                <a:lnTo>
                  <a:pt x="5395" y="608067"/>
                </a:lnTo>
                <a:lnTo>
                  <a:pt x="2698" y="600297"/>
                </a:lnTo>
                <a:lnTo>
                  <a:pt x="0" y="580896"/>
                </a:lnTo>
                <a:close/>
              </a:path>
            </a:pathLst>
          </a:custGeom>
          <a:solidFill>
            <a:srgbClr val="F4A636">
              <a:alpha val="75000"/>
            </a:srgbClr>
          </a:solidFill>
          <a:ln/>
        </p:spPr>
        <p:txBody>
          <a:bodyPr wrap="square" rtlCol="0" anchor="t"/>
          <a:lstStyle/>
          <a:p>
            <a:pPr marL="0" indent="0">
              <a:buNone/>
            </a:pPr>
            <a:endParaRPr lang="en-US" dirty="0"/>
          </a:p>
        </p:txBody>
      </p:sp>
      <p:sp>
        <p:nvSpPr>
          <p:cNvPr id="5" name="Text 3"/>
          <p:cNvSpPr/>
          <p:nvPr/>
        </p:nvSpPr>
        <p:spPr>
          <a:xfrm>
            <a:off x="5695801" y="2128986"/>
            <a:ext cx="21580" cy="652016"/>
          </a:xfrm>
          <a:custGeom>
            <a:avLst/>
            <a:gdLst/>
            <a:ahLst/>
            <a:cxnLst/>
            <a:rect l="l" t="t" r="r" b="b"/>
            <a:pathLst>
              <a:path w="21580" h="652016">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631924"/>
                </a:lnTo>
                <a:lnTo>
                  <a:pt x="18883" y="629159"/>
                </a:lnTo>
                <a:lnTo>
                  <a:pt x="16185" y="626064"/>
                </a:lnTo>
                <a:lnTo>
                  <a:pt x="13488" y="622568"/>
                </a:lnTo>
                <a:lnTo>
                  <a:pt x="10790" y="618557"/>
                </a:lnTo>
                <a:lnTo>
                  <a:pt x="8093" y="613844"/>
                </a:lnTo>
                <a:lnTo>
                  <a:pt x="5395" y="608067"/>
                </a:lnTo>
                <a:lnTo>
                  <a:pt x="2698" y="600297"/>
                </a:lnTo>
                <a:lnTo>
                  <a:pt x="0" y="580896"/>
                </a:lnTo>
                <a:close/>
              </a:path>
            </a:pathLst>
          </a:custGeom>
          <a:solidFill>
            <a:srgbClr val="F4A636">
              <a:alpha val="75000"/>
            </a:srgbClr>
          </a:solidFill>
          <a:ln/>
        </p:spPr>
        <p:txBody>
          <a:bodyPr wrap="square" rtlCol="0" anchor="t"/>
          <a:lstStyle/>
          <a:p>
            <a:pPr marL="0" indent="0">
              <a:buNone/>
            </a:pPr>
            <a:endParaRPr lang="en-US" dirty="0"/>
          </a:p>
        </p:txBody>
      </p:sp>
      <p:sp>
        <p:nvSpPr>
          <p:cNvPr id="6" name="Text 4"/>
          <p:cNvSpPr/>
          <p:nvPr/>
        </p:nvSpPr>
        <p:spPr>
          <a:xfrm>
            <a:off x="2510135" y="2871043"/>
            <a:ext cx="21580" cy="652016"/>
          </a:xfrm>
          <a:custGeom>
            <a:avLst/>
            <a:gdLst/>
            <a:ahLst/>
            <a:cxnLst/>
            <a:rect l="l" t="t" r="r" b="b"/>
            <a:pathLst>
              <a:path w="21580" h="652016">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631924"/>
                </a:lnTo>
                <a:lnTo>
                  <a:pt x="18883" y="629159"/>
                </a:lnTo>
                <a:lnTo>
                  <a:pt x="16185" y="626064"/>
                </a:lnTo>
                <a:lnTo>
                  <a:pt x="13488" y="622568"/>
                </a:lnTo>
                <a:lnTo>
                  <a:pt x="10790" y="618557"/>
                </a:lnTo>
                <a:lnTo>
                  <a:pt x="8093" y="613844"/>
                </a:lnTo>
                <a:lnTo>
                  <a:pt x="5395" y="608067"/>
                </a:lnTo>
                <a:lnTo>
                  <a:pt x="2698" y="600297"/>
                </a:lnTo>
                <a:lnTo>
                  <a:pt x="0" y="580896"/>
                </a:lnTo>
                <a:close/>
              </a:path>
            </a:pathLst>
          </a:custGeom>
          <a:solidFill>
            <a:srgbClr val="F4A636">
              <a:alpha val="75000"/>
            </a:srgbClr>
          </a:solidFill>
          <a:ln/>
        </p:spPr>
        <p:txBody>
          <a:bodyPr wrap="square" rtlCol="0" anchor="t"/>
          <a:lstStyle/>
          <a:p>
            <a:pPr marL="0" indent="0">
              <a:buNone/>
            </a:pPr>
            <a:endParaRPr lang="en-US" dirty="0"/>
          </a:p>
        </p:txBody>
      </p:sp>
      <p:sp>
        <p:nvSpPr>
          <p:cNvPr id="7" name="Text 5"/>
          <p:cNvSpPr/>
          <p:nvPr/>
        </p:nvSpPr>
        <p:spPr>
          <a:xfrm>
            <a:off x="5695801" y="2871043"/>
            <a:ext cx="21580" cy="652016"/>
          </a:xfrm>
          <a:custGeom>
            <a:avLst/>
            <a:gdLst/>
            <a:ahLst/>
            <a:cxnLst/>
            <a:rect l="l" t="t" r="r" b="b"/>
            <a:pathLst>
              <a:path w="21580" h="652016">
                <a:moveTo>
                  <a:pt x="0" y="71120"/>
                </a:moveTo>
                <a:lnTo>
                  <a:pt x="2698" y="51719"/>
                </a:lnTo>
                <a:lnTo>
                  <a:pt x="5395" y="43949"/>
                </a:lnTo>
                <a:lnTo>
                  <a:pt x="8093" y="38172"/>
                </a:lnTo>
                <a:lnTo>
                  <a:pt x="10790" y="33459"/>
                </a:lnTo>
                <a:lnTo>
                  <a:pt x="13488" y="29448"/>
                </a:lnTo>
                <a:lnTo>
                  <a:pt x="16185" y="25951"/>
                </a:lnTo>
                <a:lnTo>
                  <a:pt x="18883" y="22857"/>
                </a:lnTo>
                <a:lnTo>
                  <a:pt x="21580" y="20092"/>
                </a:lnTo>
                <a:lnTo>
                  <a:pt x="21580" y="631924"/>
                </a:lnTo>
                <a:lnTo>
                  <a:pt x="18883" y="629159"/>
                </a:lnTo>
                <a:lnTo>
                  <a:pt x="16185" y="626064"/>
                </a:lnTo>
                <a:lnTo>
                  <a:pt x="13488" y="622568"/>
                </a:lnTo>
                <a:lnTo>
                  <a:pt x="10790" y="618557"/>
                </a:lnTo>
                <a:lnTo>
                  <a:pt x="8093" y="613844"/>
                </a:lnTo>
                <a:lnTo>
                  <a:pt x="5395" y="608067"/>
                </a:lnTo>
                <a:lnTo>
                  <a:pt x="2698" y="600297"/>
                </a:lnTo>
                <a:lnTo>
                  <a:pt x="0" y="580896"/>
                </a:lnTo>
                <a:close/>
              </a:path>
            </a:pathLst>
          </a:custGeom>
          <a:solidFill>
            <a:srgbClr val="F4A636">
              <a:alpha val="75000"/>
            </a:srgbClr>
          </a:solidFill>
          <a:ln/>
        </p:spPr>
        <p:txBody>
          <a:bodyPr wrap="square" rtlCol="0" anchor="t"/>
          <a:lstStyle/>
          <a:p>
            <a:pPr marL="0" indent="0">
              <a:buNone/>
            </a:pPr>
            <a:endParaRPr lang="en-US" dirty="0"/>
          </a:p>
        </p:txBody>
      </p:sp>
      <p:sp>
        <p:nvSpPr>
          <p:cNvPr id="8" name="Text 6"/>
          <p:cNvSpPr/>
          <p:nvPr/>
        </p:nvSpPr>
        <p:spPr>
          <a:xfrm>
            <a:off x="2205335" y="0"/>
            <a:ext cx="9525" cy="5143500"/>
          </a:xfrm>
          <a:prstGeom prst="rect">
            <a:avLst/>
          </a:prstGeom>
          <a:solidFill>
            <a:srgbClr val="7AAD94">
              <a:alpha val="15000"/>
            </a:srgbClr>
          </a:solidFill>
          <a:ln/>
        </p:spPr>
        <p:txBody>
          <a:bodyPr wrap="square" rtlCol="0" anchor="t"/>
          <a:lstStyle/>
          <a:p>
            <a:pPr marL="0" indent="0">
              <a:buNone/>
            </a:pPr>
            <a:endParaRPr lang="en-US" dirty="0"/>
          </a:p>
        </p:txBody>
      </p:sp>
      <p:sp>
        <p:nvSpPr>
          <p:cNvPr id="9" name="Text 7"/>
          <p:cNvSpPr/>
          <p:nvPr/>
        </p:nvSpPr>
        <p:spPr>
          <a:xfrm>
            <a:off x="372070" y="372070"/>
            <a:ext cx="372070" cy="29170"/>
          </a:xfrm>
          <a:prstGeom prst="roundRect">
            <a:avLst>
              <a:gd name="adj" fmla="val 47892"/>
            </a:avLst>
          </a:prstGeom>
          <a:solidFill>
            <a:srgbClr val="F4A636"/>
          </a:solidFill>
          <a:ln/>
        </p:spPr>
        <p:txBody>
          <a:bodyPr wrap="none" rtlCol="0" anchor="t"/>
          <a:lstStyle/>
          <a:p>
            <a:pPr marL="0" indent="0">
              <a:buNone/>
            </a:pPr>
            <a:endParaRPr lang="en-US" dirty="0"/>
          </a:p>
        </p:txBody>
      </p:sp>
      <p:sp>
        <p:nvSpPr>
          <p:cNvPr id="10" name="Text 8"/>
          <p:cNvSpPr/>
          <p:nvPr/>
        </p:nvSpPr>
        <p:spPr>
          <a:xfrm>
            <a:off x="372070" y="444401"/>
            <a:ext cx="1733044" cy="159990"/>
          </a:xfrm>
          <a:prstGeom prst="rect">
            <a:avLst/>
          </a:prstGeom>
          <a:noFill/>
          <a:ln/>
        </p:spPr>
        <p:txBody>
          <a:bodyPr wrap="none" lIns="0" tIns="0" rIns="0" bIns="0" rtlCol="0" anchor="t"/>
          <a:lstStyle/>
          <a:p>
            <a:pPr marL="0" indent="0" algn="l">
              <a:lnSpc>
                <a:spcPts val="1260"/>
              </a:lnSpc>
              <a:buNone/>
            </a:pPr>
            <a:r>
              <a:rPr lang="en-US" sz="840" kern="0" spc="50" dirty="0">
                <a:solidFill>
                  <a:srgbClr val="7AAD94"/>
                </a:solidFill>
                <a:latin typeface="Calibri" pitchFamily="34" charset="0"/>
                <a:ea typeface="Calibri" pitchFamily="34" charset="-122"/>
                <a:cs typeface="Calibri" pitchFamily="34" charset="-120"/>
              </a:rPr>
              <a:t>SUMMITS ON THE AIR</a:t>
            </a:r>
            <a:endParaRPr lang="en-US" sz="840" dirty="0"/>
          </a:p>
        </p:txBody>
      </p:sp>
      <p:sp>
        <p:nvSpPr>
          <p:cNvPr id="11" name="Text 9"/>
          <p:cNvSpPr/>
          <p:nvPr/>
        </p:nvSpPr>
        <p:spPr>
          <a:xfrm>
            <a:off x="372070" y="675382"/>
            <a:ext cx="1607004" cy="726028"/>
          </a:xfrm>
          <a:prstGeom prst="rect">
            <a:avLst/>
          </a:prstGeom>
          <a:noFill/>
          <a:ln/>
        </p:spPr>
        <p:txBody>
          <a:bodyPr wrap="square" lIns="0" tIns="0" rIns="0" bIns="0" rtlCol="0" anchor="t"/>
          <a:lstStyle/>
          <a:p>
            <a:pPr marL="0" indent="0" algn="l">
              <a:lnSpc>
                <a:spcPts val="2596"/>
              </a:lnSpc>
              <a:spcBef>
                <a:spcPts val="560"/>
              </a:spcBef>
              <a:buNone/>
            </a:pPr>
            <a:r>
              <a:rPr lang="en-US" sz="2360" kern="0" spc="-30" dirty="0">
                <a:solidFill>
                  <a:srgbClr val="F2EDE3"/>
                </a:solidFill>
                <a:latin typeface="Calibri Light" pitchFamily="34" charset="0"/>
                <a:ea typeface="Calibri Light" pitchFamily="34" charset="-122"/>
                <a:cs typeface="Calibri Light" pitchFamily="34" charset="-120"/>
              </a:rPr>
              <a:t>What is</a:t>
            </a:r>
            <a:br/>
            <a:r>
              <a:rPr lang="en-US" sz="2360" kern="0" spc="-30" dirty="0">
                <a:solidFill>
                  <a:srgbClr val="F2EDE3"/>
                </a:solidFill>
                <a:latin typeface="Calibri Light" pitchFamily="34" charset="0"/>
                <a:ea typeface="Calibri Light" pitchFamily="34" charset="-122"/>
                <a:cs typeface="Calibri Light" pitchFamily="34" charset="-120"/>
              </a:rPr>
              <a:t> </a:t>
            </a:r>
            <a:r>
              <a:rPr lang="en-US" sz="2590" b="1" kern="0" spc="-30" dirty="0">
                <a:solidFill>
                  <a:srgbClr val="F4A636"/>
                </a:solidFill>
                <a:latin typeface="Calibri" pitchFamily="34" charset="0"/>
                <a:ea typeface="Calibri" pitchFamily="34" charset="-122"/>
                <a:cs typeface="Calibri" pitchFamily="34" charset="-120"/>
              </a:rPr>
              <a:t>SOTA?</a:t>
            </a:r>
            <a:endParaRPr lang="en-US" sz="2360" dirty="0"/>
          </a:p>
        </p:txBody>
      </p:sp>
      <p:sp>
        <p:nvSpPr>
          <p:cNvPr id="12" name="Text 10"/>
          <p:cNvSpPr/>
          <p:nvPr/>
        </p:nvSpPr>
        <p:spPr>
          <a:xfrm>
            <a:off x="372070" y="1494979"/>
            <a:ext cx="990154" cy="219373"/>
          </a:xfrm>
          <a:prstGeom prst="roundRect">
            <a:avLst>
              <a:gd name="adj" fmla="val 78155"/>
            </a:avLst>
          </a:prstGeom>
          <a:solidFill>
            <a:srgbClr val="F4A636">
              <a:alpha val="13000"/>
            </a:srgbClr>
          </a:solidFill>
          <a:ln w="9525">
            <a:solidFill>
              <a:srgbClr val="F4A636">
                <a:alpha val="35000"/>
              </a:srgbClr>
            </a:solidFill>
          </a:ln>
        </p:spPr>
        <p:txBody>
          <a:bodyPr wrap="none" rtlCol="0" anchor="t"/>
          <a:lstStyle/>
          <a:p>
            <a:pPr marL="0" indent="0">
              <a:buNone/>
            </a:pPr>
            <a:endParaRPr lang="en-US" dirty="0"/>
          </a:p>
        </p:txBody>
      </p:sp>
      <p:sp>
        <p:nvSpPr>
          <p:cNvPr id="13" name="Text 11"/>
          <p:cNvSpPr/>
          <p:nvPr/>
        </p:nvSpPr>
        <p:spPr>
          <a:xfrm>
            <a:off x="452586" y="1576090"/>
            <a:ext cx="57150" cy="57150"/>
          </a:xfrm>
          <a:prstGeom prst="ellipse">
            <a:avLst/>
          </a:prstGeom>
          <a:solidFill>
            <a:srgbClr val="F4A636"/>
          </a:solidFill>
          <a:ln/>
        </p:spPr>
        <p:txBody>
          <a:bodyPr wrap="none" rtlCol="0" anchor="t"/>
          <a:lstStyle/>
          <a:p>
            <a:pPr marL="0" indent="0">
              <a:buNone/>
            </a:pPr>
            <a:endParaRPr lang="en-US" dirty="0"/>
          </a:p>
        </p:txBody>
      </p:sp>
      <p:sp>
        <p:nvSpPr>
          <p:cNvPr id="14" name="Text 12"/>
          <p:cNvSpPr/>
          <p:nvPr/>
        </p:nvSpPr>
        <p:spPr>
          <a:xfrm>
            <a:off x="566886" y="1539925"/>
            <a:ext cx="754053" cy="129480"/>
          </a:xfrm>
          <a:prstGeom prst="rect">
            <a:avLst/>
          </a:prstGeom>
          <a:noFill/>
          <a:ln/>
        </p:spPr>
        <p:txBody>
          <a:bodyPr wrap="none" lIns="0" tIns="0" rIns="0" bIns="0" rtlCol="0" anchor="ctr"/>
          <a:lstStyle/>
          <a:p>
            <a:pPr marL="0" indent="0" algn="l">
              <a:lnSpc>
                <a:spcPts val="1020"/>
              </a:lnSpc>
              <a:buNone/>
            </a:pPr>
            <a:r>
              <a:rPr lang="en-US" sz="680" b="1" dirty="0">
                <a:solidFill>
                  <a:srgbClr val="F4A636"/>
                </a:solidFill>
                <a:latin typeface="Calibri" pitchFamily="34" charset="0"/>
                <a:ea typeface="Calibri" pitchFamily="34" charset="-122"/>
                <a:cs typeface="Calibri" pitchFamily="34" charset="-120"/>
              </a:rPr>
              <a:t>SOTA.ORG.UK</a:t>
            </a:r>
            <a:endParaRPr lang="en-US" sz="680" dirty="0"/>
          </a:p>
        </p:txBody>
      </p:sp>
      <p:sp>
        <p:nvSpPr>
          <p:cNvPr id="15" name="Text 13"/>
          <p:cNvSpPr/>
          <p:nvPr/>
        </p:nvSpPr>
        <p:spPr>
          <a:xfrm>
            <a:off x="372070" y="1842492"/>
            <a:ext cx="1607004" cy="652582"/>
          </a:xfrm>
          <a:prstGeom prst="rect">
            <a:avLst/>
          </a:prstGeom>
          <a:noFill/>
          <a:ln/>
        </p:spPr>
        <p:txBody>
          <a:bodyPr wrap="square" lIns="0" tIns="0" rIns="0" bIns="0" rtlCol="0" anchor="t"/>
          <a:lstStyle/>
          <a:p>
            <a:pPr marL="0" indent="0" algn="l">
              <a:lnSpc>
                <a:spcPts val="1225"/>
              </a:lnSpc>
              <a:spcBef>
                <a:spcPts val="1010"/>
              </a:spcBef>
              <a:buNone/>
            </a:pPr>
            <a:r>
              <a:rPr lang="en-US" sz="790" dirty="0">
                <a:solidFill>
                  <a:srgbClr val="7AAD94"/>
                </a:solidFill>
                <a:latin typeface="Calibri" pitchFamily="34" charset="0"/>
                <a:ea typeface="Calibri" pitchFamily="34" charset="-122"/>
                <a:cs typeface="Calibri" pitchFamily="34" charset="-120"/>
              </a:rPr>
              <a:t>Hiking &amp; Amateur Radio</a:t>
            </a:r>
            <a:br>
              <a:rPr dirty="0"/>
            </a:br>
            <a:r>
              <a:rPr lang="en-US" sz="790" dirty="0">
                <a:solidFill>
                  <a:srgbClr val="7AAD94"/>
                </a:solidFill>
                <a:latin typeface="Calibri" pitchFamily="34" charset="0"/>
                <a:ea typeface="Calibri" pitchFamily="34" charset="-122"/>
                <a:cs typeface="Calibri" pitchFamily="34" charset="-120"/>
              </a:rPr>
              <a:t>Combined — the global</a:t>
            </a:r>
            <a:br>
              <a:rPr dirty="0"/>
            </a:br>
            <a:r>
              <a:rPr lang="en-US" sz="790" dirty="0">
                <a:solidFill>
                  <a:srgbClr val="7AAD94"/>
                </a:solidFill>
                <a:latin typeface="Calibri" pitchFamily="34" charset="0"/>
                <a:ea typeface="Calibri" pitchFamily="34" charset="-122"/>
                <a:cs typeface="Calibri" pitchFamily="34" charset="-120"/>
              </a:rPr>
              <a:t>program for portable</a:t>
            </a:r>
            <a:br>
              <a:rPr dirty="0"/>
            </a:br>
            <a:r>
              <a:rPr lang="en-US" sz="790" dirty="0">
                <a:solidFill>
                  <a:srgbClr val="7AAD94"/>
                </a:solidFill>
                <a:latin typeface="Calibri" pitchFamily="34" charset="0"/>
                <a:ea typeface="Calibri" pitchFamily="34" charset="-122"/>
                <a:cs typeface="Calibri" pitchFamily="34" charset="-120"/>
              </a:rPr>
              <a:t>summit operations.</a:t>
            </a:r>
            <a:endParaRPr lang="en-US" sz="790" dirty="0"/>
          </a:p>
        </p:txBody>
      </p:sp>
      <p:sp>
        <p:nvSpPr>
          <p:cNvPr id="16" name="Text 14"/>
          <p:cNvSpPr/>
          <p:nvPr/>
        </p:nvSpPr>
        <p:spPr>
          <a:xfrm>
            <a:off x="372070" y="3975646"/>
            <a:ext cx="1575495" cy="878522"/>
          </a:xfrm>
          <a:prstGeom prst="roundRect">
            <a:avLst>
              <a:gd name="adj" fmla="val 8095"/>
            </a:avLst>
          </a:prstGeom>
          <a:solidFill>
            <a:srgbClr val="F4A636">
              <a:alpha val="9000"/>
            </a:srgbClr>
          </a:solidFill>
          <a:ln w="9525">
            <a:solidFill>
              <a:srgbClr val="F4A636">
                <a:alpha val="28000"/>
              </a:srgbClr>
            </a:solidFill>
          </a:ln>
        </p:spPr>
        <p:txBody>
          <a:bodyPr wrap="square" lIns="114300" tIns="100330" rIns="114300" bIns="100330" rtlCol="0" anchor="t"/>
          <a:lstStyle/>
          <a:p>
            <a:pPr marL="0" indent="0" algn="l">
              <a:buNone/>
            </a:pPr>
            <a:r>
              <a:rPr lang="en-US" sz="620" kern="0" spc="50" dirty="0">
                <a:solidFill>
                  <a:srgbClr val="7AAD94"/>
                </a:solidFill>
                <a:latin typeface="Calibri" pitchFamily="34" charset="0"/>
                <a:ea typeface="Calibri" pitchFamily="34" charset="-122"/>
                <a:cs typeface="Calibri" pitchFamily="34" charset="-120"/>
              </a:rPr>
              <a:t>JAPAN ASSOCIATION</a:t>
            </a:r>
            <a:endParaRPr lang="en-US" sz="620" dirty="0"/>
          </a:p>
          <a:p>
            <a:pPr marL="0" indent="0" algn="l">
              <a:buNone/>
            </a:pPr>
            <a:r>
              <a:rPr lang="en-US" sz="1130" b="1" kern="0" spc="110" dirty="0">
                <a:solidFill>
                  <a:srgbClr val="F4A636"/>
                </a:solidFill>
                <a:latin typeface="Calibri" pitchFamily="34" charset="0"/>
                <a:ea typeface="Calibri" pitchFamily="34" charset="-122"/>
                <a:cs typeface="Calibri" pitchFamily="34" charset="-120"/>
              </a:rPr>
              <a:t>JA / AM</a:t>
            </a:r>
            <a:endParaRPr lang="en-US" sz="620" dirty="0"/>
          </a:p>
          <a:p>
            <a:pPr marL="0" indent="0" algn="l">
              <a:buNone/>
            </a:pPr>
            <a:r>
              <a:rPr lang="en-US" sz="680" dirty="0">
                <a:solidFill>
                  <a:srgbClr val="7AAD94"/>
                </a:solidFill>
                <a:latin typeface="Calibri" pitchFamily="34" charset="0"/>
                <a:ea typeface="Calibri" pitchFamily="34" charset="-122"/>
                <a:cs typeface="Calibri" pitchFamily="34" charset="-120"/>
              </a:rPr>
              <a:t>Aomori-ken Regional</a:t>
            </a:r>
            <a:br/>
            <a:r>
              <a:rPr lang="en-US" sz="680" dirty="0">
                <a:solidFill>
                  <a:srgbClr val="7AAD94"/>
                </a:solidFill>
                <a:latin typeface="Calibri" pitchFamily="34" charset="0"/>
                <a:ea typeface="Calibri" pitchFamily="34" charset="-122"/>
                <a:cs typeface="Calibri" pitchFamily="34" charset="-120"/>
              </a:rPr>
              <a:t>Summit Prefix</a:t>
            </a:r>
            <a:endParaRPr lang="en-US" sz="620" dirty="0"/>
          </a:p>
        </p:txBody>
      </p:sp>
      <p:sp>
        <p:nvSpPr>
          <p:cNvPr id="17" name="Text 15"/>
          <p:cNvSpPr/>
          <p:nvPr/>
        </p:nvSpPr>
        <p:spPr>
          <a:xfrm>
            <a:off x="2500610" y="1377404"/>
            <a:ext cx="3114675" cy="671066"/>
          </a:xfrm>
          <a:prstGeom prst="roundRect">
            <a:avLst>
              <a:gd name="adj" fmla="val 10598"/>
            </a:avLst>
          </a:prstGeom>
          <a:solidFill>
            <a:srgbClr val="1E3A2E"/>
          </a:solidFill>
          <a:ln w="9525">
            <a:solidFill>
              <a:srgbClr val="7AAD94">
                <a:alpha val="12000"/>
              </a:srgbClr>
            </a:solidFill>
          </a:ln>
        </p:spPr>
        <p:txBody>
          <a:bodyPr wrap="square" rtlCol="0" anchor="t"/>
          <a:lstStyle/>
          <a:p>
            <a:pPr marL="0" indent="0">
              <a:buNone/>
            </a:pPr>
            <a:endParaRPr lang="en-US" dirty="0"/>
          </a:p>
        </p:txBody>
      </p:sp>
      <p:sp>
        <p:nvSpPr>
          <p:cNvPr id="18" name="Text 16"/>
          <p:cNvSpPr/>
          <p:nvPr/>
        </p:nvSpPr>
        <p:spPr>
          <a:xfrm>
            <a:off x="2624435" y="1494830"/>
            <a:ext cx="285750" cy="285750"/>
          </a:xfrm>
          <a:prstGeom prst="roundRect">
            <a:avLst>
              <a:gd name="adj" fmla="val 20000"/>
            </a:avLst>
          </a:prstGeom>
          <a:solidFill>
            <a:srgbClr val="F4A636">
              <a:alpha val="12000"/>
            </a:srgbClr>
          </a:solidFill>
          <a:ln/>
        </p:spPr>
        <p:txBody>
          <a:bodyPr wrap="square" rtlCol="0" anchor="t"/>
          <a:lstStyle/>
          <a:p>
            <a:pPr marL="0" indent="0">
              <a:buNone/>
            </a:pPr>
            <a:endParaRPr lang="en-US" dirty="0"/>
          </a:p>
        </p:txBody>
      </p:sp>
      <p:pic>
        <p:nvPicPr>
          <p:cNvPr id="19"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0942" y="1571336"/>
            <a:ext cx="132588" cy="132588"/>
          </a:xfrm>
          <a:prstGeom prst="rect">
            <a:avLst/>
          </a:prstGeom>
        </p:spPr>
      </p:pic>
      <p:sp>
        <p:nvSpPr>
          <p:cNvPr id="20" name="Text 17"/>
          <p:cNvSpPr/>
          <p:nvPr/>
        </p:nvSpPr>
        <p:spPr>
          <a:xfrm>
            <a:off x="3010495" y="1487239"/>
            <a:ext cx="2729061" cy="139005"/>
          </a:xfrm>
          <a:prstGeom prst="rect">
            <a:avLst/>
          </a:prstGeom>
          <a:noFill/>
          <a:ln/>
        </p:spPr>
        <p:txBody>
          <a:bodyPr wrap="none" lIns="0" tIns="0" rIns="0" bIns="0" rtlCol="0" anchor="t"/>
          <a:lstStyle/>
          <a:p>
            <a:pPr marL="0" indent="0" algn="l">
              <a:lnSpc>
                <a:spcPts val="1095"/>
              </a:lnSpc>
              <a:buNone/>
            </a:pPr>
            <a:r>
              <a:rPr lang="en-US" sz="730" b="1" kern="0" spc="30" dirty="0">
                <a:solidFill>
                  <a:srgbClr val="F4A636"/>
                </a:solidFill>
                <a:latin typeface="Calibri" pitchFamily="34" charset="0"/>
                <a:ea typeface="Calibri" pitchFamily="34" charset="-122"/>
                <a:cs typeface="Calibri" pitchFamily="34" charset="-120"/>
              </a:rPr>
              <a:t>ACTIVATION ZONE</a:t>
            </a:r>
            <a:endParaRPr lang="en-US" sz="730" dirty="0"/>
          </a:p>
        </p:txBody>
      </p:sp>
      <p:sp>
        <p:nvSpPr>
          <p:cNvPr id="21" name="Text 18"/>
          <p:cNvSpPr/>
          <p:nvPr/>
        </p:nvSpPr>
        <p:spPr>
          <a:xfrm>
            <a:off x="3010495" y="1640086"/>
            <a:ext cx="2530584" cy="313477"/>
          </a:xfrm>
          <a:prstGeom prst="rect">
            <a:avLst/>
          </a:prstGeom>
          <a:noFill/>
          <a:ln/>
        </p:spPr>
        <p:txBody>
          <a:bodyPr wrap="square" lIns="0" tIns="0" rIns="0" bIns="0" rtlCol="0" anchor="ctr"/>
          <a:lstStyle/>
          <a:p>
            <a:pPr marL="0" indent="0" algn="l">
              <a:lnSpc>
                <a:spcPts val="1176"/>
              </a:lnSpc>
              <a:buNone/>
            </a:pPr>
            <a:r>
              <a:rPr lang="en-US" sz="840" dirty="0">
                <a:solidFill>
                  <a:srgbClr val="F2EDE3"/>
                </a:solidFill>
                <a:latin typeface="Calibri" pitchFamily="34" charset="0"/>
                <a:ea typeface="Calibri" pitchFamily="34" charset="-122"/>
                <a:cs typeface="Calibri" pitchFamily="34" charset="-120"/>
              </a:rPr>
              <a:t>Hike to qualifying summits and operate within </a:t>
            </a:r>
            <a:r>
              <a:rPr lang="en-US" sz="840" b="1" dirty="0">
                <a:solidFill>
                  <a:srgbClr val="F4A636"/>
                </a:solidFill>
                <a:latin typeface="Calibri" pitchFamily="34" charset="0"/>
                <a:ea typeface="Calibri" pitchFamily="34" charset="-122"/>
                <a:cs typeface="Calibri" pitchFamily="34" charset="-120"/>
              </a:rPr>
              <a:t>25 vertical metres</a:t>
            </a:r>
            <a:r>
              <a:rPr lang="en-US" sz="840" dirty="0">
                <a:solidFill>
                  <a:srgbClr val="F2EDE3"/>
                </a:solidFill>
                <a:latin typeface="Calibri" pitchFamily="34" charset="0"/>
                <a:ea typeface="Calibri" pitchFamily="34" charset="-122"/>
                <a:cs typeface="Calibri" pitchFamily="34" charset="-120"/>
              </a:rPr>
              <a:t> of the peak to earn points.</a:t>
            </a:r>
            <a:endParaRPr lang="en-US" sz="840" dirty="0"/>
          </a:p>
        </p:txBody>
      </p:sp>
      <p:sp>
        <p:nvSpPr>
          <p:cNvPr id="22" name="Text 19"/>
          <p:cNvSpPr/>
          <p:nvPr/>
        </p:nvSpPr>
        <p:spPr>
          <a:xfrm>
            <a:off x="5686276" y="1377404"/>
            <a:ext cx="3114824" cy="671066"/>
          </a:xfrm>
          <a:prstGeom prst="roundRect">
            <a:avLst>
              <a:gd name="adj" fmla="val 10598"/>
            </a:avLst>
          </a:prstGeom>
          <a:solidFill>
            <a:srgbClr val="1E3A2E"/>
          </a:solidFill>
          <a:ln w="9525">
            <a:solidFill>
              <a:srgbClr val="7AAD94">
                <a:alpha val="12000"/>
              </a:srgbClr>
            </a:solidFill>
          </a:ln>
        </p:spPr>
        <p:txBody>
          <a:bodyPr wrap="square" rtlCol="0" anchor="t"/>
          <a:lstStyle/>
          <a:p>
            <a:pPr marL="0" indent="0">
              <a:buNone/>
            </a:pPr>
            <a:endParaRPr lang="en-US" dirty="0"/>
          </a:p>
        </p:txBody>
      </p:sp>
      <p:sp>
        <p:nvSpPr>
          <p:cNvPr id="23" name="Text 20"/>
          <p:cNvSpPr/>
          <p:nvPr/>
        </p:nvSpPr>
        <p:spPr>
          <a:xfrm>
            <a:off x="5810101" y="1494830"/>
            <a:ext cx="285750" cy="285750"/>
          </a:xfrm>
          <a:prstGeom prst="roundRect">
            <a:avLst>
              <a:gd name="adj" fmla="val 20000"/>
            </a:avLst>
          </a:prstGeom>
          <a:solidFill>
            <a:srgbClr val="F4A636">
              <a:alpha val="12000"/>
            </a:srgbClr>
          </a:solidFill>
          <a:ln/>
        </p:spPr>
        <p:txBody>
          <a:bodyPr wrap="square" rtlCol="0" anchor="t"/>
          <a:lstStyle/>
          <a:p>
            <a:pPr marL="0" indent="0">
              <a:buNone/>
            </a:pPr>
            <a:endParaRPr lang="en-US" dirty="0"/>
          </a:p>
        </p:txBody>
      </p:sp>
      <p:pic>
        <p:nvPicPr>
          <p:cNvPr id="2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86608" y="1571336"/>
            <a:ext cx="132588" cy="132588"/>
          </a:xfrm>
          <a:prstGeom prst="rect">
            <a:avLst/>
          </a:prstGeom>
        </p:spPr>
      </p:pic>
      <p:sp>
        <p:nvSpPr>
          <p:cNvPr id="25" name="Text 21"/>
          <p:cNvSpPr/>
          <p:nvPr/>
        </p:nvSpPr>
        <p:spPr>
          <a:xfrm>
            <a:off x="6196161" y="1487239"/>
            <a:ext cx="2729225" cy="139005"/>
          </a:xfrm>
          <a:prstGeom prst="rect">
            <a:avLst/>
          </a:prstGeom>
          <a:noFill/>
          <a:ln/>
        </p:spPr>
        <p:txBody>
          <a:bodyPr wrap="none" lIns="0" tIns="0" rIns="0" bIns="0" rtlCol="0" anchor="t"/>
          <a:lstStyle/>
          <a:p>
            <a:pPr marL="0" indent="0" algn="l">
              <a:lnSpc>
                <a:spcPts val="1095"/>
              </a:lnSpc>
              <a:buNone/>
            </a:pPr>
            <a:r>
              <a:rPr lang="en-US" sz="730" b="1" kern="0" spc="30" dirty="0">
                <a:solidFill>
                  <a:srgbClr val="F4A636"/>
                </a:solidFill>
                <a:latin typeface="Calibri" pitchFamily="34" charset="0"/>
                <a:ea typeface="Calibri" pitchFamily="34" charset="-122"/>
                <a:cs typeface="Calibri" pitchFamily="34" charset="-120"/>
              </a:rPr>
              <a:t>PORTABLE POWER ONLY</a:t>
            </a:r>
            <a:endParaRPr lang="en-US" sz="730" dirty="0"/>
          </a:p>
        </p:txBody>
      </p:sp>
      <p:sp>
        <p:nvSpPr>
          <p:cNvPr id="26" name="Text 22"/>
          <p:cNvSpPr/>
          <p:nvPr/>
        </p:nvSpPr>
        <p:spPr>
          <a:xfrm>
            <a:off x="6196161" y="1640086"/>
            <a:ext cx="2530736" cy="313477"/>
          </a:xfrm>
          <a:prstGeom prst="rect">
            <a:avLst/>
          </a:prstGeom>
          <a:noFill/>
          <a:ln/>
        </p:spPr>
        <p:txBody>
          <a:bodyPr wrap="square" lIns="0" tIns="0" rIns="0" bIns="0" rtlCol="0" anchor="ctr"/>
          <a:lstStyle/>
          <a:p>
            <a:pPr marL="0" indent="0" algn="l">
              <a:lnSpc>
                <a:spcPts val="1176"/>
              </a:lnSpc>
              <a:buNone/>
            </a:pPr>
            <a:r>
              <a:rPr lang="en-US" sz="840" b="1" dirty="0">
                <a:solidFill>
                  <a:srgbClr val="F4A636"/>
                </a:solidFill>
                <a:latin typeface="Calibri" pitchFamily="34" charset="0"/>
                <a:ea typeface="Calibri" pitchFamily="34" charset="-122"/>
                <a:cs typeface="Calibri" pitchFamily="34" charset="-120"/>
              </a:rPr>
              <a:t>Batteries or solar</a:t>
            </a:r>
            <a:r>
              <a:rPr lang="en-US" sz="840" dirty="0">
                <a:solidFill>
                  <a:srgbClr val="F2EDE3"/>
                </a:solidFill>
                <a:latin typeface="Calibri" pitchFamily="34" charset="0"/>
                <a:ea typeface="Calibri" pitchFamily="34" charset="-122"/>
                <a:cs typeface="Calibri" pitchFamily="34" charset="-120"/>
              </a:rPr>
              <a:t> only. No generators, no vehicle power, no mains electricity permitted.</a:t>
            </a:r>
            <a:endParaRPr lang="en-US" sz="840" dirty="0"/>
          </a:p>
        </p:txBody>
      </p:sp>
      <p:sp>
        <p:nvSpPr>
          <p:cNvPr id="27" name="Text 23"/>
          <p:cNvSpPr/>
          <p:nvPr/>
        </p:nvSpPr>
        <p:spPr>
          <a:xfrm>
            <a:off x="2500610" y="2119461"/>
            <a:ext cx="3114675" cy="671066"/>
          </a:xfrm>
          <a:prstGeom prst="roundRect">
            <a:avLst>
              <a:gd name="adj" fmla="val 10598"/>
            </a:avLst>
          </a:prstGeom>
          <a:solidFill>
            <a:srgbClr val="1E3A2E"/>
          </a:solidFill>
          <a:ln w="9525">
            <a:solidFill>
              <a:srgbClr val="7AAD94">
                <a:alpha val="12000"/>
              </a:srgbClr>
            </a:solidFill>
          </a:ln>
        </p:spPr>
        <p:txBody>
          <a:bodyPr wrap="square" rtlCol="0" anchor="t"/>
          <a:lstStyle/>
          <a:p>
            <a:pPr marL="0" indent="0">
              <a:buNone/>
            </a:pPr>
            <a:endParaRPr lang="en-US" dirty="0"/>
          </a:p>
        </p:txBody>
      </p:sp>
      <p:sp>
        <p:nvSpPr>
          <p:cNvPr id="28" name="Text 24"/>
          <p:cNvSpPr/>
          <p:nvPr/>
        </p:nvSpPr>
        <p:spPr>
          <a:xfrm>
            <a:off x="2624435" y="2236887"/>
            <a:ext cx="285750" cy="285750"/>
          </a:xfrm>
          <a:prstGeom prst="roundRect">
            <a:avLst>
              <a:gd name="adj" fmla="val 20000"/>
            </a:avLst>
          </a:prstGeom>
          <a:solidFill>
            <a:srgbClr val="F4A636">
              <a:alpha val="12000"/>
            </a:srgbClr>
          </a:solidFill>
          <a:ln/>
        </p:spPr>
        <p:txBody>
          <a:bodyPr wrap="square" rtlCol="0" anchor="t"/>
          <a:lstStyle/>
          <a:p>
            <a:pPr marL="0" indent="0">
              <a:buNone/>
            </a:pPr>
            <a:endParaRPr lang="en-US" dirty="0"/>
          </a:p>
        </p:txBody>
      </p:sp>
      <p:pic>
        <p:nvPicPr>
          <p:cNvPr id="2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00942" y="2313393"/>
            <a:ext cx="132588" cy="132588"/>
          </a:xfrm>
          <a:prstGeom prst="rect">
            <a:avLst/>
          </a:prstGeom>
        </p:spPr>
      </p:pic>
      <p:sp>
        <p:nvSpPr>
          <p:cNvPr id="30" name="Text 25"/>
          <p:cNvSpPr/>
          <p:nvPr/>
        </p:nvSpPr>
        <p:spPr>
          <a:xfrm>
            <a:off x="3010495" y="2229296"/>
            <a:ext cx="2729061" cy="139005"/>
          </a:xfrm>
          <a:prstGeom prst="rect">
            <a:avLst/>
          </a:prstGeom>
          <a:noFill/>
          <a:ln/>
        </p:spPr>
        <p:txBody>
          <a:bodyPr wrap="none" lIns="0" tIns="0" rIns="0" bIns="0" rtlCol="0" anchor="t"/>
          <a:lstStyle/>
          <a:p>
            <a:pPr marL="0" indent="0" algn="l">
              <a:lnSpc>
                <a:spcPts val="1095"/>
              </a:lnSpc>
              <a:buNone/>
            </a:pPr>
            <a:r>
              <a:rPr lang="en-US" sz="730" b="1" kern="0" spc="30" dirty="0">
                <a:solidFill>
                  <a:srgbClr val="F4A636"/>
                </a:solidFill>
                <a:latin typeface="Calibri" pitchFamily="34" charset="0"/>
                <a:ea typeface="Calibri" pitchFamily="34" charset="-122"/>
                <a:cs typeface="Calibri" pitchFamily="34" charset="-120"/>
              </a:rPr>
              <a:t>HUMAN-POWERED ACCESS</a:t>
            </a:r>
            <a:endParaRPr lang="en-US" sz="730" dirty="0"/>
          </a:p>
        </p:txBody>
      </p:sp>
      <p:sp>
        <p:nvSpPr>
          <p:cNvPr id="31" name="Text 26"/>
          <p:cNvSpPr/>
          <p:nvPr/>
        </p:nvSpPr>
        <p:spPr>
          <a:xfrm>
            <a:off x="3010495" y="2382143"/>
            <a:ext cx="2530584" cy="313477"/>
          </a:xfrm>
          <a:prstGeom prst="rect">
            <a:avLst/>
          </a:prstGeom>
          <a:noFill/>
          <a:ln/>
        </p:spPr>
        <p:txBody>
          <a:bodyPr wrap="square" lIns="0" tIns="0" rIns="0" bIns="0" rtlCol="0" anchor="ctr"/>
          <a:lstStyle/>
          <a:p>
            <a:pPr marL="0" indent="0" algn="l">
              <a:lnSpc>
                <a:spcPts val="1176"/>
              </a:lnSpc>
              <a:buNone/>
            </a:pPr>
            <a:r>
              <a:rPr lang="en-US" sz="840" dirty="0">
                <a:solidFill>
                  <a:srgbClr val="F2EDE3"/>
                </a:solidFill>
                <a:latin typeface="Calibri" pitchFamily="34" charset="0"/>
                <a:ea typeface="Calibri" pitchFamily="34" charset="-122"/>
                <a:cs typeface="Calibri" pitchFamily="34" charset="-120"/>
              </a:rPr>
              <a:t>Final approach must be </a:t>
            </a:r>
            <a:r>
              <a:rPr lang="en-US" sz="840" b="1" dirty="0">
                <a:solidFill>
                  <a:srgbClr val="F4A636"/>
                </a:solidFill>
                <a:latin typeface="Calibri" pitchFamily="34" charset="0"/>
                <a:ea typeface="Calibri" pitchFamily="34" charset="-122"/>
                <a:cs typeface="Calibri" pitchFamily="34" charset="-120"/>
              </a:rPr>
              <a:t>hiking or cycling</a:t>
            </a:r>
            <a:r>
              <a:rPr lang="en-US" sz="840" dirty="0">
                <a:solidFill>
                  <a:srgbClr val="F2EDE3"/>
                </a:solidFill>
                <a:latin typeface="Calibri" pitchFamily="34" charset="0"/>
                <a:ea typeface="Calibri" pitchFamily="34" charset="-122"/>
                <a:cs typeface="Calibri" pitchFamily="34" charset="-120"/>
              </a:rPr>
              <a:t> — no motorized access to the Activation Zone.</a:t>
            </a:r>
            <a:endParaRPr lang="en-US" sz="840" dirty="0"/>
          </a:p>
        </p:txBody>
      </p:sp>
      <p:sp>
        <p:nvSpPr>
          <p:cNvPr id="32" name="Text 27"/>
          <p:cNvSpPr/>
          <p:nvPr/>
        </p:nvSpPr>
        <p:spPr>
          <a:xfrm>
            <a:off x="5686276" y="2119461"/>
            <a:ext cx="3114824" cy="671066"/>
          </a:xfrm>
          <a:prstGeom prst="roundRect">
            <a:avLst>
              <a:gd name="adj" fmla="val 10598"/>
            </a:avLst>
          </a:prstGeom>
          <a:solidFill>
            <a:srgbClr val="1E3A2E"/>
          </a:solidFill>
          <a:ln w="9525">
            <a:solidFill>
              <a:srgbClr val="7AAD94">
                <a:alpha val="12000"/>
              </a:srgbClr>
            </a:solidFill>
          </a:ln>
        </p:spPr>
        <p:txBody>
          <a:bodyPr wrap="square" rtlCol="0" anchor="t"/>
          <a:lstStyle/>
          <a:p>
            <a:pPr marL="0" indent="0">
              <a:buNone/>
            </a:pPr>
            <a:endParaRPr lang="en-US" dirty="0"/>
          </a:p>
        </p:txBody>
      </p:sp>
      <p:sp>
        <p:nvSpPr>
          <p:cNvPr id="33" name="Text 28"/>
          <p:cNvSpPr/>
          <p:nvPr/>
        </p:nvSpPr>
        <p:spPr>
          <a:xfrm>
            <a:off x="5810101" y="2236887"/>
            <a:ext cx="285750" cy="285750"/>
          </a:xfrm>
          <a:prstGeom prst="roundRect">
            <a:avLst>
              <a:gd name="adj" fmla="val 20000"/>
            </a:avLst>
          </a:prstGeom>
          <a:solidFill>
            <a:srgbClr val="F4A636">
              <a:alpha val="12000"/>
            </a:srgbClr>
          </a:solidFill>
          <a:ln/>
        </p:spPr>
        <p:txBody>
          <a:bodyPr wrap="square" rtlCol="0" anchor="t"/>
          <a:lstStyle/>
          <a:p>
            <a:pPr marL="0" indent="0">
              <a:buNone/>
            </a:pPr>
            <a:endParaRPr lang="en-US" dirty="0"/>
          </a:p>
        </p:txBody>
      </p:sp>
      <p:pic>
        <p:nvPicPr>
          <p:cNvPr id="3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86608" y="2313393"/>
            <a:ext cx="132588" cy="132588"/>
          </a:xfrm>
          <a:prstGeom prst="rect">
            <a:avLst/>
          </a:prstGeom>
        </p:spPr>
      </p:pic>
      <p:sp>
        <p:nvSpPr>
          <p:cNvPr id="35" name="Text 29"/>
          <p:cNvSpPr/>
          <p:nvPr/>
        </p:nvSpPr>
        <p:spPr>
          <a:xfrm>
            <a:off x="6196161" y="2229296"/>
            <a:ext cx="2729225" cy="139005"/>
          </a:xfrm>
          <a:prstGeom prst="rect">
            <a:avLst/>
          </a:prstGeom>
          <a:noFill/>
          <a:ln/>
        </p:spPr>
        <p:txBody>
          <a:bodyPr wrap="none" lIns="0" tIns="0" rIns="0" bIns="0" rtlCol="0" anchor="t"/>
          <a:lstStyle/>
          <a:p>
            <a:pPr marL="0" indent="0" algn="l">
              <a:lnSpc>
                <a:spcPts val="1095"/>
              </a:lnSpc>
              <a:buNone/>
            </a:pPr>
            <a:r>
              <a:rPr lang="en-US" sz="730" b="1" kern="0" spc="30" dirty="0">
                <a:solidFill>
                  <a:srgbClr val="F4A636"/>
                </a:solidFill>
                <a:latin typeface="Calibri" pitchFamily="34" charset="0"/>
                <a:ea typeface="Calibri" pitchFamily="34" charset="-122"/>
                <a:cs typeface="Calibri" pitchFamily="34" charset="-120"/>
              </a:rPr>
              <a:t>POINTS SYSTEM</a:t>
            </a:r>
            <a:endParaRPr lang="en-US" sz="730" dirty="0"/>
          </a:p>
        </p:txBody>
      </p:sp>
      <p:sp>
        <p:nvSpPr>
          <p:cNvPr id="36" name="Text 30"/>
          <p:cNvSpPr/>
          <p:nvPr/>
        </p:nvSpPr>
        <p:spPr>
          <a:xfrm>
            <a:off x="7162349" y="2393603"/>
            <a:ext cx="137080" cy="136029"/>
          </a:xfrm>
          <a:prstGeom prst="roundRect">
            <a:avLst>
              <a:gd name="adj" fmla="val 21473"/>
            </a:avLst>
          </a:prstGeom>
          <a:solidFill>
            <a:srgbClr val="F4A636">
              <a:alpha val="15000"/>
            </a:srgbClr>
          </a:solidFill>
          <a:ln/>
        </p:spPr>
        <p:txBody>
          <a:bodyPr wrap="none" lIns="0" tIns="0" rIns="0" bIns="0" rtlCol="0" anchor="ctr"/>
          <a:lstStyle/>
          <a:p>
            <a:pPr marL="0" indent="0" algn="ctr">
              <a:buNone/>
            </a:pPr>
            <a:r>
              <a:rPr lang="en-US" sz="680" b="1" dirty="0">
                <a:solidFill>
                  <a:srgbClr val="F4A636"/>
                </a:solidFill>
                <a:latin typeface="Calibri" pitchFamily="34" charset="0"/>
                <a:ea typeface="Calibri" pitchFamily="34" charset="-122"/>
                <a:cs typeface="Calibri" pitchFamily="34" charset="-120"/>
              </a:rPr>
              <a:t>1</a:t>
            </a:r>
            <a:endParaRPr lang="en-US" sz="680" dirty="0"/>
          </a:p>
        </p:txBody>
      </p:sp>
      <p:sp>
        <p:nvSpPr>
          <p:cNvPr id="37" name="Text 31"/>
          <p:cNvSpPr/>
          <p:nvPr/>
        </p:nvSpPr>
        <p:spPr>
          <a:xfrm>
            <a:off x="7340199" y="2393603"/>
            <a:ext cx="137080" cy="136029"/>
          </a:xfrm>
          <a:prstGeom prst="roundRect">
            <a:avLst>
              <a:gd name="adj" fmla="val 21473"/>
            </a:avLst>
          </a:prstGeom>
          <a:solidFill>
            <a:srgbClr val="F4A636">
              <a:alpha val="15000"/>
            </a:srgbClr>
          </a:solidFill>
          <a:ln/>
        </p:spPr>
        <p:txBody>
          <a:bodyPr wrap="none" lIns="0" tIns="0" rIns="0" bIns="0" rtlCol="0" anchor="ctr"/>
          <a:lstStyle/>
          <a:p>
            <a:pPr marL="0" indent="0" algn="ctr">
              <a:buNone/>
            </a:pPr>
            <a:r>
              <a:rPr lang="en-US" sz="680" b="1" dirty="0">
                <a:solidFill>
                  <a:srgbClr val="F4A636"/>
                </a:solidFill>
                <a:latin typeface="Calibri" pitchFamily="34" charset="0"/>
                <a:ea typeface="Calibri" pitchFamily="34" charset="-122"/>
                <a:cs typeface="Calibri" pitchFamily="34" charset="-120"/>
              </a:rPr>
              <a:t>2</a:t>
            </a:r>
            <a:endParaRPr lang="en-US" sz="680" dirty="0"/>
          </a:p>
        </p:txBody>
      </p:sp>
      <p:sp>
        <p:nvSpPr>
          <p:cNvPr id="38" name="Text 32"/>
          <p:cNvSpPr/>
          <p:nvPr/>
        </p:nvSpPr>
        <p:spPr>
          <a:xfrm>
            <a:off x="7518048" y="2393603"/>
            <a:ext cx="137080" cy="136029"/>
          </a:xfrm>
          <a:prstGeom prst="roundRect">
            <a:avLst>
              <a:gd name="adj" fmla="val 21473"/>
            </a:avLst>
          </a:prstGeom>
          <a:solidFill>
            <a:srgbClr val="F4A636">
              <a:alpha val="15000"/>
            </a:srgbClr>
          </a:solidFill>
          <a:ln/>
        </p:spPr>
        <p:txBody>
          <a:bodyPr wrap="none" lIns="0" tIns="0" rIns="0" bIns="0" rtlCol="0" anchor="ctr"/>
          <a:lstStyle/>
          <a:p>
            <a:pPr marL="0" indent="0" algn="ctr">
              <a:buNone/>
            </a:pPr>
            <a:r>
              <a:rPr lang="en-US" sz="680" b="1" dirty="0">
                <a:solidFill>
                  <a:srgbClr val="F4A636"/>
                </a:solidFill>
                <a:latin typeface="Calibri" pitchFamily="34" charset="0"/>
                <a:ea typeface="Calibri" pitchFamily="34" charset="-122"/>
                <a:cs typeface="Calibri" pitchFamily="34" charset="-120"/>
              </a:rPr>
              <a:t>4</a:t>
            </a:r>
            <a:endParaRPr lang="en-US" sz="680" dirty="0"/>
          </a:p>
        </p:txBody>
      </p:sp>
      <p:sp>
        <p:nvSpPr>
          <p:cNvPr id="39" name="Text 33"/>
          <p:cNvSpPr/>
          <p:nvPr/>
        </p:nvSpPr>
        <p:spPr>
          <a:xfrm>
            <a:off x="7695898" y="2393603"/>
            <a:ext cx="137080" cy="136029"/>
          </a:xfrm>
          <a:prstGeom prst="roundRect">
            <a:avLst>
              <a:gd name="adj" fmla="val 21473"/>
            </a:avLst>
          </a:prstGeom>
          <a:solidFill>
            <a:srgbClr val="F4A636">
              <a:alpha val="15000"/>
            </a:srgbClr>
          </a:solidFill>
          <a:ln/>
        </p:spPr>
        <p:txBody>
          <a:bodyPr wrap="none" lIns="0" tIns="0" rIns="0" bIns="0" rtlCol="0" anchor="ctr"/>
          <a:lstStyle/>
          <a:p>
            <a:pPr marL="0" indent="0" algn="ctr">
              <a:buNone/>
            </a:pPr>
            <a:r>
              <a:rPr lang="en-US" sz="680" b="1" dirty="0">
                <a:solidFill>
                  <a:srgbClr val="F4A636"/>
                </a:solidFill>
                <a:latin typeface="Calibri" pitchFamily="34" charset="0"/>
                <a:ea typeface="Calibri" pitchFamily="34" charset="-122"/>
                <a:cs typeface="Calibri" pitchFamily="34" charset="-120"/>
              </a:rPr>
              <a:t>6</a:t>
            </a:r>
            <a:endParaRPr lang="en-US" sz="680" dirty="0"/>
          </a:p>
        </p:txBody>
      </p:sp>
      <p:sp>
        <p:nvSpPr>
          <p:cNvPr id="40" name="Text 34"/>
          <p:cNvSpPr/>
          <p:nvPr/>
        </p:nvSpPr>
        <p:spPr>
          <a:xfrm>
            <a:off x="7873747" y="2393603"/>
            <a:ext cx="137080" cy="136029"/>
          </a:xfrm>
          <a:prstGeom prst="roundRect">
            <a:avLst>
              <a:gd name="adj" fmla="val 21473"/>
            </a:avLst>
          </a:prstGeom>
          <a:solidFill>
            <a:srgbClr val="F4A636">
              <a:alpha val="15000"/>
            </a:srgbClr>
          </a:solidFill>
          <a:ln/>
        </p:spPr>
        <p:txBody>
          <a:bodyPr wrap="none" lIns="0" tIns="0" rIns="0" bIns="0" rtlCol="0" anchor="ctr"/>
          <a:lstStyle/>
          <a:p>
            <a:pPr marL="0" indent="0" algn="ctr">
              <a:buNone/>
            </a:pPr>
            <a:r>
              <a:rPr lang="en-US" sz="680" b="1" dirty="0">
                <a:solidFill>
                  <a:srgbClr val="F4A636"/>
                </a:solidFill>
                <a:latin typeface="Calibri" pitchFamily="34" charset="0"/>
                <a:ea typeface="Calibri" pitchFamily="34" charset="-122"/>
                <a:cs typeface="Calibri" pitchFamily="34" charset="-120"/>
              </a:rPr>
              <a:t>8</a:t>
            </a:r>
            <a:endParaRPr lang="en-US" sz="680" dirty="0"/>
          </a:p>
        </p:txBody>
      </p:sp>
      <p:sp>
        <p:nvSpPr>
          <p:cNvPr id="41" name="Text 35"/>
          <p:cNvSpPr/>
          <p:nvPr/>
        </p:nvSpPr>
        <p:spPr>
          <a:xfrm>
            <a:off x="8051118" y="2393603"/>
            <a:ext cx="185961" cy="136029"/>
          </a:xfrm>
          <a:prstGeom prst="roundRect">
            <a:avLst>
              <a:gd name="adj" fmla="val 21473"/>
            </a:avLst>
          </a:prstGeom>
          <a:solidFill>
            <a:srgbClr val="F4A636">
              <a:alpha val="15000"/>
            </a:srgbClr>
          </a:solidFill>
          <a:ln/>
        </p:spPr>
        <p:txBody>
          <a:bodyPr wrap="none" lIns="0" tIns="0" rIns="0" bIns="0" rtlCol="0" anchor="ctr"/>
          <a:lstStyle/>
          <a:p>
            <a:pPr marL="0" indent="0" algn="ctr">
              <a:buNone/>
            </a:pPr>
            <a:r>
              <a:rPr lang="en-US" sz="680" b="1" dirty="0">
                <a:solidFill>
                  <a:srgbClr val="F4A636"/>
                </a:solidFill>
                <a:latin typeface="Calibri" pitchFamily="34" charset="0"/>
                <a:ea typeface="Calibri" pitchFamily="34" charset="-122"/>
                <a:cs typeface="Calibri" pitchFamily="34" charset="-120"/>
              </a:rPr>
              <a:t>10</a:t>
            </a:r>
            <a:endParaRPr lang="en-US" sz="680" dirty="0"/>
          </a:p>
        </p:txBody>
      </p:sp>
      <p:sp>
        <p:nvSpPr>
          <p:cNvPr id="42" name="Text 36"/>
          <p:cNvSpPr/>
          <p:nvPr/>
        </p:nvSpPr>
        <p:spPr>
          <a:xfrm>
            <a:off x="2500610" y="2861518"/>
            <a:ext cx="3114675" cy="671066"/>
          </a:xfrm>
          <a:prstGeom prst="roundRect">
            <a:avLst>
              <a:gd name="adj" fmla="val 10598"/>
            </a:avLst>
          </a:prstGeom>
          <a:solidFill>
            <a:srgbClr val="1E3A2E"/>
          </a:solidFill>
          <a:ln w="9525">
            <a:solidFill>
              <a:srgbClr val="7AAD94">
                <a:alpha val="12000"/>
              </a:srgbClr>
            </a:solidFill>
          </a:ln>
        </p:spPr>
        <p:txBody>
          <a:bodyPr wrap="square" rtlCol="0" anchor="t"/>
          <a:lstStyle/>
          <a:p>
            <a:pPr marL="0" indent="0">
              <a:buNone/>
            </a:pPr>
            <a:endParaRPr lang="en-US" dirty="0"/>
          </a:p>
        </p:txBody>
      </p:sp>
      <p:sp>
        <p:nvSpPr>
          <p:cNvPr id="43" name="Text 37"/>
          <p:cNvSpPr/>
          <p:nvPr/>
        </p:nvSpPr>
        <p:spPr>
          <a:xfrm>
            <a:off x="2624435" y="2978944"/>
            <a:ext cx="285750" cy="285750"/>
          </a:xfrm>
          <a:prstGeom prst="roundRect">
            <a:avLst>
              <a:gd name="adj" fmla="val 20000"/>
            </a:avLst>
          </a:prstGeom>
          <a:solidFill>
            <a:srgbClr val="F4A636">
              <a:alpha val="12000"/>
            </a:srgbClr>
          </a:solidFill>
          <a:ln/>
        </p:spPr>
        <p:txBody>
          <a:bodyPr wrap="square" rtlCol="0" anchor="t"/>
          <a:lstStyle/>
          <a:p>
            <a:pPr marL="0" indent="0">
              <a:buNone/>
            </a:pPr>
            <a:endParaRPr lang="en-US" dirty="0"/>
          </a:p>
        </p:txBody>
      </p:sp>
      <p:pic>
        <p:nvPicPr>
          <p:cNvPr id="44"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700942" y="3055450"/>
            <a:ext cx="132588" cy="132588"/>
          </a:xfrm>
          <a:prstGeom prst="rect">
            <a:avLst/>
          </a:prstGeom>
        </p:spPr>
      </p:pic>
      <p:sp>
        <p:nvSpPr>
          <p:cNvPr id="45" name="Text 38"/>
          <p:cNvSpPr/>
          <p:nvPr/>
        </p:nvSpPr>
        <p:spPr>
          <a:xfrm>
            <a:off x="3010495" y="2971354"/>
            <a:ext cx="2729061" cy="139005"/>
          </a:xfrm>
          <a:prstGeom prst="rect">
            <a:avLst/>
          </a:prstGeom>
          <a:noFill/>
          <a:ln/>
        </p:spPr>
        <p:txBody>
          <a:bodyPr wrap="none" lIns="0" tIns="0" rIns="0" bIns="0" rtlCol="0" anchor="t"/>
          <a:lstStyle/>
          <a:p>
            <a:pPr marL="0" indent="0" algn="l">
              <a:lnSpc>
                <a:spcPts val="1095"/>
              </a:lnSpc>
              <a:buNone/>
            </a:pPr>
            <a:r>
              <a:rPr lang="en-US" sz="730" b="1" kern="0" spc="30" dirty="0">
                <a:solidFill>
                  <a:srgbClr val="F4A636"/>
                </a:solidFill>
                <a:latin typeface="Calibri" pitchFamily="34" charset="0"/>
                <a:ea typeface="Calibri" pitchFamily="34" charset="-122"/>
                <a:cs typeface="Calibri" pitchFamily="34" charset="-120"/>
              </a:rPr>
              <a:t>AWARDS PROGRAMM</a:t>
            </a:r>
            <a:endParaRPr lang="en-US" sz="730" dirty="0"/>
          </a:p>
        </p:txBody>
      </p:sp>
      <p:sp>
        <p:nvSpPr>
          <p:cNvPr id="46" name="Text 39"/>
          <p:cNvSpPr/>
          <p:nvPr/>
        </p:nvSpPr>
        <p:spPr>
          <a:xfrm>
            <a:off x="3010495" y="3124200"/>
            <a:ext cx="2530584" cy="313477"/>
          </a:xfrm>
          <a:prstGeom prst="rect">
            <a:avLst/>
          </a:prstGeom>
          <a:noFill/>
          <a:ln/>
        </p:spPr>
        <p:txBody>
          <a:bodyPr wrap="square" lIns="0" tIns="0" rIns="0" bIns="0" rtlCol="0" anchor="ctr"/>
          <a:lstStyle/>
          <a:p>
            <a:pPr marL="0" indent="0" algn="l">
              <a:lnSpc>
                <a:spcPts val="1176"/>
              </a:lnSpc>
              <a:buNone/>
            </a:pPr>
            <a:r>
              <a:rPr lang="en-US" sz="840" b="1" dirty="0">
                <a:solidFill>
                  <a:srgbClr val="F4A636"/>
                </a:solidFill>
                <a:latin typeface="Calibri" pitchFamily="34" charset="0"/>
                <a:ea typeface="Calibri" pitchFamily="34" charset="-122"/>
                <a:cs typeface="Calibri" pitchFamily="34" charset="-120"/>
              </a:rPr>
              <a:t>Mountain Goat</a:t>
            </a:r>
            <a:r>
              <a:rPr lang="en-US" sz="840" dirty="0">
                <a:solidFill>
                  <a:srgbClr val="F2EDE3"/>
                </a:solidFill>
                <a:latin typeface="Calibri" pitchFamily="34" charset="0"/>
                <a:ea typeface="Calibri" pitchFamily="34" charset="-122"/>
                <a:cs typeface="Calibri" pitchFamily="34" charset="-120"/>
              </a:rPr>
              <a:t> — 1,000 activator pts | </a:t>
            </a:r>
            <a:r>
              <a:rPr lang="en-US" sz="840" b="1" dirty="0">
                <a:solidFill>
                  <a:srgbClr val="F4A636"/>
                </a:solidFill>
                <a:latin typeface="Calibri" pitchFamily="34" charset="0"/>
                <a:ea typeface="Calibri" pitchFamily="34" charset="-122"/>
                <a:cs typeface="Calibri" pitchFamily="34" charset="-120"/>
              </a:rPr>
              <a:t>Shack Sloth</a:t>
            </a:r>
            <a:r>
              <a:rPr lang="en-US" sz="840" dirty="0">
                <a:solidFill>
                  <a:srgbClr val="F2EDE3"/>
                </a:solidFill>
                <a:latin typeface="Calibri" pitchFamily="34" charset="0"/>
                <a:ea typeface="Calibri" pitchFamily="34" charset="-122"/>
                <a:cs typeface="Calibri" pitchFamily="34" charset="-120"/>
              </a:rPr>
              <a:t> — 1,000 chaser pts.</a:t>
            </a:r>
            <a:endParaRPr lang="en-US" sz="840" dirty="0"/>
          </a:p>
        </p:txBody>
      </p:sp>
      <p:sp>
        <p:nvSpPr>
          <p:cNvPr id="47" name="Text 40"/>
          <p:cNvSpPr/>
          <p:nvPr/>
        </p:nvSpPr>
        <p:spPr>
          <a:xfrm>
            <a:off x="5686276" y="2861518"/>
            <a:ext cx="3114824" cy="671066"/>
          </a:xfrm>
          <a:prstGeom prst="roundRect">
            <a:avLst>
              <a:gd name="adj" fmla="val 10598"/>
            </a:avLst>
          </a:prstGeom>
          <a:solidFill>
            <a:srgbClr val="1E3A2E"/>
          </a:solidFill>
          <a:ln w="9525">
            <a:solidFill>
              <a:srgbClr val="7AAD94">
                <a:alpha val="12000"/>
              </a:srgbClr>
            </a:solidFill>
          </a:ln>
        </p:spPr>
        <p:txBody>
          <a:bodyPr wrap="square" rtlCol="0" anchor="t"/>
          <a:lstStyle/>
          <a:p>
            <a:pPr marL="0" indent="0">
              <a:buNone/>
            </a:pPr>
            <a:endParaRPr lang="en-US" dirty="0"/>
          </a:p>
        </p:txBody>
      </p:sp>
      <p:sp>
        <p:nvSpPr>
          <p:cNvPr id="48" name="Text 41"/>
          <p:cNvSpPr/>
          <p:nvPr/>
        </p:nvSpPr>
        <p:spPr>
          <a:xfrm>
            <a:off x="5810101" y="2978944"/>
            <a:ext cx="285750" cy="285750"/>
          </a:xfrm>
          <a:prstGeom prst="roundRect">
            <a:avLst>
              <a:gd name="adj" fmla="val 20000"/>
            </a:avLst>
          </a:prstGeom>
          <a:solidFill>
            <a:srgbClr val="F4A636">
              <a:alpha val="12000"/>
            </a:srgbClr>
          </a:solidFill>
          <a:ln/>
        </p:spPr>
        <p:txBody>
          <a:bodyPr wrap="square" rtlCol="0" anchor="t"/>
          <a:lstStyle/>
          <a:p>
            <a:pPr marL="0" indent="0">
              <a:buNone/>
            </a:pPr>
            <a:endParaRPr lang="en-US" dirty="0"/>
          </a:p>
        </p:txBody>
      </p:sp>
      <p:pic>
        <p:nvPicPr>
          <p:cNvPr id="49"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886608" y="3055450"/>
            <a:ext cx="132588" cy="132588"/>
          </a:xfrm>
          <a:prstGeom prst="rect">
            <a:avLst/>
          </a:prstGeom>
        </p:spPr>
      </p:pic>
      <p:sp>
        <p:nvSpPr>
          <p:cNvPr id="50" name="Text 42"/>
          <p:cNvSpPr/>
          <p:nvPr/>
        </p:nvSpPr>
        <p:spPr>
          <a:xfrm>
            <a:off x="6196161" y="2971354"/>
            <a:ext cx="2729225" cy="139005"/>
          </a:xfrm>
          <a:prstGeom prst="rect">
            <a:avLst/>
          </a:prstGeom>
          <a:noFill/>
          <a:ln/>
        </p:spPr>
        <p:txBody>
          <a:bodyPr wrap="none" lIns="0" tIns="0" rIns="0" bIns="0" rtlCol="0" anchor="t"/>
          <a:lstStyle/>
          <a:p>
            <a:pPr marL="0" indent="0" algn="l">
              <a:lnSpc>
                <a:spcPts val="1095"/>
              </a:lnSpc>
              <a:buNone/>
            </a:pPr>
            <a:r>
              <a:rPr lang="en-US" sz="730" b="1" kern="0" spc="30" dirty="0">
                <a:solidFill>
                  <a:srgbClr val="F4A636"/>
                </a:solidFill>
                <a:latin typeface="Calibri" pitchFamily="34" charset="0"/>
                <a:ea typeface="Calibri" pitchFamily="34" charset="-122"/>
                <a:cs typeface="Calibri" pitchFamily="34" charset="-120"/>
              </a:rPr>
              <a:t>JAPAN — JA ASSOCIATION</a:t>
            </a:r>
            <a:endParaRPr lang="en-US" sz="730" dirty="0"/>
          </a:p>
        </p:txBody>
      </p:sp>
      <p:sp>
        <p:nvSpPr>
          <p:cNvPr id="51" name="Text 43"/>
          <p:cNvSpPr/>
          <p:nvPr/>
        </p:nvSpPr>
        <p:spPr>
          <a:xfrm>
            <a:off x="6196161" y="3124200"/>
            <a:ext cx="2530736" cy="313477"/>
          </a:xfrm>
          <a:prstGeom prst="rect">
            <a:avLst/>
          </a:prstGeom>
          <a:noFill/>
          <a:ln/>
        </p:spPr>
        <p:txBody>
          <a:bodyPr wrap="square" lIns="0" tIns="0" rIns="0" bIns="0" rtlCol="0" anchor="ctr"/>
          <a:lstStyle/>
          <a:p>
            <a:pPr marL="0" indent="0" algn="l">
              <a:lnSpc>
                <a:spcPts val="1176"/>
              </a:lnSpc>
              <a:buNone/>
            </a:pPr>
            <a:r>
              <a:rPr lang="en-US" sz="840" dirty="0">
                <a:solidFill>
                  <a:srgbClr val="F2EDE3"/>
                </a:solidFill>
                <a:latin typeface="Calibri" pitchFamily="34" charset="0"/>
                <a:ea typeface="Calibri" pitchFamily="34" charset="-122"/>
                <a:cs typeface="Calibri" pitchFamily="34" charset="-120"/>
              </a:rPr>
              <a:t>Aomori summits fall under the </a:t>
            </a:r>
            <a:r>
              <a:rPr lang="en-US" sz="840" b="1" dirty="0">
                <a:solidFill>
                  <a:srgbClr val="F4A636"/>
                </a:solidFill>
                <a:latin typeface="Calibri" pitchFamily="34" charset="0"/>
                <a:ea typeface="Calibri" pitchFamily="34" charset="-122"/>
                <a:cs typeface="Calibri" pitchFamily="34" charset="-120"/>
              </a:rPr>
              <a:t>JA/AM</a:t>
            </a:r>
            <a:r>
              <a:rPr lang="en-US" sz="840" dirty="0">
                <a:solidFill>
                  <a:srgbClr val="F2EDE3"/>
                </a:solidFill>
                <a:latin typeface="Calibri" pitchFamily="34" charset="0"/>
                <a:ea typeface="Calibri" pitchFamily="34" charset="-122"/>
                <a:cs typeface="Calibri" pitchFamily="34" charset="-120"/>
              </a:rPr>
              <a:t> regional prefix in the SOTA Association Reference Manual.</a:t>
            </a:r>
            <a:endParaRPr lang="en-US" sz="840" dirty="0"/>
          </a:p>
        </p:txBody>
      </p:sp>
      <p:pic>
        <p:nvPicPr>
          <p:cNvPr id="52"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485736" y="3633201"/>
            <a:ext cx="132588" cy="132588"/>
          </a:xfrm>
          <a:prstGeom prst="rect">
            <a:avLst/>
          </a:prstGeom>
        </p:spPr>
      </p:pic>
      <p:sp>
        <p:nvSpPr>
          <p:cNvPr id="53" name="Text 44"/>
          <p:cNvSpPr/>
          <p:nvPr/>
        </p:nvSpPr>
        <p:spPr>
          <a:xfrm>
            <a:off x="2646759" y="3632895"/>
            <a:ext cx="3720495" cy="133201"/>
          </a:xfrm>
          <a:prstGeom prst="rect">
            <a:avLst/>
          </a:prstGeom>
          <a:noFill/>
          <a:ln/>
        </p:spPr>
        <p:txBody>
          <a:bodyPr wrap="none" lIns="0" tIns="0" rIns="0" bIns="0" rtlCol="0" anchor="ctr"/>
          <a:lstStyle/>
          <a:p>
            <a:pPr marL="0" indent="0" algn="l">
              <a:lnSpc>
                <a:spcPts val="1050"/>
              </a:lnSpc>
              <a:buNone/>
            </a:pPr>
            <a:r>
              <a:rPr lang="en-US" sz="700" dirty="0">
                <a:solidFill>
                  <a:srgbClr val="7AAD94"/>
                </a:solidFill>
                <a:latin typeface="Calibri" pitchFamily="34" charset="0"/>
                <a:ea typeface="Calibri" pitchFamily="34" charset="-122"/>
                <a:cs typeface="Calibri" pitchFamily="34" charset="-120"/>
              </a:rPr>
              <a:t>Verify summit eligibility and ARM details at sota.org.uk before planning activations.</a:t>
            </a:r>
            <a:endParaRPr lang="en-US" sz="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1">
    <p:bg>
      <p:bgPr>
        <a:solidFill>
          <a:srgbClr val="162821"/>
        </a:solidFill>
        <a:effectLst/>
      </p:bgPr>
    </p:bg>
    <p:spTree>
      <p:nvGrpSpPr>
        <p:cNvPr id="1" name=""/>
        <p:cNvGrpSpPr/>
        <p:nvPr/>
      </p:nvGrpSpPr>
      <p:grpSpPr>
        <a:xfrm>
          <a:off x="0" y="0"/>
          <a:ext cx="0" cy="0"/>
          <a:chOff x="0" y="0"/>
          <a:chExt cx="0" cy="0"/>
        </a:xfrm>
      </p:grpSpPr>
      <p:sp>
        <p:nvSpPr>
          <p:cNvPr id="2" name="Text 0"/>
          <p:cNvSpPr/>
          <p:nvPr/>
        </p:nvSpPr>
        <p:spPr>
          <a:xfrm>
            <a:off x="0" y="0"/>
            <a:ext cx="9144000" cy="5143500"/>
          </a:xfrm>
          <a:prstGeom prst="rect">
            <a:avLst/>
          </a:prstGeom>
          <a:gradFill rotWithShape="1">
            <a:gsLst>
              <a:gs pos="0">
                <a:srgbClr val="F4A636">
                  <a:alpha val="4000"/>
                </a:srgbClr>
              </a:gs>
              <a:gs pos="50000">
                <a:srgbClr val="000000">
                  <a:alpha val="0"/>
                </a:srgbClr>
              </a:gs>
            </a:gsLst>
            <a:path path="circle">
              <a:fillToRect l="85000" t="50000" r="15000" b="50000"/>
            </a:path>
          </a:gradFill>
          <a:ln/>
        </p:spPr>
        <p:txBody>
          <a:bodyPr wrap="square" rtlCol="0" anchor="t"/>
          <a:lstStyle/>
          <a:p>
            <a:pPr marL="0" indent="0">
              <a:buNone/>
            </a:pPr>
            <a:endParaRPr lang="en-US" dirty="0"/>
          </a:p>
        </p:txBody>
      </p:sp>
      <p:sp>
        <p:nvSpPr>
          <p:cNvPr id="3" name="Text 1"/>
          <p:cNvSpPr/>
          <p:nvPr/>
        </p:nvSpPr>
        <p:spPr>
          <a:xfrm>
            <a:off x="0" y="0"/>
            <a:ext cx="9144000" cy="5143500"/>
          </a:xfrm>
          <a:prstGeom prst="rect">
            <a:avLst/>
          </a:prstGeom>
          <a:gradFill rotWithShape="1">
            <a:gsLst>
              <a:gs pos="0">
                <a:srgbClr val="7AAD94">
                  <a:alpha val="5000"/>
                </a:srgbClr>
              </a:gs>
              <a:gs pos="40000">
                <a:srgbClr val="000000">
                  <a:alpha val="0"/>
                </a:srgbClr>
              </a:gs>
            </a:gsLst>
            <a:path path="circle">
              <a:fillToRect l="15000" t="80000" r="85000" b="20000"/>
            </a:path>
          </a:gradFill>
          <a:ln/>
        </p:spPr>
        <p:txBody>
          <a:bodyPr wrap="square" rtlCol="0" anchor="t"/>
          <a:lstStyle/>
          <a:p>
            <a:pPr marL="0" indent="0">
              <a:buNone/>
            </a:pPr>
            <a:endParaRPr lang="en-US" dirty="0"/>
          </a:p>
        </p:txBody>
      </p:sp>
      <p:sp>
        <p:nvSpPr>
          <p:cNvPr id="4" name="Text 2"/>
          <p:cNvSpPr/>
          <p:nvPr/>
        </p:nvSpPr>
        <p:spPr>
          <a:xfrm>
            <a:off x="0" y="4885730"/>
            <a:ext cx="9144000" cy="257770"/>
          </a:xfrm>
          <a:prstGeom prst="rect">
            <a:avLst/>
          </a:prstGeom>
          <a:solidFill>
            <a:srgbClr val="1E3A2E">
              <a:alpha val="70000"/>
            </a:srgbClr>
          </a:solidFill>
          <a:ln/>
        </p:spPr>
        <p:txBody>
          <a:bodyPr wrap="none" rtlCol="0" anchor="t"/>
          <a:lstStyle/>
          <a:p>
            <a:pPr marL="0" indent="0">
              <a:buNone/>
            </a:pPr>
            <a:endParaRPr lang="en-US" dirty="0"/>
          </a:p>
        </p:txBody>
      </p:sp>
      <p:sp>
        <p:nvSpPr>
          <p:cNvPr id="5" name="Text 3"/>
          <p:cNvSpPr/>
          <p:nvPr/>
        </p:nvSpPr>
        <p:spPr>
          <a:xfrm>
            <a:off x="0" y="4885730"/>
            <a:ext cx="9144000" cy="9525"/>
          </a:xfrm>
          <a:prstGeom prst="rect">
            <a:avLst/>
          </a:prstGeom>
          <a:solidFill>
            <a:srgbClr val="7AAD94">
              <a:alpha val="12000"/>
            </a:srgbClr>
          </a:solidFill>
          <a:ln/>
        </p:spPr>
        <p:txBody>
          <a:bodyPr wrap="none" rtlCol="0" anchor="t"/>
          <a:lstStyle/>
          <a:p>
            <a:pPr marL="0" indent="0">
              <a:buNone/>
            </a:pPr>
            <a:endParaRPr lang="en-US" dirty="0"/>
          </a:p>
        </p:txBody>
      </p:sp>
      <p:sp>
        <p:nvSpPr>
          <p:cNvPr id="6" name="Text 4"/>
          <p:cNvSpPr/>
          <p:nvPr/>
        </p:nvSpPr>
        <p:spPr>
          <a:xfrm>
            <a:off x="342900" y="4954637"/>
            <a:ext cx="2599075" cy="129480"/>
          </a:xfrm>
          <a:prstGeom prst="rect">
            <a:avLst/>
          </a:prstGeom>
          <a:noFill/>
          <a:ln/>
        </p:spPr>
        <p:txBody>
          <a:bodyPr wrap="none" lIns="0" tIns="0" rIns="0" bIns="0" rtlCol="0" anchor="ctr"/>
          <a:lstStyle/>
          <a:p>
            <a:pPr marL="0" indent="0" algn="l">
              <a:lnSpc>
                <a:spcPts val="1020"/>
              </a:lnSpc>
              <a:buNone/>
            </a:pPr>
            <a:r>
              <a:rPr lang="en-US" sz="680" dirty="0">
                <a:solidFill>
                  <a:srgbClr val="7AAD94"/>
                </a:solidFill>
                <a:latin typeface="Calibri" pitchFamily="34" charset="0"/>
                <a:ea typeface="Calibri" pitchFamily="34" charset="-122"/>
                <a:cs typeface="Calibri" pitchFamily="34" charset="-120"/>
              </a:rPr>
              <a:t>⛰️  SOTA — SUMMITS ON THE AIR  ·  SOTA.ORG.UK</a:t>
            </a:r>
            <a:endParaRPr lang="en-US" sz="680" dirty="0"/>
          </a:p>
        </p:txBody>
      </p:sp>
      <p:sp>
        <p:nvSpPr>
          <p:cNvPr id="7" name="Text 5"/>
          <p:cNvSpPr/>
          <p:nvPr/>
        </p:nvSpPr>
        <p:spPr>
          <a:xfrm>
            <a:off x="7611070" y="4954637"/>
            <a:ext cx="1309033" cy="129480"/>
          </a:xfrm>
          <a:prstGeom prst="rect">
            <a:avLst/>
          </a:prstGeom>
          <a:noFill/>
          <a:ln/>
        </p:spPr>
        <p:txBody>
          <a:bodyPr wrap="none" lIns="0" tIns="0" rIns="0" bIns="0" rtlCol="0" anchor="ctr"/>
          <a:lstStyle/>
          <a:p>
            <a:pPr marL="0" indent="0" algn="l">
              <a:lnSpc>
                <a:spcPts val="1020"/>
              </a:lnSpc>
              <a:buNone/>
            </a:pPr>
            <a:r>
              <a:rPr lang="en-US" sz="680" dirty="0">
                <a:solidFill>
                  <a:srgbClr val="7AAD94">
                    <a:alpha val="45000"/>
                  </a:srgbClr>
                </a:solidFill>
                <a:latin typeface="Calibri" pitchFamily="34" charset="0"/>
                <a:ea typeface="Calibri" pitchFamily="34" charset="-122"/>
                <a:cs typeface="Calibri" pitchFamily="34" charset="-120"/>
              </a:rPr>
              <a:t>Aomori-ken Field Operations</a:t>
            </a:r>
            <a:endParaRPr lang="en-US" sz="680" dirty="0"/>
          </a:p>
        </p:txBody>
      </p:sp>
      <p:sp>
        <p:nvSpPr>
          <p:cNvPr id="8" name="Text 6"/>
          <p:cNvSpPr/>
          <p:nvPr/>
        </p:nvSpPr>
        <p:spPr>
          <a:xfrm>
            <a:off x="352425" y="916037"/>
            <a:ext cx="1512094" cy="13841"/>
          </a:xfrm>
          <a:custGeom>
            <a:avLst/>
            <a:gdLst/>
            <a:ahLst/>
            <a:cxnLst/>
            <a:rect l="l" t="t" r="r" b="b"/>
            <a:pathLst>
              <a:path w="1512094" h="13841">
                <a:moveTo>
                  <a:pt x="71120" y="0"/>
                </a:moveTo>
                <a:lnTo>
                  <a:pt x="1440974" y="0"/>
                </a:lnTo>
                <a:lnTo>
                  <a:pt x="1440974" y="0"/>
                </a:lnTo>
                <a:lnTo>
                  <a:pt x="1454849" y="1367"/>
                </a:lnTo>
                <a:lnTo>
                  <a:pt x="1468190" y="5414"/>
                </a:lnTo>
                <a:lnTo>
                  <a:pt x="1480486" y="11986"/>
                </a:lnTo>
                <a:lnTo>
                  <a:pt x="1491263" y="13841"/>
                </a:lnTo>
                <a:lnTo>
                  <a:pt x="1500108" y="13841"/>
                </a:lnTo>
                <a:lnTo>
                  <a:pt x="1506680" y="13841"/>
                </a:lnTo>
                <a:lnTo>
                  <a:pt x="1510727" y="13841"/>
                </a:lnTo>
                <a:lnTo>
                  <a:pt x="1512094" y="13841"/>
                </a:lnTo>
                <a:lnTo>
                  <a:pt x="1512094" y="13841"/>
                </a:lnTo>
                <a:lnTo>
                  <a:pt x="0" y="13841"/>
                </a:lnTo>
                <a:lnTo>
                  <a:pt x="0" y="71120"/>
                </a:lnTo>
                <a:lnTo>
                  <a:pt x="71120" y="0"/>
                </a:lnTo>
                <a:lnTo>
                  <a:pt x="57245" y="1367"/>
                </a:lnTo>
                <a:lnTo>
                  <a:pt x="43904" y="5414"/>
                </a:lnTo>
                <a:lnTo>
                  <a:pt x="31608" y="11986"/>
                </a:lnTo>
                <a:lnTo>
                  <a:pt x="20831" y="13841"/>
                </a:lnTo>
                <a:lnTo>
                  <a:pt x="11986" y="13841"/>
                </a:lnTo>
                <a:lnTo>
                  <a:pt x="5414" y="13841"/>
                </a:lnTo>
                <a:lnTo>
                  <a:pt x="1367" y="13841"/>
                </a:lnTo>
                <a:lnTo>
                  <a:pt x="0" y="13841"/>
                </a:lnTo>
                <a:close/>
              </a:path>
            </a:pathLst>
          </a:custGeom>
          <a:gradFill rotWithShape="1">
            <a:gsLst>
              <a:gs pos="0">
                <a:srgbClr val="F4A636">
                  <a:alpha val="70000"/>
                </a:srgbClr>
              </a:gs>
              <a:gs pos="100000">
                <a:srgbClr val="000000">
                  <a:alpha val="0"/>
                </a:srgbClr>
              </a:gs>
            </a:gsLst>
            <a:lin ang="0" scaled="1"/>
          </a:gradFill>
          <a:ln/>
        </p:spPr>
        <p:txBody>
          <a:bodyPr wrap="none" rtlCol="0" anchor="t"/>
          <a:lstStyle/>
          <a:p>
            <a:pPr marL="0" indent="0">
              <a:buNone/>
            </a:pPr>
            <a:endParaRPr lang="en-US" dirty="0"/>
          </a:p>
        </p:txBody>
      </p:sp>
      <p:sp>
        <p:nvSpPr>
          <p:cNvPr id="9" name="Text 7"/>
          <p:cNvSpPr/>
          <p:nvPr/>
        </p:nvSpPr>
        <p:spPr>
          <a:xfrm>
            <a:off x="2084189" y="916037"/>
            <a:ext cx="1512094" cy="13841"/>
          </a:xfrm>
          <a:custGeom>
            <a:avLst/>
            <a:gdLst/>
            <a:ahLst/>
            <a:cxnLst/>
            <a:rect l="l" t="t" r="r" b="b"/>
            <a:pathLst>
              <a:path w="1512094" h="13841">
                <a:moveTo>
                  <a:pt x="71120" y="0"/>
                </a:moveTo>
                <a:lnTo>
                  <a:pt x="1440974" y="0"/>
                </a:lnTo>
                <a:lnTo>
                  <a:pt x="1440974" y="0"/>
                </a:lnTo>
                <a:lnTo>
                  <a:pt x="1454849" y="1367"/>
                </a:lnTo>
                <a:lnTo>
                  <a:pt x="1468190" y="5414"/>
                </a:lnTo>
                <a:lnTo>
                  <a:pt x="1480486" y="11986"/>
                </a:lnTo>
                <a:lnTo>
                  <a:pt x="1491263" y="13841"/>
                </a:lnTo>
                <a:lnTo>
                  <a:pt x="1500108" y="13841"/>
                </a:lnTo>
                <a:lnTo>
                  <a:pt x="1506680" y="13841"/>
                </a:lnTo>
                <a:lnTo>
                  <a:pt x="1510727" y="13841"/>
                </a:lnTo>
                <a:lnTo>
                  <a:pt x="1512094" y="13841"/>
                </a:lnTo>
                <a:lnTo>
                  <a:pt x="1512094" y="13841"/>
                </a:lnTo>
                <a:lnTo>
                  <a:pt x="0" y="13841"/>
                </a:lnTo>
                <a:lnTo>
                  <a:pt x="0" y="71120"/>
                </a:lnTo>
                <a:lnTo>
                  <a:pt x="71120" y="0"/>
                </a:lnTo>
                <a:lnTo>
                  <a:pt x="57245" y="1367"/>
                </a:lnTo>
                <a:lnTo>
                  <a:pt x="43904" y="5414"/>
                </a:lnTo>
                <a:lnTo>
                  <a:pt x="31608" y="11986"/>
                </a:lnTo>
                <a:lnTo>
                  <a:pt x="20831" y="13841"/>
                </a:lnTo>
                <a:lnTo>
                  <a:pt x="11986" y="13841"/>
                </a:lnTo>
                <a:lnTo>
                  <a:pt x="5414" y="13841"/>
                </a:lnTo>
                <a:lnTo>
                  <a:pt x="1367" y="13841"/>
                </a:lnTo>
                <a:lnTo>
                  <a:pt x="0" y="13841"/>
                </a:lnTo>
                <a:close/>
              </a:path>
            </a:pathLst>
          </a:custGeom>
          <a:gradFill rotWithShape="1">
            <a:gsLst>
              <a:gs pos="0">
                <a:srgbClr val="F4A636">
                  <a:alpha val="70000"/>
                </a:srgbClr>
              </a:gs>
              <a:gs pos="100000">
                <a:srgbClr val="000000">
                  <a:alpha val="0"/>
                </a:srgbClr>
              </a:gs>
            </a:gsLst>
            <a:lin ang="0" scaled="1"/>
          </a:gradFill>
          <a:ln/>
        </p:spPr>
        <p:txBody>
          <a:bodyPr wrap="none" rtlCol="0" anchor="t"/>
          <a:lstStyle/>
          <a:p>
            <a:pPr marL="0" indent="0">
              <a:buNone/>
            </a:pPr>
            <a:endParaRPr lang="en-US" dirty="0"/>
          </a:p>
        </p:txBody>
      </p:sp>
      <p:sp>
        <p:nvSpPr>
          <p:cNvPr id="10" name="Text 8"/>
          <p:cNvSpPr/>
          <p:nvPr/>
        </p:nvSpPr>
        <p:spPr>
          <a:xfrm>
            <a:off x="3815953" y="916037"/>
            <a:ext cx="1512094" cy="13841"/>
          </a:xfrm>
          <a:custGeom>
            <a:avLst/>
            <a:gdLst/>
            <a:ahLst/>
            <a:cxnLst/>
            <a:rect l="l" t="t" r="r" b="b"/>
            <a:pathLst>
              <a:path w="1512094" h="13841">
                <a:moveTo>
                  <a:pt x="71120" y="0"/>
                </a:moveTo>
                <a:lnTo>
                  <a:pt x="1440974" y="0"/>
                </a:lnTo>
                <a:lnTo>
                  <a:pt x="1440974" y="0"/>
                </a:lnTo>
                <a:lnTo>
                  <a:pt x="1454849" y="1367"/>
                </a:lnTo>
                <a:lnTo>
                  <a:pt x="1468190" y="5414"/>
                </a:lnTo>
                <a:lnTo>
                  <a:pt x="1480486" y="11986"/>
                </a:lnTo>
                <a:lnTo>
                  <a:pt x="1491263" y="13841"/>
                </a:lnTo>
                <a:lnTo>
                  <a:pt x="1500108" y="13841"/>
                </a:lnTo>
                <a:lnTo>
                  <a:pt x="1506680" y="13841"/>
                </a:lnTo>
                <a:lnTo>
                  <a:pt x="1510727" y="13841"/>
                </a:lnTo>
                <a:lnTo>
                  <a:pt x="1512094" y="13841"/>
                </a:lnTo>
                <a:lnTo>
                  <a:pt x="1512094" y="13841"/>
                </a:lnTo>
                <a:lnTo>
                  <a:pt x="0" y="13841"/>
                </a:lnTo>
                <a:lnTo>
                  <a:pt x="0" y="71120"/>
                </a:lnTo>
                <a:lnTo>
                  <a:pt x="71120" y="0"/>
                </a:lnTo>
                <a:lnTo>
                  <a:pt x="57245" y="1367"/>
                </a:lnTo>
                <a:lnTo>
                  <a:pt x="43904" y="5414"/>
                </a:lnTo>
                <a:lnTo>
                  <a:pt x="31608" y="11986"/>
                </a:lnTo>
                <a:lnTo>
                  <a:pt x="20831" y="13841"/>
                </a:lnTo>
                <a:lnTo>
                  <a:pt x="11986" y="13841"/>
                </a:lnTo>
                <a:lnTo>
                  <a:pt x="5414" y="13841"/>
                </a:lnTo>
                <a:lnTo>
                  <a:pt x="1367" y="13841"/>
                </a:lnTo>
                <a:lnTo>
                  <a:pt x="0" y="13841"/>
                </a:lnTo>
                <a:close/>
              </a:path>
            </a:pathLst>
          </a:custGeom>
          <a:gradFill rotWithShape="1">
            <a:gsLst>
              <a:gs pos="0">
                <a:srgbClr val="F4A636">
                  <a:alpha val="70000"/>
                </a:srgbClr>
              </a:gs>
              <a:gs pos="100000">
                <a:srgbClr val="000000">
                  <a:alpha val="0"/>
                </a:srgbClr>
              </a:gs>
            </a:gsLst>
            <a:lin ang="0" scaled="1"/>
          </a:gradFill>
          <a:ln/>
        </p:spPr>
        <p:txBody>
          <a:bodyPr wrap="none" rtlCol="0" anchor="t"/>
          <a:lstStyle/>
          <a:p>
            <a:pPr marL="0" indent="0">
              <a:buNone/>
            </a:pPr>
            <a:endParaRPr lang="en-US" dirty="0"/>
          </a:p>
        </p:txBody>
      </p:sp>
      <p:sp>
        <p:nvSpPr>
          <p:cNvPr id="11" name="Text 9"/>
          <p:cNvSpPr/>
          <p:nvPr/>
        </p:nvSpPr>
        <p:spPr>
          <a:xfrm>
            <a:off x="5547717" y="916037"/>
            <a:ext cx="1512094" cy="13841"/>
          </a:xfrm>
          <a:custGeom>
            <a:avLst/>
            <a:gdLst/>
            <a:ahLst/>
            <a:cxnLst/>
            <a:rect l="l" t="t" r="r" b="b"/>
            <a:pathLst>
              <a:path w="1512094" h="13841">
                <a:moveTo>
                  <a:pt x="71120" y="0"/>
                </a:moveTo>
                <a:lnTo>
                  <a:pt x="1440974" y="0"/>
                </a:lnTo>
                <a:lnTo>
                  <a:pt x="1440974" y="0"/>
                </a:lnTo>
                <a:lnTo>
                  <a:pt x="1454849" y="1367"/>
                </a:lnTo>
                <a:lnTo>
                  <a:pt x="1468190" y="5414"/>
                </a:lnTo>
                <a:lnTo>
                  <a:pt x="1480486" y="11986"/>
                </a:lnTo>
                <a:lnTo>
                  <a:pt x="1491263" y="13841"/>
                </a:lnTo>
                <a:lnTo>
                  <a:pt x="1500108" y="13841"/>
                </a:lnTo>
                <a:lnTo>
                  <a:pt x="1506680" y="13841"/>
                </a:lnTo>
                <a:lnTo>
                  <a:pt x="1510727" y="13841"/>
                </a:lnTo>
                <a:lnTo>
                  <a:pt x="1512094" y="13841"/>
                </a:lnTo>
                <a:lnTo>
                  <a:pt x="1512094" y="13841"/>
                </a:lnTo>
                <a:lnTo>
                  <a:pt x="0" y="13841"/>
                </a:lnTo>
                <a:lnTo>
                  <a:pt x="0" y="71120"/>
                </a:lnTo>
                <a:lnTo>
                  <a:pt x="71120" y="0"/>
                </a:lnTo>
                <a:lnTo>
                  <a:pt x="57245" y="1367"/>
                </a:lnTo>
                <a:lnTo>
                  <a:pt x="43904" y="5414"/>
                </a:lnTo>
                <a:lnTo>
                  <a:pt x="31608" y="11986"/>
                </a:lnTo>
                <a:lnTo>
                  <a:pt x="20831" y="13841"/>
                </a:lnTo>
                <a:lnTo>
                  <a:pt x="11986" y="13841"/>
                </a:lnTo>
                <a:lnTo>
                  <a:pt x="5414" y="13841"/>
                </a:lnTo>
                <a:lnTo>
                  <a:pt x="1367" y="13841"/>
                </a:lnTo>
                <a:lnTo>
                  <a:pt x="0" y="13841"/>
                </a:lnTo>
                <a:close/>
              </a:path>
            </a:pathLst>
          </a:custGeom>
          <a:gradFill rotWithShape="1">
            <a:gsLst>
              <a:gs pos="0">
                <a:srgbClr val="F4A636">
                  <a:alpha val="70000"/>
                </a:srgbClr>
              </a:gs>
              <a:gs pos="100000">
                <a:srgbClr val="000000">
                  <a:alpha val="0"/>
                </a:srgbClr>
              </a:gs>
            </a:gsLst>
            <a:lin ang="0" scaled="1"/>
          </a:gradFill>
          <a:ln/>
        </p:spPr>
        <p:txBody>
          <a:bodyPr wrap="none" rtlCol="0" anchor="t"/>
          <a:lstStyle/>
          <a:p>
            <a:pPr marL="0" indent="0">
              <a:buNone/>
            </a:pPr>
            <a:endParaRPr lang="en-US" dirty="0"/>
          </a:p>
        </p:txBody>
      </p:sp>
      <p:sp>
        <p:nvSpPr>
          <p:cNvPr id="12" name="Text 10"/>
          <p:cNvSpPr/>
          <p:nvPr/>
        </p:nvSpPr>
        <p:spPr>
          <a:xfrm>
            <a:off x="7279481" y="916037"/>
            <a:ext cx="1512094" cy="13841"/>
          </a:xfrm>
          <a:custGeom>
            <a:avLst/>
            <a:gdLst/>
            <a:ahLst/>
            <a:cxnLst/>
            <a:rect l="l" t="t" r="r" b="b"/>
            <a:pathLst>
              <a:path w="1512094" h="13841">
                <a:moveTo>
                  <a:pt x="71120" y="0"/>
                </a:moveTo>
                <a:lnTo>
                  <a:pt x="1440974" y="0"/>
                </a:lnTo>
                <a:lnTo>
                  <a:pt x="1440974" y="0"/>
                </a:lnTo>
                <a:lnTo>
                  <a:pt x="1454849" y="1367"/>
                </a:lnTo>
                <a:lnTo>
                  <a:pt x="1468190" y="5414"/>
                </a:lnTo>
                <a:lnTo>
                  <a:pt x="1480486" y="11986"/>
                </a:lnTo>
                <a:lnTo>
                  <a:pt x="1491263" y="13841"/>
                </a:lnTo>
                <a:lnTo>
                  <a:pt x="1500108" y="13841"/>
                </a:lnTo>
                <a:lnTo>
                  <a:pt x="1506680" y="13841"/>
                </a:lnTo>
                <a:lnTo>
                  <a:pt x="1510727" y="13841"/>
                </a:lnTo>
                <a:lnTo>
                  <a:pt x="1512094" y="13841"/>
                </a:lnTo>
                <a:lnTo>
                  <a:pt x="1512094" y="13841"/>
                </a:lnTo>
                <a:lnTo>
                  <a:pt x="0" y="13841"/>
                </a:lnTo>
                <a:lnTo>
                  <a:pt x="0" y="71120"/>
                </a:lnTo>
                <a:lnTo>
                  <a:pt x="71120" y="0"/>
                </a:lnTo>
                <a:lnTo>
                  <a:pt x="57245" y="1367"/>
                </a:lnTo>
                <a:lnTo>
                  <a:pt x="43904" y="5414"/>
                </a:lnTo>
                <a:lnTo>
                  <a:pt x="31608" y="11986"/>
                </a:lnTo>
                <a:lnTo>
                  <a:pt x="20831" y="13841"/>
                </a:lnTo>
                <a:lnTo>
                  <a:pt x="11986" y="13841"/>
                </a:lnTo>
                <a:lnTo>
                  <a:pt x="5414" y="13841"/>
                </a:lnTo>
                <a:lnTo>
                  <a:pt x="1367" y="13841"/>
                </a:lnTo>
                <a:lnTo>
                  <a:pt x="0" y="13841"/>
                </a:lnTo>
                <a:close/>
              </a:path>
            </a:pathLst>
          </a:custGeom>
          <a:gradFill rotWithShape="1">
            <a:gsLst>
              <a:gs pos="0">
                <a:srgbClr val="F4A636">
                  <a:alpha val="70000"/>
                </a:srgbClr>
              </a:gs>
              <a:gs pos="100000">
                <a:srgbClr val="000000">
                  <a:alpha val="0"/>
                </a:srgbClr>
              </a:gs>
            </a:gsLst>
            <a:lin ang="0" scaled="1"/>
          </a:gradFill>
          <a:ln/>
        </p:spPr>
        <p:txBody>
          <a:bodyPr wrap="none" rtlCol="0" anchor="t"/>
          <a:lstStyle/>
          <a:p>
            <a:pPr marL="0" indent="0">
              <a:buNone/>
            </a:pPr>
            <a:endParaRPr lang="en-US" dirty="0"/>
          </a:p>
        </p:txBody>
      </p:sp>
      <p:sp>
        <p:nvSpPr>
          <p:cNvPr id="13" name="Text 11"/>
          <p:cNvSpPr/>
          <p:nvPr/>
        </p:nvSpPr>
        <p:spPr>
          <a:xfrm>
            <a:off x="342900" y="257770"/>
            <a:ext cx="342900" cy="21580"/>
          </a:xfrm>
          <a:prstGeom prst="roundRect">
            <a:avLst>
              <a:gd name="adj" fmla="val 64736"/>
            </a:avLst>
          </a:prstGeom>
          <a:solidFill>
            <a:srgbClr val="F4A636"/>
          </a:solidFill>
          <a:ln/>
        </p:spPr>
        <p:txBody>
          <a:bodyPr wrap="none" rtlCol="0" anchor="t"/>
          <a:lstStyle/>
          <a:p>
            <a:pPr marL="0" indent="0">
              <a:buNone/>
            </a:pPr>
            <a:endParaRPr lang="en-US" dirty="0"/>
          </a:p>
        </p:txBody>
      </p:sp>
      <p:sp>
        <p:nvSpPr>
          <p:cNvPr id="14" name="Text 12"/>
          <p:cNvSpPr/>
          <p:nvPr/>
        </p:nvSpPr>
        <p:spPr>
          <a:xfrm>
            <a:off x="342900" y="308521"/>
            <a:ext cx="5181231" cy="251371"/>
          </a:xfrm>
          <a:prstGeom prst="rect">
            <a:avLst/>
          </a:prstGeom>
          <a:noFill/>
          <a:ln/>
        </p:spPr>
        <p:txBody>
          <a:bodyPr wrap="none" lIns="0" tIns="0" rIns="0" bIns="0" rtlCol="0" anchor="t"/>
          <a:lstStyle/>
          <a:p>
            <a:pPr marL="0" indent="0" algn="l">
              <a:lnSpc>
                <a:spcPts val="1980"/>
              </a:lnSpc>
              <a:spcAft>
                <a:spcPts val="230"/>
              </a:spcAft>
              <a:buNone/>
            </a:pPr>
            <a:r>
              <a:rPr lang="en-US" sz="1800" kern="0" spc="18" dirty="0">
                <a:solidFill>
                  <a:srgbClr val="F2EDE3"/>
                </a:solidFill>
                <a:latin typeface="Calibri Light" pitchFamily="34" charset="0"/>
                <a:ea typeface="Calibri Light" pitchFamily="34" charset="-122"/>
                <a:cs typeface="Calibri Light" pitchFamily="34" charset="-120"/>
              </a:rPr>
              <a:t>SOTA Activation Process</a:t>
            </a:r>
            <a:endParaRPr lang="en-US" sz="1800" dirty="0"/>
          </a:p>
        </p:txBody>
      </p:sp>
      <p:sp>
        <p:nvSpPr>
          <p:cNvPr id="15" name="Text 13"/>
          <p:cNvSpPr/>
          <p:nvPr/>
        </p:nvSpPr>
        <p:spPr>
          <a:xfrm>
            <a:off x="342900" y="589062"/>
            <a:ext cx="5326499" cy="159990"/>
          </a:xfrm>
          <a:prstGeom prst="rect">
            <a:avLst/>
          </a:prstGeom>
          <a:noFill/>
          <a:ln/>
        </p:spPr>
        <p:txBody>
          <a:bodyPr wrap="none" lIns="0" tIns="0" rIns="0" bIns="0" rtlCol="0" anchor="t"/>
          <a:lstStyle/>
          <a:p>
            <a:pPr marL="0" indent="0" algn="l">
              <a:lnSpc>
                <a:spcPts val="1260"/>
              </a:lnSpc>
              <a:buNone/>
            </a:pPr>
            <a:r>
              <a:rPr lang="en-US" sz="840" kern="0" spc="25" dirty="0">
                <a:solidFill>
                  <a:srgbClr val="7AAD94"/>
                </a:solidFill>
                <a:latin typeface="Calibri" pitchFamily="34" charset="0"/>
                <a:ea typeface="Calibri" pitchFamily="34" charset="-122"/>
                <a:cs typeface="Calibri" pitchFamily="34" charset="-120"/>
              </a:rPr>
              <a:t>sota.org.uk  ·  JA/AM — Aomori Summits  ·  Human-powered operation from summit to database</a:t>
            </a:r>
            <a:endParaRPr lang="en-US" sz="840" dirty="0"/>
          </a:p>
        </p:txBody>
      </p:sp>
      <p:sp>
        <p:nvSpPr>
          <p:cNvPr id="16" name="Text 14"/>
          <p:cNvSpPr/>
          <p:nvPr/>
        </p:nvSpPr>
        <p:spPr>
          <a:xfrm>
            <a:off x="7648724" y="257770"/>
            <a:ext cx="1175424" cy="216396"/>
          </a:xfrm>
          <a:prstGeom prst="roundRect">
            <a:avLst>
              <a:gd name="adj" fmla="val 66318"/>
            </a:avLst>
          </a:prstGeom>
          <a:solidFill>
            <a:srgbClr val="F4A636">
              <a:alpha val="12000"/>
            </a:srgbClr>
          </a:solidFill>
          <a:ln w="9525">
            <a:solidFill>
              <a:srgbClr val="F4A636">
                <a:alpha val="30000"/>
              </a:srgbClr>
            </a:solidFill>
          </a:ln>
        </p:spPr>
        <p:txBody>
          <a:bodyPr wrap="none" lIns="189458" tIns="29210" rIns="100330" bIns="29210" rtlCol="0" anchor="ctr"/>
          <a:lstStyle/>
          <a:p>
            <a:pPr marL="0" indent="0" algn="l">
              <a:buNone/>
            </a:pPr>
            <a:r>
              <a:rPr lang="en-US" sz="730" kern="0" spc="29" dirty="0">
                <a:solidFill>
                  <a:srgbClr val="F4A636"/>
                </a:solidFill>
                <a:latin typeface="Calibri Light" pitchFamily="34" charset="0"/>
                <a:ea typeface="Calibri Light" pitchFamily="34" charset="-122"/>
                <a:cs typeface="Calibri Light" pitchFamily="34" charset="-120"/>
              </a:rPr>
              <a:t>Summits on the Air</a:t>
            </a:r>
            <a:endParaRPr lang="en-US" sz="730" dirty="0"/>
          </a:p>
        </p:txBody>
      </p:sp>
      <p:pic>
        <p:nvPicPr>
          <p:cNvPr id="1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00525" y="299600"/>
            <a:ext cx="132588" cy="132588"/>
          </a:xfrm>
          <a:prstGeom prst="rect">
            <a:avLst/>
          </a:prstGeom>
        </p:spPr>
      </p:pic>
      <p:sp>
        <p:nvSpPr>
          <p:cNvPr id="18" name="Text 15"/>
          <p:cNvSpPr/>
          <p:nvPr/>
        </p:nvSpPr>
        <p:spPr>
          <a:xfrm>
            <a:off x="342900" y="906512"/>
            <a:ext cx="1531144" cy="3438674"/>
          </a:xfrm>
          <a:prstGeom prst="roundRect">
            <a:avLst>
              <a:gd name="adj" fmla="val 464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19" name="Text 16"/>
          <p:cNvSpPr/>
          <p:nvPr/>
        </p:nvSpPr>
        <p:spPr>
          <a:xfrm>
            <a:off x="452735" y="1044922"/>
            <a:ext cx="242441" cy="266685"/>
          </a:xfrm>
          <a:prstGeom prst="ellipse">
            <a:avLst/>
          </a:prstGeom>
          <a:solidFill>
            <a:srgbClr val="F4A636"/>
          </a:solidFill>
          <a:ln/>
          <a:effectLst>
            <a:outerShdw blurRad="86360" dist="50800" dir="16200000" algn="bl" rotWithShape="0">
              <a:srgbClr val="F4A636">
                <a:alpha val="35000"/>
              </a:srgbClr>
            </a:outerShdw>
          </a:effectLst>
        </p:spPr>
        <p:txBody>
          <a:bodyPr wrap="none" lIns="0" tIns="0" rIns="0" bIns="0" rtlCol="0" anchor="ctr"/>
          <a:lstStyle/>
          <a:p>
            <a:pPr marL="0" indent="0" algn="ctr">
              <a:buNone/>
            </a:pPr>
            <a:r>
              <a:rPr lang="en-US" sz="900" b="1" dirty="0">
                <a:solidFill>
                  <a:srgbClr val="162821"/>
                </a:solidFill>
                <a:latin typeface="Calibri Light" pitchFamily="34" charset="0"/>
                <a:ea typeface="Calibri Light" pitchFamily="34" charset="-122"/>
                <a:cs typeface="Calibri Light" pitchFamily="34" charset="-120"/>
              </a:rPr>
              <a:t>1</a:t>
            </a:r>
            <a:endParaRPr lang="en-US" sz="900" dirty="0"/>
          </a:p>
        </p:txBody>
      </p:sp>
      <p:sp>
        <p:nvSpPr>
          <p:cNvPr id="20" name="Text 17"/>
          <p:cNvSpPr/>
          <p:nvPr/>
        </p:nvSpPr>
        <p:spPr>
          <a:xfrm>
            <a:off x="752326" y="1030337"/>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2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1912" y="1099923"/>
            <a:ext cx="132588" cy="132588"/>
          </a:xfrm>
          <a:prstGeom prst="rect">
            <a:avLst/>
          </a:prstGeom>
        </p:spPr>
      </p:pic>
      <p:sp>
        <p:nvSpPr>
          <p:cNvPr id="22" name="Text 18"/>
          <p:cNvSpPr/>
          <p:nvPr/>
        </p:nvSpPr>
        <p:spPr>
          <a:xfrm>
            <a:off x="452735" y="1430238"/>
            <a:ext cx="838200" cy="127992"/>
          </a:xfrm>
          <a:prstGeom prst="rect">
            <a:avLst/>
          </a:prstGeom>
          <a:noFill/>
          <a:ln/>
        </p:spPr>
        <p:txBody>
          <a:bodyPr wrap="none" lIns="0" tIns="0" rIns="0" bIns="0" rtlCol="0" anchor="t"/>
          <a:lstStyle/>
          <a:p>
            <a:pPr marL="0" indent="0" algn="l">
              <a:lnSpc>
                <a:spcPts val="1008"/>
              </a:lnSpc>
              <a:buNone/>
            </a:pPr>
            <a:r>
              <a:rPr lang="en-US" sz="840" b="1" kern="0" spc="17" dirty="0">
                <a:solidFill>
                  <a:srgbClr val="F4A636"/>
                </a:solidFill>
                <a:latin typeface="Calibri Light" pitchFamily="34" charset="0"/>
                <a:ea typeface="Calibri Light" pitchFamily="34" charset="-122"/>
                <a:cs typeface="Calibri Light" pitchFamily="34" charset="-120"/>
              </a:rPr>
              <a:t>Find a Summit</a:t>
            </a:r>
            <a:endParaRPr lang="en-US" sz="840" dirty="0"/>
          </a:p>
        </p:txBody>
      </p:sp>
      <p:sp>
        <p:nvSpPr>
          <p:cNvPr id="23" name="Text 19"/>
          <p:cNvSpPr/>
          <p:nvPr/>
        </p:nvSpPr>
        <p:spPr>
          <a:xfrm>
            <a:off x="452735" y="1601391"/>
            <a:ext cx="1337703" cy="705557"/>
          </a:xfrm>
          <a:prstGeom prst="rect">
            <a:avLst/>
          </a:prstGeom>
          <a:noFill/>
          <a:ln/>
        </p:spPr>
        <p:txBody>
          <a:bodyPr wrap="square" lIns="0" tIns="0" rIns="0" bIns="0" rtlCol="0" anchor="ctr"/>
          <a:lstStyle/>
          <a:p>
            <a:pPr marL="0" indent="0" algn="l">
              <a:lnSpc>
                <a:spcPts val="1058"/>
              </a:lnSpc>
              <a:buNone/>
            </a:pPr>
            <a:r>
              <a:rPr lang="en-US" sz="730" dirty="0">
                <a:solidFill>
                  <a:srgbClr val="7AAD94"/>
                </a:solidFill>
                <a:latin typeface="Calibri" pitchFamily="34" charset="0"/>
                <a:ea typeface="Calibri" pitchFamily="34" charset="-122"/>
                <a:cs typeface="Calibri" pitchFamily="34" charset="-120"/>
              </a:rPr>
              <a:t>Check </a:t>
            </a:r>
            <a:r>
              <a:rPr lang="en-US" sz="730" b="1" dirty="0">
                <a:solidFill>
                  <a:srgbClr val="F2EDE3"/>
                </a:solidFill>
                <a:latin typeface="Calibri" pitchFamily="34" charset="0"/>
                <a:ea typeface="Calibri" pitchFamily="34" charset="-122"/>
                <a:cs typeface="Calibri" pitchFamily="34" charset="-120"/>
              </a:rPr>
              <a:t>sotadata.org.uk</a:t>
            </a:r>
            <a:r>
              <a:rPr lang="en-US" sz="730" dirty="0">
                <a:solidFill>
                  <a:srgbClr val="7AAD94"/>
                </a:solidFill>
                <a:latin typeface="Calibri" pitchFamily="34" charset="0"/>
                <a:ea typeface="Calibri" pitchFamily="34" charset="-122"/>
                <a:cs typeface="Calibri" pitchFamily="34" charset="-120"/>
              </a:rPr>
              <a:t> for JA/AM summits. Confirm elevation, points value, and Activation Zone location before your trip.</a:t>
            </a:r>
            <a:endParaRPr lang="en-US" sz="730" dirty="0"/>
          </a:p>
        </p:txBody>
      </p:sp>
      <p:sp>
        <p:nvSpPr>
          <p:cNvPr id="24" name="Text 20"/>
          <p:cNvSpPr/>
          <p:nvPr/>
        </p:nvSpPr>
        <p:spPr>
          <a:xfrm>
            <a:off x="452735" y="4095750"/>
            <a:ext cx="659606" cy="162729"/>
          </a:xfrm>
          <a:prstGeom prst="roundRect">
            <a:avLst>
              <a:gd name="adj" fmla="val 17950"/>
            </a:avLst>
          </a:prstGeom>
          <a:solidFill>
            <a:srgbClr val="7AAD94">
              <a:alpha val="12000"/>
            </a:srgbClr>
          </a:solidFill>
          <a:ln w="9525">
            <a:solidFill>
              <a:srgbClr val="7AAD94">
                <a:alpha val="20000"/>
              </a:srgbClr>
            </a:solidFill>
          </a:ln>
        </p:spPr>
        <p:txBody>
          <a:bodyPr wrap="none" lIns="0" tIns="0" rIns="0" bIns="0" rtlCol="0" anchor="ctr"/>
          <a:lstStyle/>
          <a:p>
            <a:pPr marL="0" indent="0" algn="ctr">
              <a:buNone/>
            </a:pPr>
            <a:r>
              <a:rPr lang="en-US" sz="620" dirty="0">
                <a:solidFill>
                  <a:srgbClr val="7AAD94"/>
                </a:solidFill>
                <a:latin typeface="Calibri" pitchFamily="34" charset="0"/>
                <a:ea typeface="Calibri" pitchFamily="34" charset="-122"/>
                <a:cs typeface="Calibri" pitchFamily="34" charset="-120"/>
              </a:rPr>
              <a:t>sotadata.org.uk</a:t>
            </a:r>
            <a:endParaRPr lang="en-US" sz="620" dirty="0"/>
          </a:p>
        </p:txBody>
      </p:sp>
      <p:pic>
        <p:nvPicPr>
          <p:cNvPr id="25" name="Image 2" descr="preencoded.png"/>
          <p:cNvPicPr>
            <a:picLocks noChangeAspect="1"/>
          </p:cNvPicPr>
          <p:nvPr/>
        </p:nvPicPr>
        <p:blipFill>
          <a:blip>
            <a:alphaModFix amt="55000"/>
            <a:extLst>
              <a:ext uri="{96DAC541-7B7A-43D3-8B79-37D633B846F1}">
                <asvg:svgBlip xmlns:asvg="http://schemas.microsoft.com/office/drawing/2016/SVG/main" r:embed="rId5"/>
              </a:ext>
            </a:extLst>
          </a:blip>
          <a:stretch>
            <a:fillRect/>
          </a:stretch>
        </p:blipFill>
        <p:spPr>
          <a:xfrm>
            <a:off x="1907985" y="2631290"/>
            <a:ext cx="132588" cy="132588"/>
          </a:xfrm>
          <a:prstGeom prst="rect">
            <a:avLst/>
          </a:prstGeom>
        </p:spPr>
      </p:pic>
      <p:sp>
        <p:nvSpPr>
          <p:cNvPr id="26" name="Text 21"/>
          <p:cNvSpPr/>
          <p:nvPr/>
        </p:nvSpPr>
        <p:spPr>
          <a:xfrm>
            <a:off x="2074664" y="906512"/>
            <a:ext cx="1531144" cy="3438674"/>
          </a:xfrm>
          <a:prstGeom prst="roundRect">
            <a:avLst>
              <a:gd name="adj" fmla="val 464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27" name="Text 22"/>
          <p:cNvSpPr/>
          <p:nvPr/>
        </p:nvSpPr>
        <p:spPr>
          <a:xfrm>
            <a:off x="2184499" y="1044922"/>
            <a:ext cx="242441" cy="266685"/>
          </a:xfrm>
          <a:prstGeom prst="ellipse">
            <a:avLst/>
          </a:prstGeom>
          <a:solidFill>
            <a:srgbClr val="F4A636"/>
          </a:solidFill>
          <a:ln/>
          <a:effectLst>
            <a:outerShdw blurRad="86360" dist="50800" dir="16200000" algn="bl" rotWithShape="0">
              <a:srgbClr val="F4A636">
                <a:alpha val="35000"/>
              </a:srgbClr>
            </a:outerShdw>
          </a:effectLst>
        </p:spPr>
        <p:txBody>
          <a:bodyPr wrap="none" lIns="0" tIns="0" rIns="0" bIns="0" rtlCol="0" anchor="ctr"/>
          <a:lstStyle/>
          <a:p>
            <a:pPr marL="0" indent="0" algn="ctr">
              <a:buNone/>
            </a:pPr>
            <a:r>
              <a:rPr lang="en-US" sz="900" b="1" dirty="0">
                <a:solidFill>
                  <a:srgbClr val="162821"/>
                </a:solidFill>
                <a:latin typeface="Calibri Light" pitchFamily="34" charset="0"/>
                <a:ea typeface="Calibri Light" pitchFamily="34" charset="-122"/>
                <a:cs typeface="Calibri Light" pitchFamily="34" charset="-120"/>
              </a:rPr>
              <a:t>2</a:t>
            </a:r>
            <a:endParaRPr lang="en-US" sz="900" dirty="0"/>
          </a:p>
        </p:txBody>
      </p:sp>
      <p:sp>
        <p:nvSpPr>
          <p:cNvPr id="28" name="Text 23"/>
          <p:cNvSpPr/>
          <p:nvPr/>
        </p:nvSpPr>
        <p:spPr>
          <a:xfrm>
            <a:off x="2484090" y="1030337"/>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2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53676" y="1099923"/>
            <a:ext cx="132588" cy="132588"/>
          </a:xfrm>
          <a:prstGeom prst="rect">
            <a:avLst/>
          </a:prstGeom>
        </p:spPr>
      </p:pic>
      <p:sp>
        <p:nvSpPr>
          <p:cNvPr id="30" name="Text 24"/>
          <p:cNvSpPr/>
          <p:nvPr/>
        </p:nvSpPr>
        <p:spPr>
          <a:xfrm>
            <a:off x="2184499" y="1430238"/>
            <a:ext cx="958200" cy="127992"/>
          </a:xfrm>
          <a:prstGeom prst="rect">
            <a:avLst/>
          </a:prstGeom>
          <a:noFill/>
          <a:ln/>
        </p:spPr>
        <p:txBody>
          <a:bodyPr wrap="none" lIns="0" tIns="0" rIns="0" bIns="0" rtlCol="0" anchor="t"/>
          <a:lstStyle/>
          <a:p>
            <a:pPr marL="0" indent="0" algn="l">
              <a:lnSpc>
                <a:spcPts val="1008"/>
              </a:lnSpc>
              <a:buNone/>
            </a:pPr>
            <a:r>
              <a:rPr lang="en-US" sz="840" b="1" kern="0" spc="17" dirty="0">
                <a:solidFill>
                  <a:srgbClr val="F4A636"/>
                </a:solidFill>
                <a:latin typeface="Calibri Light" pitchFamily="34" charset="0"/>
                <a:ea typeface="Calibri Light" pitchFamily="34" charset="-122"/>
                <a:cs typeface="Calibri Light" pitchFamily="34" charset="-120"/>
              </a:rPr>
              <a:t>Alert in Advance</a:t>
            </a:r>
            <a:endParaRPr lang="en-US" sz="840" dirty="0"/>
          </a:p>
        </p:txBody>
      </p:sp>
      <p:sp>
        <p:nvSpPr>
          <p:cNvPr id="31" name="Text 25"/>
          <p:cNvSpPr/>
          <p:nvPr/>
        </p:nvSpPr>
        <p:spPr>
          <a:xfrm>
            <a:off x="2184499" y="1601391"/>
            <a:ext cx="1337703" cy="564446"/>
          </a:xfrm>
          <a:prstGeom prst="rect">
            <a:avLst/>
          </a:prstGeom>
          <a:noFill/>
          <a:ln/>
        </p:spPr>
        <p:txBody>
          <a:bodyPr wrap="square" lIns="0" tIns="0" rIns="0" bIns="0" rtlCol="0" anchor="ctr"/>
          <a:lstStyle/>
          <a:p>
            <a:pPr marL="0" indent="0" algn="l">
              <a:lnSpc>
                <a:spcPts val="1058"/>
              </a:lnSpc>
              <a:buNone/>
            </a:pPr>
            <a:r>
              <a:rPr lang="en-US" sz="730" dirty="0">
                <a:solidFill>
                  <a:srgbClr val="7AAD94"/>
                </a:solidFill>
                <a:latin typeface="Calibri" pitchFamily="34" charset="0"/>
                <a:ea typeface="Calibri" pitchFamily="34" charset="-122"/>
                <a:cs typeface="Calibri" pitchFamily="34" charset="-120"/>
              </a:rPr>
              <a:t>Post your planned activation on </a:t>
            </a:r>
            <a:r>
              <a:rPr lang="en-US" sz="730" b="1" dirty="0">
                <a:solidFill>
                  <a:srgbClr val="F2EDE3"/>
                </a:solidFill>
                <a:latin typeface="Calibri" pitchFamily="34" charset="0"/>
                <a:ea typeface="Calibri" pitchFamily="34" charset="-122"/>
                <a:cs typeface="Calibri" pitchFamily="34" charset="-120"/>
              </a:rPr>
              <a:t>SOTAwatch3</a:t>
            </a:r>
            <a:r>
              <a:rPr lang="en-US" sz="730" dirty="0">
                <a:solidFill>
                  <a:srgbClr val="7AAD94"/>
                </a:solidFill>
                <a:latin typeface="Calibri" pitchFamily="34" charset="0"/>
                <a:ea typeface="Calibri" pitchFamily="34" charset="-122"/>
                <a:cs typeface="Calibri" pitchFamily="34" charset="-120"/>
              </a:rPr>
              <a:t> so chasers worldwide can prepare. Include summit ref, date, time &amp; band.</a:t>
            </a:r>
            <a:endParaRPr lang="en-US" sz="730" dirty="0"/>
          </a:p>
        </p:txBody>
      </p:sp>
      <p:sp>
        <p:nvSpPr>
          <p:cNvPr id="32" name="Text 26"/>
          <p:cNvSpPr/>
          <p:nvPr/>
        </p:nvSpPr>
        <p:spPr>
          <a:xfrm>
            <a:off x="2184499" y="4095750"/>
            <a:ext cx="882402" cy="162729"/>
          </a:xfrm>
          <a:prstGeom prst="roundRect">
            <a:avLst>
              <a:gd name="adj" fmla="val 17950"/>
            </a:avLst>
          </a:prstGeom>
          <a:solidFill>
            <a:srgbClr val="7AAD94">
              <a:alpha val="12000"/>
            </a:srgbClr>
          </a:solidFill>
          <a:ln w="9525">
            <a:solidFill>
              <a:srgbClr val="7AAD94">
                <a:alpha val="20000"/>
              </a:srgbClr>
            </a:solidFill>
          </a:ln>
        </p:spPr>
        <p:txBody>
          <a:bodyPr wrap="none" lIns="0" tIns="0" rIns="0" bIns="0" rtlCol="0" anchor="ctr"/>
          <a:lstStyle/>
          <a:p>
            <a:pPr marL="0" indent="0" algn="ctr">
              <a:buNone/>
            </a:pPr>
            <a:r>
              <a:rPr lang="en-US" sz="620" dirty="0">
                <a:solidFill>
                  <a:srgbClr val="7AAD94"/>
                </a:solidFill>
                <a:latin typeface="Calibri" pitchFamily="34" charset="0"/>
                <a:ea typeface="Calibri" pitchFamily="34" charset="-122"/>
                <a:cs typeface="Calibri" pitchFamily="34" charset="-120"/>
              </a:rPr>
              <a:t>sotawatch.sota.org.uk</a:t>
            </a:r>
            <a:endParaRPr lang="en-US" sz="620" dirty="0"/>
          </a:p>
        </p:txBody>
      </p:sp>
      <p:pic>
        <p:nvPicPr>
          <p:cNvPr id="33" name="Image 4" descr="preencoded.png"/>
          <p:cNvPicPr>
            <a:picLocks noChangeAspect="1"/>
          </p:cNvPicPr>
          <p:nvPr/>
        </p:nvPicPr>
        <p:blipFill>
          <a:blip>
            <a:alphaModFix amt="55000"/>
            <a:extLst>
              <a:ext uri="{96DAC541-7B7A-43D3-8B79-37D633B846F1}">
                <asvg:svgBlip xmlns:asvg="http://schemas.microsoft.com/office/drawing/2016/SVG/main" r:embed="rId7"/>
              </a:ext>
            </a:extLst>
          </a:blip>
          <a:stretch>
            <a:fillRect/>
          </a:stretch>
        </p:blipFill>
        <p:spPr>
          <a:xfrm>
            <a:off x="3639750" y="2631290"/>
            <a:ext cx="132588" cy="132588"/>
          </a:xfrm>
          <a:prstGeom prst="rect">
            <a:avLst/>
          </a:prstGeom>
        </p:spPr>
      </p:pic>
      <p:sp>
        <p:nvSpPr>
          <p:cNvPr id="34" name="Text 27"/>
          <p:cNvSpPr/>
          <p:nvPr/>
        </p:nvSpPr>
        <p:spPr>
          <a:xfrm>
            <a:off x="3806428" y="906512"/>
            <a:ext cx="1531144" cy="3438674"/>
          </a:xfrm>
          <a:prstGeom prst="roundRect">
            <a:avLst>
              <a:gd name="adj" fmla="val 464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35" name="Text 28"/>
          <p:cNvSpPr/>
          <p:nvPr/>
        </p:nvSpPr>
        <p:spPr>
          <a:xfrm>
            <a:off x="3916263" y="1044922"/>
            <a:ext cx="242441" cy="266685"/>
          </a:xfrm>
          <a:prstGeom prst="ellipse">
            <a:avLst/>
          </a:prstGeom>
          <a:solidFill>
            <a:srgbClr val="F4A636"/>
          </a:solidFill>
          <a:ln/>
          <a:effectLst>
            <a:outerShdw blurRad="86360" dist="50800" dir="16200000" algn="bl" rotWithShape="0">
              <a:srgbClr val="F4A636">
                <a:alpha val="35000"/>
              </a:srgbClr>
            </a:outerShdw>
          </a:effectLst>
        </p:spPr>
        <p:txBody>
          <a:bodyPr wrap="none" lIns="0" tIns="0" rIns="0" bIns="0" rtlCol="0" anchor="ctr"/>
          <a:lstStyle/>
          <a:p>
            <a:pPr marL="0" indent="0" algn="ctr">
              <a:buNone/>
            </a:pPr>
            <a:r>
              <a:rPr lang="en-US" sz="900" b="1" dirty="0">
                <a:solidFill>
                  <a:srgbClr val="162821"/>
                </a:solidFill>
                <a:latin typeface="Calibri Light" pitchFamily="34" charset="0"/>
                <a:ea typeface="Calibri Light" pitchFamily="34" charset="-122"/>
                <a:cs typeface="Calibri Light" pitchFamily="34" charset="-120"/>
              </a:rPr>
              <a:t>3</a:t>
            </a:r>
            <a:endParaRPr lang="en-US" sz="900" dirty="0"/>
          </a:p>
        </p:txBody>
      </p:sp>
      <p:sp>
        <p:nvSpPr>
          <p:cNvPr id="36" name="Text 29"/>
          <p:cNvSpPr/>
          <p:nvPr/>
        </p:nvSpPr>
        <p:spPr>
          <a:xfrm>
            <a:off x="4215854" y="1030337"/>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37"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85440" y="1099923"/>
            <a:ext cx="132588" cy="132588"/>
          </a:xfrm>
          <a:prstGeom prst="rect">
            <a:avLst/>
          </a:prstGeom>
        </p:spPr>
      </p:pic>
      <p:sp>
        <p:nvSpPr>
          <p:cNvPr id="38" name="Text 30"/>
          <p:cNvSpPr/>
          <p:nvPr/>
        </p:nvSpPr>
        <p:spPr>
          <a:xfrm>
            <a:off x="3916263" y="1430238"/>
            <a:ext cx="400764" cy="127992"/>
          </a:xfrm>
          <a:prstGeom prst="rect">
            <a:avLst/>
          </a:prstGeom>
          <a:noFill/>
          <a:ln/>
        </p:spPr>
        <p:txBody>
          <a:bodyPr wrap="none" lIns="0" tIns="0" rIns="0" bIns="0" rtlCol="0" anchor="t"/>
          <a:lstStyle/>
          <a:p>
            <a:pPr marL="0" indent="0" algn="l">
              <a:lnSpc>
                <a:spcPts val="1008"/>
              </a:lnSpc>
              <a:buNone/>
            </a:pPr>
            <a:r>
              <a:rPr lang="en-US" sz="840" b="1" kern="0" spc="17" dirty="0">
                <a:solidFill>
                  <a:srgbClr val="F4A636"/>
                </a:solidFill>
                <a:latin typeface="Calibri Light" pitchFamily="34" charset="0"/>
                <a:ea typeface="Calibri Light" pitchFamily="34" charset="-122"/>
                <a:cs typeface="Calibri Light" pitchFamily="34" charset="-120"/>
              </a:rPr>
              <a:t>Hike In</a:t>
            </a:r>
            <a:endParaRPr lang="en-US" sz="840" dirty="0"/>
          </a:p>
        </p:txBody>
      </p:sp>
      <p:sp>
        <p:nvSpPr>
          <p:cNvPr id="39" name="Text 31"/>
          <p:cNvSpPr/>
          <p:nvPr/>
        </p:nvSpPr>
        <p:spPr>
          <a:xfrm>
            <a:off x="3916263" y="1601391"/>
            <a:ext cx="1337703" cy="564446"/>
          </a:xfrm>
          <a:prstGeom prst="rect">
            <a:avLst/>
          </a:prstGeom>
          <a:noFill/>
          <a:ln/>
        </p:spPr>
        <p:txBody>
          <a:bodyPr wrap="square" lIns="0" tIns="0" rIns="0" bIns="0" rtlCol="0" anchor="ctr"/>
          <a:lstStyle/>
          <a:p>
            <a:pPr marL="0" indent="0" algn="l">
              <a:lnSpc>
                <a:spcPts val="1058"/>
              </a:lnSpc>
              <a:buNone/>
            </a:pPr>
            <a:r>
              <a:rPr lang="en-US" sz="730" b="1" dirty="0">
                <a:solidFill>
                  <a:srgbClr val="F2EDE3"/>
                </a:solidFill>
                <a:latin typeface="Calibri" pitchFamily="34" charset="0"/>
                <a:ea typeface="Calibri" pitchFamily="34" charset="-122"/>
                <a:cs typeface="Calibri" pitchFamily="34" charset="-120"/>
              </a:rPr>
              <a:t>Human-powered access only.</a:t>
            </a:r>
            <a:r>
              <a:rPr lang="en-US" sz="730" dirty="0">
                <a:solidFill>
                  <a:srgbClr val="7AAD94"/>
                </a:solidFill>
                <a:latin typeface="Calibri" pitchFamily="34" charset="0"/>
                <a:ea typeface="Calibri" pitchFamily="34" charset="-122"/>
                <a:cs typeface="Calibri" pitchFamily="34" charset="-120"/>
              </a:rPr>
              <a:t> Carry all gear. Operate within </a:t>
            </a:r>
            <a:r>
              <a:rPr lang="en-US" sz="730" b="1" dirty="0">
                <a:solidFill>
                  <a:srgbClr val="F2EDE3"/>
                </a:solidFill>
                <a:latin typeface="Calibri" pitchFamily="34" charset="0"/>
                <a:ea typeface="Calibri" pitchFamily="34" charset="-122"/>
                <a:cs typeface="Calibri" pitchFamily="34" charset="-120"/>
              </a:rPr>
              <a:t>25 m vertical</a:t>
            </a:r>
            <a:r>
              <a:rPr lang="en-US" sz="730" dirty="0">
                <a:solidFill>
                  <a:srgbClr val="7AAD94"/>
                </a:solidFill>
                <a:latin typeface="Calibri" pitchFamily="34" charset="0"/>
                <a:ea typeface="Calibri" pitchFamily="34" charset="-122"/>
                <a:cs typeface="Calibri" pitchFamily="34" charset="-120"/>
              </a:rPr>
              <a:t> of the summit — the Activation Zone.</a:t>
            </a:r>
            <a:endParaRPr lang="en-US" sz="730" dirty="0"/>
          </a:p>
        </p:txBody>
      </p:sp>
      <p:sp>
        <p:nvSpPr>
          <p:cNvPr id="40" name="Text 32"/>
          <p:cNvSpPr/>
          <p:nvPr/>
        </p:nvSpPr>
        <p:spPr>
          <a:xfrm>
            <a:off x="3916263" y="4095750"/>
            <a:ext cx="851595" cy="162729"/>
          </a:xfrm>
          <a:prstGeom prst="roundRect">
            <a:avLst>
              <a:gd name="adj" fmla="val 17950"/>
            </a:avLst>
          </a:prstGeom>
          <a:solidFill>
            <a:srgbClr val="F4A636">
              <a:alpha val="10000"/>
            </a:srgbClr>
          </a:solidFill>
          <a:ln w="9525">
            <a:solidFill>
              <a:srgbClr val="F4A636">
                <a:alpha val="25000"/>
              </a:srgbClr>
            </a:solidFill>
          </a:ln>
        </p:spPr>
        <p:txBody>
          <a:bodyPr wrap="none" lIns="0" tIns="0" rIns="0" bIns="0" rtlCol="0" anchor="ctr"/>
          <a:lstStyle/>
          <a:p>
            <a:pPr marL="0" indent="0" algn="ctr">
              <a:buNone/>
            </a:pPr>
            <a:r>
              <a:rPr lang="en-US" sz="620" dirty="0">
                <a:solidFill>
                  <a:srgbClr val="F4A636"/>
                </a:solidFill>
                <a:latin typeface="Calibri" pitchFamily="34" charset="0"/>
                <a:ea typeface="Calibri" pitchFamily="34" charset="-122"/>
                <a:cs typeface="Calibri" pitchFamily="34" charset="-120"/>
              </a:rPr>
              <a:t>No motorized access</a:t>
            </a:r>
            <a:endParaRPr lang="en-US" sz="620" dirty="0"/>
          </a:p>
        </p:txBody>
      </p:sp>
      <p:pic>
        <p:nvPicPr>
          <p:cNvPr id="41" name="Image 6" descr="preencoded.png"/>
          <p:cNvPicPr>
            <a:picLocks noChangeAspect="1"/>
          </p:cNvPicPr>
          <p:nvPr/>
        </p:nvPicPr>
        <p:blipFill>
          <a:blip>
            <a:alphaModFix amt="55000"/>
            <a:extLst>
              <a:ext uri="{96DAC541-7B7A-43D3-8B79-37D633B846F1}">
                <asvg:svgBlip xmlns:asvg="http://schemas.microsoft.com/office/drawing/2016/SVG/main" r:embed="rId9"/>
              </a:ext>
            </a:extLst>
          </a:blip>
          <a:stretch>
            <a:fillRect/>
          </a:stretch>
        </p:blipFill>
        <p:spPr>
          <a:xfrm>
            <a:off x="5371514" y="2631290"/>
            <a:ext cx="132588" cy="132588"/>
          </a:xfrm>
          <a:prstGeom prst="rect">
            <a:avLst/>
          </a:prstGeom>
        </p:spPr>
      </p:pic>
      <p:sp>
        <p:nvSpPr>
          <p:cNvPr id="42" name="Text 33"/>
          <p:cNvSpPr/>
          <p:nvPr/>
        </p:nvSpPr>
        <p:spPr>
          <a:xfrm>
            <a:off x="5538192" y="906512"/>
            <a:ext cx="1531144" cy="3438674"/>
          </a:xfrm>
          <a:prstGeom prst="roundRect">
            <a:avLst>
              <a:gd name="adj" fmla="val 4645"/>
            </a:avLst>
          </a:prstGeom>
          <a:solidFill>
            <a:srgbClr val="1E3A2E"/>
          </a:solidFill>
          <a:ln w="9525">
            <a:solidFill>
              <a:srgbClr val="F4A636">
                <a:alpha val="35000"/>
              </a:srgbClr>
            </a:solidFill>
          </a:ln>
        </p:spPr>
        <p:txBody>
          <a:bodyPr wrap="square" rtlCol="0" anchor="t"/>
          <a:lstStyle/>
          <a:p>
            <a:pPr marL="0" indent="0">
              <a:buNone/>
            </a:pPr>
            <a:endParaRPr lang="en-US" dirty="0"/>
          </a:p>
        </p:txBody>
      </p:sp>
      <p:sp>
        <p:nvSpPr>
          <p:cNvPr id="43" name="Text 34"/>
          <p:cNvSpPr/>
          <p:nvPr/>
        </p:nvSpPr>
        <p:spPr>
          <a:xfrm>
            <a:off x="5547717" y="916037"/>
            <a:ext cx="1512094" cy="13841"/>
          </a:xfrm>
          <a:prstGeom prst="roundRect">
            <a:avLst>
              <a:gd name="adj" fmla="val 513836"/>
            </a:avLst>
          </a:prstGeom>
          <a:gradFill rotWithShape="1">
            <a:gsLst>
              <a:gs pos="0">
                <a:srgbClr val="F4A636"/>
              </a:gs>
              <a:gs pos="100000">
                <a:srgbClr val="F4A636">
                  <a:alpha val="30000"/>
                </a:srgbClr>
              </a:gs>
            </a:gsLst>
            <a:lin ang="0" scaled="1"/>
          </a:gradFill>
          <a:ln/>
        </p:spPr>
        <p:txBody>
          <a:bodyPr wrap="none" rtlCol="0" anchor="t"/>
          <a:lstStyle/>
          <a:p>
            <a:pPr marL="0" indent="0">
              <a:buNone/>
            </a:pPr>
            <a:endParaRPr lang="en-US" dirty="0"/>
          </a:p>
        </p:txBody>
      </p:sp>
      <p:sp>
        <p:nvSpPr>
          <p:cNvPr id="44" name="Text 35"/>
          <p:cNvSpPr/>
          <p:nvPr/>
        </p:nvSpPr>
        <p:spPr>
          <a:xfrm>
            <a:off x="5648027" y="1044922"/>
            <a:ext cx="242441" cy="266685"/>
          </a:xfrm>
          <a:prstGeom prst="ellipse">
            <a:avLst/>
          </a:prstGeom>
          <a:solidFill>
            <a:srgbClr val="F4A636"/>
          </a:solidFill>
          <a:ln/>
          <a:effectLst>
            <a:outerShdw blurRad="143510" dist="50800" dir="16200000" algn="bl" rotWithShape="0">
              <a:srgbClr val="F4A636">
                <a:alpha val="50000"/>
              </a:srgbClr>
            </a:outerShdw>
          </a:effectLst>
        </p:spPr>
        <p:txBody>
          <a:bodyPr wrap="none" lIns="0" tIns="0" rIns="0" bIns="0" rtlCol="0" anchor="ctr"/>
          <a:lstStyle/>
          <a:p>
            <a:pPr marL="0" indent="0" algn="ctr">
              <a:buNone/>
            </a:pPr>
            <a:r>
              <a:rPr lang="en-US" sz="900" b="1" dirty="0">
                <a:solidFill>
                  <a:srgbClr val="162821"/>
                </a:solidFill>
                <a:latin typeface="Calibri Light" pitchFamily="34" charset="0"/>
                <a:ea typeface="Calibri Light" pitchFamily="34" charset="-122"/>
                <a:cs typeface="Calibri Light" pitchFamily="34" charset="-120"/>
              </a:rPr>
              <a:t>4</a:t>
            </a:r>
            <a:endParaRPr lang="en-US" sz="900" dirty="0"/>
          </a:p>
        </p:txBody>
      </p:sp>
      <p:sp>
        <p:nvSpPr>
          <p:cNvPr id="45" name="Text 36"/>
          <p:cNvSpPr/>
          <p:nvPr/>
        </p:nvSpPr>
        <p:spPr>
          <a:xfrm>
            <a:off x="5947618" y="1030337"/>
            <a:ext cx="271760" cy="271760"/>
          </a:xfrm>
          <a:prstGeom prst="ellipse">
            <a:avLst/>
          </a:prstGeom>
          <a:solidFill>
            <a:srgbClr val="F4A636">
              <a:alpha val="18000"/>
            </a:srgbClr>
          </a:solidFill>
          <a:ln w="9525">
            <a:solidFill>
              <a:srgbClr val="F4A636">
                <a:alpha val="40000"/>
              </a:srgbClr>
            </a:solidFill>
          </a:ln>
        </p:spPr>
        <p:txBody>
          <a:bodyPr wrap="none" rtlCol="0" anchor="t"/>
          <a:lstStyle/>
          <a:p>
            <a:pPr marL="0" indent="0">
              <a:buNone/>
            </a:pPr>
            <a:endParaRPr lang="en-US" dirty="0"/>
          </a:p>
        </p:txBody>
      </p:sp>
      <p:pic>
        <p:nvPicPr>
          <p:cNvPr id="46"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017204" y="1099923"/>
            <a:ext cx="132588" cy="132588"/>
          </a:xfrm>
          <a:prstGeom prst="rect">
            <a:avLst/>
          </a:prstGeom>
        </p:spPr>
      </p:pic>
      <p:sp>
        <p:nvSpPr>
          <p:cNvPr id="47" name="Text 37"/>
          <p:cNvSpPr/>
          <p:nvPr/>
        </p:nvSpPr>
        <p:spPr>
          <a:xfrm>
            <a:off x="5648027" y="1430238"/>
            <a:ext cx="775171" cy="127992"/>
          </a:xfrm>
          <a:prstGeom prst="rect">
            <a:avLst/>
          </a:prstGeom>
          <a:noFill/>
          <a:ln/>
        </p:spPr>
        <p:txBody>
          <a:bodyPr wrap="none" lIns="0" tIns="0" rIns="0" bIns="0" rtlCol="0" anchor="t"/>
          <a:lstStyle/>
          <a:p>
            <a:pPr marL="0" indent="0" algn="l">
              <a:lnSpc>
                <a:spcPts val="1008"/>
              </a:lnSpc>
              <a:buNone/>
            </a:pPr>
            <a:r>
              <a:rPr lang="en-US" sz="840" b="1" kern="0" spc="17" dirty="0">
                <a:solidFill>
                  <a:srgbClr val="F4A636"/>
                </a:solidFill>
                <a:latin typeface="Calibri Light" pitchFamily="34" charset="0"/>
                <a:ea typeface="Calibri Light" pitchFamily="34" charset="-122"/>
                <a:cs typeface="Calibri Light" pitchFamily="34" charset="-120"/>
              </a:rPr>
              <a:t>Make 4 QSOs</a:t>
            </a:r>
            <a:endParaRPr lang="en-US" sz="840" dirty="0"/>
          </a:p>
        </p:txBody>
      </p:sp>
      <p:sp>
        <p:nvSpPr>
          <p:cNvPr id="48" name="Text 38"/>
          <p:cNvSpPr/>
          <p:nvPr/>
        </p:nvSpPr>
        <p:spPr>
          <a:xfrm>
            <a:off x="5648027" y="1601391"/>
            <a:ext cx="1337703" cy="705557"/>
          </a:xfrm>
          <a:prstGeom prst="rect">
            <a:avLst/>
          </a:prstGeom>
          <a:noFill/>
          <a:ln/>
        </p:spPr>
        <p:txBody>
          <a:bodyPr wrap="square" lIns="0" tIns="0" rIns="0" bIns="0" rtlCol="0" anchor="ctr"/>
          <a:lstStyle/>
          <a:p>
            <a:pPr marL="0" indent="0" algn="l">
              <a:lnSpc>
                <a:spcPts val="1058"/>
              </a:lnSpc>
              <a:buNone/>
            </a:pPr>
            <a:r>
              <a:rPr lang="en-US" sz="730" dirty="0">
                <a:solidFill>
                  <a:srgbClr val="7AAD94"/>
                </a:solidFill>
                <a:latin typeface="Calibri" pitchFamily="34" charset="0"/>
                <a:ea typeface="Calibri" pitchFamily="34" charset="-122"/>
                <a:cs typeface="Calibri" pitchFamily="34" charset="-120"/>
              </a:rPr>
              <a:t>Minimum </a:t>
            </a:r>
            <a:r>
              <a:rPr lang="en-US" sz="730" b="1" dirty="0">
                <a:solidFill>
                  <a:srgbClr val="F2EDE3"/>
                </a:solidFill>
                <a:latin typeface="Calibri" pitchFamily="34" charset="0"/>
                <a:ea typeface="Calibri" pitchFamily="34" charset="-122"/>
                <a:cs typeface="Calibri" pitchFamily="34" charset="-120"/>
              </a:rPr>
              <a:t>4 valid two-way contacts</a:t>
            </a:r>
            <a:r>
              <a:rPr lang="en-US" sz="730" dirty="0">
                <a:solidFill>
                  <a:srgbClr val="7AAD94"/>
                </a:solidFill>
                <a:latin typeface="Calibri" pitchFamily="34" charset="0"/>
                <a:ea typeface="Calibri" pitchFamily="34" charset="-122"/>
                <a:cs typeface="Calibri" pitchFamily="34" charset="-120"/>
              </a:rPr>
              <a:t> earn activator points. Exchange callsign, signal report, and SOTA summit reference.</a:t>
            </a:r>
            <a:endParaRPr lang="en-US" sz="730" dirty="0"/>
          </a:p>
        </p:txBody>
      </p:sp>
      <p:sp>
        <p:nvSpPr>
          <p:cNvPr id="49" name="Text 39"/>
          <p:cNvSpPr/>
          <p:nvPr/>
        </p:nvSpPr>
        <p:spPr>
          <a:xfrm>
            <a:off x="5648027" y="4095750"/>
            <a:ext cx="917079" cy="162729"/>
          </a:xfrm>
          <a:prstGeom prst="roundRect">
            <a:avLst>
              <a:gd name="adj" fmla="val 17950"/>
            </a:avLst>
          </a:prstGeom>
          <a:solidFill>
            <a:srgbClr val="F4A636">
              <a:alpha val="15000"/>
            </a:srgbClr>
          </a:solidFill>
          <a:ln w="9525">
            <a:solidFill>
              <a:srgbClr val="F4A636">
                <a:alpha val="35000"/>
              </a:srgbClr>
            </a:solidFill>
          </a:ln>
        </p:spPr>
        <p:txBody>
          <a:bodyPr wrap="none" lIns="0" tIns="0" rIns="0" bIns="0" rtlCol="0" anchor="ctr"/>
          <a:lstStyle/>
          <a:p>
            <a:pPr marL="0" indent="0" algn="ctr">
              <a:buNone/>
            </a:pPr>
            <a:r>
              <a:rPr lang="en-US" sz="620" b="1" dirty="0">
                <a:solidFill>
                  <a:srgbClr val="F4A636"/>
                </a:solidFill>
                <a:latin typeface="Calibri" pitchFamily="34" charset="0"/>
                <a:ea typeface="Calibri" pitchFamily="34" charset="-122"/>
                <a:cs typeface="Calibri" pitchFamily="34" charset="-120"/>
              </a:rPr>
              <a:t>Min. 4 QSOs required</a:t>
            </a:r>
            <a:endParaRPr lang="en-US" sz="620" dirty="0"/>
          </a:p>
        </p:txBody>
      </p:sp>
      <p:pic>
        <p:nvPicPr>
          <p:cNvPr id="50" name="Image 8" descr="preencoded.png"/>
          <p:cNvPicPr>
            <a:picLocks noChangeAspect="1"/>
          </p:cNvPicPr>
          <p:nvPr/>
        </p:nvPicPr>
        <p:blipFill>
          <a:blip>
            <a:alphaModFix amt="55000"/>
            <a:extLst>
              <a:ext uri="{96DAC541-7B7A-43D3-8B79-37D633B846F1}">
                <asvg:svgBlip xmlns:asvg="http://schemas.microsoft.com/office/drawing/2016/SVG/main" r:embed="rId11"/>
              </a:ext>
            </a:extLst>
          </a:blip>
          <a:stretch>
            <a:fillRect/>
          </a:stretch>
        </p:blipFill>
        <p:spPr>
          <a:xfrm>
            <a:off x="7103278" y="2631290"/>
            <a:ext cx="132588" cy="132588"/>
          </a:xfrm>
          <a:prstGeom prst="rect">
            <a:avLst/>
          </a:prstGeom>
        </p:spPr>
      </p:pic>
      <p:sp>
        <p:nvSpPr>
          <p:cNvPr id="51" name="Text 40"/>
          <p:cNvSpPr/>
          <p:nvPr/>
        </p:nvSpPr>
        <p:spPr>
          <a:xfrm>
            <a:off x="7269956" y="906512"/>
            <a:ext cx="1531144" cy="3438674"/>
          </a:xfrm>
          <a:prstGeom prst="roundRect">
            <a:avLst>
              <a:gd name="adj" fmla="val 4645"/>
            </a:avLst>
          </a:prstGeom>
          <a:solidFill>
            <a:srgbClr val="1E3A2E"/>
          </a:solidFill>
          <a:ln w="9525">
            <a:solidFill>
              <a:srgbClr val="7AAD94">
                <a:alpha val="18000"/>
              </a:srgbClr>
            </a:solidFill>
          </a:ln>
        </p:spPr>
        <p:txBody>
          <a:bodyPr wrap="square" rtlCol="0" anchor="t"/>
          <a:lstStyle/>
          <a:p>
            <a:pPr marL="0" indent="0">
              <a:buNone/>
            </a:pPr>
            <a:endParaRPr lang="en-US" dirty="0"/>
          </a:p>
        </p:txBody>
      </p:sp>
      <p:sp>
        <p:nvSpPr>
          <p:cNvPr id="52" name="Text 41"/>
          <p:cNvSpPr/>
          <p:nvPr/>
        </p:nvSpPr>
        <p:spPr>
          <a:xfrm>
            <a:off x="7379791" y="1044922"/>
            <a:ext cx="242441" cy="266685"/>
          </a:xfrm>
          <a:prstGeom prst="ellipse">
            <a:avLst/>
          </a:prstGeom>
          <a:solidFill>
            <a:srgbClr val="F4A636"/>
          </a:solidFill>
          <a:ln/>
          <a:effectLst>
            <a:outerShdw blurRad="86360" dist="50800" dir="16200000" algn="bl" rotWithShape="0">
              <a:srgbClr val="F4A636">
                <a:alpha val="35000"/>
              </a:srgbClr>
            </a:outerShdw>
          </a:effectLst>
        </p:spPr>
        <p:txBody>
          <a:bodyPr wrap="none" lIns="0" tIns="0" rIns="0" bIns="0" rtlCol="0" anchor="ctr"/>
          <a:lstStyle/>
          <a:p>
            <a:pPr marL="0" indent="0" algn="ctr">
              <a:buNone/>
            </a:pPr>
            <a:r>
              <a:rPr lang="en-US" sz="900" b="1" dirty="0">
                <a:solidFill>
                  <a:srgbClr val="162821"/>
                </a:solidFill>
                <a:latin typeface="Calibri Light" pitchFamily="34" charset="0"/>
                <a:ea typeface="Calibri Light" pitchFamily="34" charset="-122"/>
                <a:cs typeface="Calibri Light" pitchFamily="34" charset="-120"/>
              </a:rPr>
              <a:t>5</a:t>
            </a:r>
            <a:endParaRPr lang="en-US" sz="900" dirty="0"/>
          </a:p>
        </p:txBody>
      </p:sp>
      <p:sp>
        <p:nvSpPr>
          <p:cNvPr id="53" name="Text 42"/>
          <p:cNvSpPr/>
          <p:nvPr/>
        </p:nvSpPr>
        <p:spPr>
          <a:xfrm>
            <a:off x="7679382" y="1030337"/>
            <a:ext cx="271760" cy="271760"/>
          </a:xfrm>
          <a:prstGeom prst="ellipse">
            <a:avLst/>
          </a:prstGeom>
          <a:solidFill>
            <a:srgbClr val="F4A636">
              <a:alpha val="12000"/>
            </a:srgbClr>
          </a:solidFill>
          <a:ln w="9525">
            <a:solidFill>
              <a:srgbClr val="F4A636">
                <a:alpha val="25000"/>
              </a:srgbClr>
            </a:solidFill>
          </a:ln>
        </p:spPr>
        <p:txBody>
          <a:bodyPr wrap="none" rtlCol="0" anchor="t"/>
          <a:lstStyle/>
          <a:p>
            <a:pPr marL="0" indent="0">
              <a:buNone/>
            </a:pPr>
            <a:endParaRPr lang="en-US" dirty="0"/>
          </a:p>
        </p:txBody>
      </p:sp>
      <p:pic>
        <p:nvPicPr>
          <p:cNvPr id="54"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7748969" y="1099923"/>
            <a:ext cx="132588" cy="132588"/>
          </a:xfrm>
          <a:prstGeom prst="rect">
            <a:avLst/>
          </a:prstGeom>
        </p:spPr>
      </p:pic>
      <p:sp>
        <p:nvSpPr>
          <p:cNvPr id="55" name="Text 43"/>
          <p:cNvSpPr/>
          <p:nvPr/>
        </p:nvSpPr>
        <p:spPr>
          <a:xfrm>
            <a:off x="7379791" y="1430238"/>
            <a:ext cx="1143030" cy="127992"/>
          </a:xfrm>
          <a:prstGeom prst="rect">
            <a:avLst/>
          </a:prstGeom>
          <a:noFill/>
          <a:ln/>
        </p:spPr>
        <p:txBody>
          <a:bodyPr wrap="none" lIns="0" tIns="0" rIns="0" bIns="0" rtlCol="0" anchor="t"/>
          <a:lstStyle/>
          <a:p>
            <a:pPr marL="0" indent="0" algn="l">
              <a:lnSpc>
                <a:spcPts val="1008"/>
              </a:lnSpc>
              <a:buNone/>
            </a:pPr>
            <a:r>
              <a:rPr lang="en-US" sz="840" b="1" kern="0" spc="17" dirty="0">
                <a:solidFill>
                  <a:srgbClr val="F4A636"/>
                </a:solidFill>
                <a:latin typeface="Calibri Light" pitchFamily="34" charset="0"/>
                <a:ea typeface="Calibri Light" pitchFamily="34" charset="-122"/>
                <a:cs typeface="Calibri Light" pitchFamily="34" charset="-120"/>
              </a:rPr>
              <a:t>Log Your Activation</a:t>
            </a:r>
            <a:endParaRPr lang="en-US" sz="840" dirty="0"/>
          </a:p>
        </p:txBody>
      </p:sp>
      <p:sp>
        <p:nvSpPr>
          <p:cNvPr id="56" name="Text 44"/>
          <p:cNvSpPr/>
          <p:nvPr/>
        </p:nvSpPr>
        <p:spPr>
          <a:xfrm>
            <a:off x="7379791" y="1601391"/>
            <a:ext cx="1337703" cy="564446"/>
          </a:xfrm>
          <a:prstGeom prst="rect">
            <a:avLst/>
          </a:prstGeom>
          <a:noFill/>
          <a:ln/>
        </p:spPr>
        <p:txBody>
          <a:bodyPr wrap="square" lIns="0" tIns="0" rIns="0" bIns="0" rtlCol="0" anchor="ctr"/>
          <a:lstStyle/>
          <a:p>
            <a:pPr marL="0" indent="0" algn="l">
              <a:lnSpc>
                <a:spcPts val="1058"/>
              </a:lnSpc>
              <a:buNone/>
            </a:pPr>
            <a:r>
              <a:rPr lang="en-US" sz="730" dirty="0">
                <a:solidFill>
                  <a:srgbClr val="7AAD94"/>
                </a:solidFill>
                <a:latin typeface="Calibri" pitchFamily="34" charset="0"/>
                <a:ea typeface="Calibri" pitchFamily="34" charset="-122"/>
                <a:cs typeface="Calibri" pitchFamily="34" charset="-120"/>
              </a:rPr>
              <a:t>Submit your log via the </a:t>
            </a:r>
            <a:r>
              <a:rPr lang="en-US" sz="730" b="1" dirty="0">
                <a:solidFill>
                  <a:srgbClr val="F2EDE3"/>
                </a:solidFill>
                <a:latin typeface="Calibri" pitchFamily="34" charset="0"/>
                <a:ea typeface="Calibri" pitchFamily="34" charset="-122"/>
                <a:cs typeface="Calibri" pitchFamily="34" charset="-120"/>
              </a:rPr>
              <a:t>SOTA database</a:t>
            </a:r>
            <a:r>
              <a:rPr lang="en-US" sz="730" dirty="0">
                <a:solidFill>
                  <a:srgbClr val="7AAD94"/>
                </a:solidFill>
                <a:latin typeface="Calibri" pitchFamily="34" charset="0"/>
                <a:ea typeface="Calibri" pitchFamily="34" charset="-122"/>
                <a:cs typeface="Calibri" pitchFamily="34" charset="-120"/>
              </a:rPr>
              <a:t>. Points credited to your activator score. Counts toward </a:t>
            </a:r>
            <a:r>
              <a:rPr lang="en-US" sz="730" i="1" dirty="0">
                <a:solidFill>
                  <a:srgbClr val="7AAD94"/>
                </a:solidFill>
                <a:latin typeface="Calibri" pitchFamily="34" charset="0"/>
                <a:ea typeface="Calibri" pitchFamily="34" charset="-122"/>
                <a:cs typeface="Calibri" pitchFamily="34" charset="-120"/>
              </a:rPr>
              <a:t>Mountain Goat</a:t>
            </a:r>
            <a:r>
              <a:rPr lang="en-US" sz="730" dirty="0">
                <a:solidFill>
                  <a:srgbClr val="7AAD94"/>
                </a:solidFill>
                <a:latin typeface="Calibri" pitchFamily="34" charset="0"/>
                <a:ea typeface="Calibri" pitchFamily="34" charset="-122"/>
                <a:cs typeface="Calibri" pitchFamily="34" charset="-120"/>
              </a:rPr>
              <a:t> award.</a:t>
            </a:r>
            <a:endParaRPr lang="en-US" sz="730" dirty="0"/>
          </a:p>
        </p:txBody>
      </p:sp>
      <p:sp>
        <p:nvSpPr>
          <p:cNvPr id="57" name="Text 45"/>
          <p:cNvSpPr/>
          <p:nvPr/>
        </p:nvSpPr>
        <p:spPr>
          <a:xfrm>
            <a:off x="7379791" y="4095750"/>
            <a:ext cx="851892" cy="162729"/>
          </a:xfrm>
          <a:prstGeom prst="roundRect">
            <a:avLst>
              <a:gd name="adj" fmla="val 17950"/>
            </a:avLst>
          </a:prstGeom>
          <a:solidFill>
            <a:srgbClr val="7AAD94">
              <a:alpha val="12000"/>
            </a:srgbClr>
          </a:solidFill>
          <a:ln w="9525">
            <a:solidFill>
              <a:srgbClr val="7AAD94">
                <a:alpha val="20000"/>
              </a:srgbClr>
            </a:solidFill>
          </a:ln>
        </p:spPr>
        <p:txBody>
          <a:bodyPr wrap="none" lIns="0" tIns="0" rIns="0" bIns="0" rtlCol="0" anchor="ctr"/>
          <a:lstStyle/>
          <a:p>
            <a:pPr marL="0" indent="0" algn="ctr">
              <a:buNone/>
            </a:pPr>
            <a:r>
              <a:rPr lang="en-US" sz="620" dirty="0">
                <a:solidFill>
                  <a:srgbClr val="7AAD94"/>
                </a:solidFill>
                <a:latin typeface="Calibri" pitchFamily="34" charset="0"/>
                <a:ea typeface="Calibri" pitchFamily="34" charset="-122"/>
                <a:cs typeface="Calibri" pitchFamily="34" charset="-120"/>
              </a:rPr>
              <a:t>database.sota.org.uk</a:t>
            </a:r>
            <a:endParaRPr lang="en-US" sz="620" dirty="0"/>
          </a:p>
        </p:txBody>
      </p:sp>
      <p:sp>
        <p:nvSpPr>
          <p:cNvPr id="58" name="Text 46"/>
          <p:cNvSpPr/>
          <p:nvPr/>
        </p:nvSpPr>
        <p:spPr>
          <a:xfrm>
            <a:off x="342900" y="4459486"/>
            <a:ext cx="8458200" cy="427434"/>
          </a:xfrm>
          <a:prstGeom prst="roundRect">
            <a:avLst>
              <a:gd name="adj" fmla="val 13370"/>
            </a:avLst>
          </a:prstGeom>
          <a:solidFill>
            <a:srgbClr val="1E3A2E">
              <a:alpha val="70000"/>
            </a:srgbClr>
          </a:solidFill>
          <a:ln w="9525">
            <a:solidFill>
              <a:srgbClr val="7AAD94">
                <a:alpha val="15000"/>
              </a:srgbClr>
            </a:solidFill>
          </a:ln>
        </p:spPr>
        <p:txBody>
          <a:bodyPr wrap="square" rtlCol="0" anchor="t"/>
          <a:lstStyle/>
          <a:p>
            <a:pPr marL="0" indent="0">
              <a:buNone/>
            </a:pPr>
            <a:endParaRPr lang="en-US" dirty="0"/>
          </a:p>
        </p:txBody>
      </p:sp>
      <p:pic>
        <p:nvPicPr>
          <p:cNvPr id="59" name="Image 10" descr="preencoded.png"/>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448205" y="4606835"/>
            <a:ext cx="132588" cy="132588"/>
          </a:xfrm>
          <a:prstGeom prst="rect">
            <a:avLst/>
          </a:prstGeom>
        </p:spPr>
      </p:pic>
      <p:sp>
        <p:nvSpPr>
          <p:cNvPr id="60" name="Text 47"/>
          <p:cNvSpPr/>
          <p:nvPr/>
        </p:nvSpPr>
        <p:spPr>
          <a:xfrm>
            <a:off x="605582" y="4540002"/>
            <a:ext cx="1681844" cy="279722"/>
          </a:xfrm>
          <a:prstGeom prst="rect">
            <a:avLst/>
          </a:prstGeom>
          <a:noFill/>
          <a:ln/>
        </p:spPr>
        <p:txBody>
          <a:bodyPr wrap="square" lIns="0" tIns="0" rIns="0" bIns="0" rtlCol="0" anchor="ctr"/>
          <a:lstStyle/>
          <a:p>
            <a:pPr marL="0" indent="0" algn="l">
              <a:lnSpc>
                <a:spcPts val="1050"/>
              </a:lnSpc>
              <a:buNone/>
            </a:pPr>
            <a:r>
              <a:rPr lang="en-US" sz="700" dirty="0">
                <a:solidFill>
                  <a:srgbClr val="7AAD94"/>
                </a:solidFill>
                <a:latin typeface="Calibri" pitchFamily="34" charset="0"/>
                <a:ea typeface="Calibri" pitchFamily="34" charset="-122"/>
                <a:cs typeface="Calibri" pitchFamily="34" charset="-120"/>
              </a:rPr>
              <a:t>Activation Zone = within 25 m vertical of summit</a:t>
            </a:r>
            <a:endParaRPr lang="en-US" sz="700" dirty="0"/>
          </a:p>
        </p:txBody>
      </p:sp>
      <p:sp>
        <p:nvSpPr>
          <p:cNvPr id="61" name="Text 48"/>
          <p:cNvSpPr/>
          <p:nvPr/>
        </p:nvSpPr>
        <p:spPr>
          <a:xfrm>
            <a:off x="2483048" y="4609058"/>
            <a:ext cx="6400" cy="128141"/>
          </a:xfrm>
          <a:prstGeom prst="rect">
            <a:avLst/>
          </a:prstGeom>
          <a:solidFill>
            <a:srgbClr val="7AAD94">
              <a:alpha val="20000"/>
            </a:srgbClr>
          </a:solidFill>
          <a:ln/>
        </p:spPr>
        <p:txBody>
          <a:bodyPr wrap="none" rtlCol="0" anchor="t"/>
          <a:lstStyle/>
          <a:p>
            <a:pPr marL="0" indent="0">
              <a:buNone/>
            </a:pPr>
            <a:endParaRPr lang="en-US" dirty="0"/>
          </a:p>
        </p:txBody>
      </p:sp>
      <p:pic>
        <p:nvPicPr>
          <p:cNvPr id="62" name="Image 11" descr="preencoded.png"/>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2685687" y="4606835"/>
            <a:ext cx="132588" cy="132588"/>
          </a:xfrm>
          <a:prstGeom prst="rect">
            <a:avLst/>
          </a:prstGeom>
        </p:spPr>
      </p:pic>
      <p:sp>
        <p:nvSpPr>
          <p:cNvPr id="63" name="Text 49"/>
          <p:cNvSpPr/>
          <p:nvPr/>
        </p:nvSpPr>
        <p:spPr>
          <a:xfrm>
            <a:off x="2843064" y="4540002"/>
            <a:ext cx="1692470" cy="279722"/>
          </a:xfrm>
          <a:prstGeom prst="rect">
            <a:avLst/>
          </a:prstGeom>
          <a:noFill/>
          <a:ln/>
        </p:spPr>
        <p:txBody>
          <a:bodyPr wrap="square" lIns="0" tIns="0" rIns="0" bIns="0" rtlCol="0" anchor="ctr"/>
          <a:lstStyle/>
          <a:p>
            <a:pPr marL="0" indent="0" algn="l">
              <a:lnSpc>
                <a:spcPts val="1050"/>
              </a:lnSpc>
              <a:buNone/>
            </a:pPr>
            <a:r>
              <a:rPr lang="en-US" sz="700" dirty="0">
                <a:solidFill>
                  <a:srgbClr val="7AAD94"/>
                </a:solidFill>
                <a:latin typeface="Calibri" pitchFamily="34" charset="0"/>
                <a:ea typeface="Calibri" pitchFamily="34" charset="-122"/>
                <a:cs typeface="Calibri" pitchFamily="34" charset="-120"/>
              </a:rPr>
              <a:t>Portable power only — no mains, no generators</a:t>
            </a:r>
            <a:endParaRPr lang="en-US" sz="700" dirty="0"/>
          </a:p>
        </p:txBody>
      </p:sp>
      <p:sp>
        <p:nvSpPr>
          <p:cNvPr id="64" name="Text 50"/>
          <p:cNvSpPr/>
          <p:nvPr/>
        </p:nvSpPr>
        <p:spPr>
          <a:xfrm>
            <a:off x="4730948" y="4609058"/>
            <a:ext cx="6400" cy="128141"/>
          </a:xfrm>
          <a:prstGeom prst="rect">
            <a:avLst/>
          </a:prstGeom>
          <a:solidFill>
            <a:srgbClr val="7AAD94">
              <a:alpha val="20000"/>
            </a:srgbClr>
          </a:solidFill>
          <a:ln/>
        </p:spPr>
        <p:txBody>
          <a:bodyPr wrap="none" rtlCol="0" anchor="t"/>
          <a:lstStyle/>
          <a:p>
            <a:pPr marL="0" indent="0">
              <a:buNone/>
            </a:pPr>
            <a:endParaRPr lang="en-US" dirty="0"/>
          </a:p>
        </p:txBody>
      </p:sp>
      <p:pic>
        <p:nvPicPr>
          <p:cNvPr id="65" name="Image 12" descr="preencoded.png"/>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4933587" y="4606835"/>
            <a:ext cx="132588" cy="132588"/>
          </a:xfrm>
          <a:prstGeom prst="rect">
            <a:avLst/>
          </a:prstGeom>
        </p:spPr>
      </p:pic>
      <p:sp>
        <p:nvSpPr>
          <p:cNvPr id="66" name="Text 51"/>
          <p:cNvSpPr/>
          <p:nvPr/>
        </p:nvSpPr>
        <p:spPr>
          <a:xfrm>
            <a:off x="5090964" y="4540002"/>
            <a:ext cx="1666664" cy="279722"/>
          </a:xfrm>
          <a:prstGeom prst="rect">
            <a:avLst/>
          </a:prstGeom>
          <a:noFill/>
          <a:ln/>
        </p:spPr>
        <p:txBody>
          <a:bodyPr wrap="square" lIns="0" tIns="0" rIns="0" bIns="0" rtlCol="0" anchor="ctr"/>
          <a:lstStyle/>
          <a:p>
            <a:pPr marL="0" indent="0" algn="l">
              <a:lnSpc>
                <a:spcPts val="1050"/>
              </a:lnSpc>
              <a:buNone/>
            </a:pPr>
            <a:r>
              <a:rPr lang="en-US" sz="700" dirty="0">
                <a:solidFill>
                  <a:srgbClr val="7AAD94"/>
                </a:solidFill>
                <a:latin typeface="Calibri" pitchFamily="34" charset="0"/>
                <a:ea typeface="Calibri" pitchFamily="34" charset="-122"/>
                <a:cs typeface="Calibri" pitchFamily="34" charset="-120"/>
              </a:rPr>
              <a:t>JA/AM summits: 1–10 points based on elevation</a:t>
            </a:r>
            <a:endParaRPr lang="en-US" sz="700" dirty="0"/>
          </a:p>
        </p:txBody>
      </p:sp>
      <p:sp>
        <p:nvSpPr>
          <p:cNvPr id="67" name="Text 52"/>
          <p:cNvSpPr/>
          <p:nvPr/>
        </p:nvSpPr>
        <p:spPr>
          <a:xfrm>
            <a:off x="6953548" y="4609058"/>
            <a:ext cx="6400" cy="128141"/>
          </a:xfrm>
          <a:prstGeom prst="rect">
            <a:avLst/>
          </a:prstGeom>
          <a:solidFill>
            <a:srgbClr val="7AAD94">
              <a:alpha val="20000"/>
            </a:srgbClr>
          </a:solidFill>
          <a:ln/>
        </p:spPr>
        <p:txBody>
          <a:bodyPr wrap="none" rtlCol="0" anchor="t"/>
          <a:lstStyle/>
          <a:p>
            <a:pPr marL="0" indent="0">
              <a:buNone/>
            </a:pPr>
            <a:endParaRPr lang="en-US" dirty="0"/>
          </a:p>
        </p:txBody>
      </p:sp>
      <p:pic>
        <p:nvPicPr>
          <p:cNvPr id="68" name="Image 13" descr="preencoded.png"/>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7156112" y="4606834"/>
            <a:ext cx="132588" cy="132588"/>
          </a:xfrm>
          <a:prstGeom prst="rect">
            <a:avLst/>
          </a:prstGeom>
        </p:spPr>
      </p:pic>
      <p:sp>
        <p:nvSpPr>
          <p:cNvPr id="69" name="Text 53"/>
          <p:cNvSpPr/>
          <p:nvPr/>
        </p:nvSpPr>
        <p:spPr>
          <a:xfrm>
            <a:off x="7313414" y="4540002"/>
            <a:ext cx="1377020" cy="279722"/>
          </a:xfrm>
          <a:prstGeom prst="rect">
            <a:avLst/>
          </a:prstGeom>
          <a:noFill/>
          <a:ln/>
        </p:spPr>
        <p:txBody>
          <a:bodyPr wrap="square" lIns="0" tIns="0" rIns="0" bIns="0" rtlCol="0" anchor="ctr"/>
          <a:lstStyle/>
          <a:p>
            <a:pPr marL="0" indent="0" algn="l">
              <a:lnSpc>
                <a:spcPts val="1050"/>
              </a:lnSpc>
              <a:buNone/>
            </a:pPr>
            <a:r>
              <a:rPr lang="en-US" sz="700" dirty="0">
                <a:solidFill>
                  <a:srgbClr val="7AAD94"/>
                </a:solidFill>
                <a:latin typeface="Calibri" pitchFamily="34" charset="0"/>
                <a:ea typeface="Calibri" pitchFamily="34" charset="-122"/>
                <a:cs typeface="Calibri" pitchFamily="34" charset="-120"/>
              </a:rPr>
              <a:t>Mountain Goat = 1,000 activator points</a:t>
            </a:r>
            <a:endParaRPr lang="en-US" sz="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2566</TotalTime>
  <Words>2719</Words>
  <Application>Microsoft Office PowerPoint</Application>
  <PresentationFormat>On-screen Show (16:9)</PresentationFormat>
  <Paragraphs>468</Paragraphs>
  <Slides>26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vt:lpstr>
      <vt:lpstr>Calibri Light</vt:lpstr>
      <vt:lpstr>Consolas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subject>PptxGenJS Presentation</dc:subject>
  <dc:creator>docgen</dc:creator>
  <cp:lastModifiedBy>ron white</cp:lastModifiedBy>
  <cp:revision>42</cp:revision>
  <dcterms:created xsi:type="dcterms:W3CDTF">2026-07-14T13:35:20Z</dcterms:created>
  <dcterms:modified xsi:type="dcterms:W3CDTF">2026-07-20T13:43:58Z</dcterms:modified>
</cp:coreProperties>
</file>